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27"/>
  </p:notesMasterIdLst>
  <p:handoutMasterIdLst>
    <p:handoutMasterId r:id="rId28"/>
  </p:handoutMasterIdLst>
  <p:sldIdLst>
    <p:sldId id="257" r:id="rId9"/>
    <p:sldId id="470" r:id="rId10"/>
    <p:sldId id="490" r:id="rId11"/>
    <p:sldId id="447" r:id="rId12"/>
    <p:sldId id="436" r:id="rId13"/>
    <p:sldId id="451" r:id="rId14"/>
    <p:sldId id="452" r:id="rId15"/>
    <p:sldId id="491" r:id="rId16"/>
    <p:sldId id="454" r:id="rId17"/>
    <p:sldId id="449" r:id="rId18"/>
    <p:sldId id="492" r:id="rId19"/>
    <p:sldId id="497" r:id="rId20"/>
    <p:sldId id="498" r:id="rId21"/>
    <p:sldId id="499" r:id="rId22"/>
    <p:sldId id="501" r:id="rId23"/>
    <p:sldId id="504" r:id="rId24"/>
    <p:sldId id="503" r:id="rId25"/>
    <p:sldId id="502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5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86962" autoAdjust="0"/>
  </p:normalViewPr>
  <p:slideViewPr>
    <p:cSldViewPr snapToGrid="0">
      <p:cViewPr varScale="1">
        <p:scale>
          <a:sx n="95" d="100"/>
          <a:sy n="95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>
        <p:guide orient="horz" pos="2875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Y:\WSDSWPTIP\2020\Komitet_Monitoruj&#261;cy_prezentacje\akt_dane_09_2020\wykresy_komitet_kontraktacja_09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Y:\WSDSWPTIP\2020\Komitet_Monitoruj&#261;cy_prezentacje\akt_dane_09_2020\wykresy_komitet_kontraktacja_09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Y:\WSDSWPTIP\2020\Komitet_Monitoruj&#261;cy_prezentacje\akt_dane_09_2020\wykresy_komitet_kontraktacja_09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Y:\WSDSWPTIP\2020\Komitet_Monitoruj&#261;cy_prezentacje\akt_dane_09_2020\wykresy_komitet_kontraktacja_09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Y:\WSDSWPTIP\2020\Komitet_Monitoruj&#261;cy_prezentacje\akt_dane_09_2020\wykresy_komitet_zatwierdzone_wnioski_o_p&#322;atno&#347;&#263;_09_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Y:\WSDSWPTIP\2020\Komitet_Monitoruj&#261;cy_prezentacje\akt_dane_09_2020\wykresy_komitet_certyfikacja_09_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21839457567804"/>
          <c:y val="0.20666475345203197"/>
          <c:w val="0.85578160542432202"/>
          <c:h val="0.6971084843701811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4.4239938757654274E-3"/>
                  <c:y val="7.9418242206852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'KONTRAKTACJA oś 8'!$A$2:$A$3</c:f>
              <c:strCache>
                <c:ptCount val="2"/>
                <c:pt idx="0">
                  <c:v>Alokacja (środki UE + BP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'KONTRAKTACJA oś 8'!$B$2:$B$3</c:f>
              <c:numCache>
                <c:formatCode>#,##0.00</c:formatCode>
                <c:ptCount val="2"/>
                <c:pt idx="0">
                  <c:v>514322319.73000002</c:v>
                </c:pt>
                <c:pt idx="1">
                  <c:v>455391336.79000002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578272"/>
        <c:axId val="293581016"/>
        <c:axId val="0"/>
      </c:bar3DChart>
      <c:catAx>
        <c:axId val="2935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81016"/>
        <c:crossesAt val="0"/>
        <c:auto val="1"/>
        <c:lblAlgn val="ctr"/>
        <c:lblOffset val="100"/>
        <c:noMultiLvlLbl val="0"/>
      </c:catAx>
      <c:valAx>
        <c:axId val="293581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061461067366574E-2"/>
          <c:y val="0.20242932142428985"/>
          <c:w val="0.8048975284339458"/>
          <c:h val="0.688352106965701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1.6462160979876497E-3"/>
                  <c:y val="-9.4050446580651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'KONTRAKTACJA oś 9'!$A$2:$A$3</c:f>
              <c:strCache>
                <c:ptCount val="2"/>
                <c:pt idx="0">
                  <c:v>Alokacja (środki UE + BP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'KONTRAKTACJA oś 9'!$B$2:$B$3</c:f>
              <c:numCache>
                <c:formatCode>#,##0.00</c:formatCode>
                <c:ptCount val="2"/>
                <c:pt idx="0">
                  <c:v>508084230.43541181</c:v>
                </c:pt>
                <c:pt idx="1">
                  <c:v>486701099.20999998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581800"/>
        <c:axId val="293582976"/>
        <c:axId val="0"/>
      </c:bar3DChart>
      <c:catAx>
        <c:axId val="293581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82976"/>
        <c:crosses val="autoZero"/>
        <c:auto val="1"/>
        <c:lblAlgn val="ctr"/>
        <c:lblOffset val="100"/>
        <c:noMultiLvlLbl val="0"/>
      </c:catAx>
      <c:valAx>
        <c:axId val="293582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8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094580716837"/>
          <c:y val="0.24004000429344141"/>
          <c:w val="0.81135433070866136"/>
          <c:h val="0.6302319323182701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5204505686789152E-3"/>
                  <c:y val="-5.098037819250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'KONTRAKTACJA oś 10'!$A$2:$A$3</c:f>
              <c:strCache>
                <c:ptCount val="2"/>
                <c:pt idx="0">
                  <c:v>Alokacja (środki UE + BP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'KONTRAKTACJA oś 10'!$B$2:$B$3</c:f>
              <c:numCache>
                <c:formatCode>#,##0.00</c:formatCode>
                <c:ptCount val="2"/>
                <c:pt idx="0">
                  <c:v>690921850.38999999</c:v>
                </c:pt>
                <c:pt idx="1">
                  <c:v>588083843.10000002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579448"/>
        <c:axId val="293583368"/>
        <c:axId val="0"/>
      </c:bar3DChart>
      <c:catAx>
        <c:axId val="29357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83368"/>
        <c:crosses val="autoZero"/>
        <c:auto val="1"/>
        <c:lblAlgn val="ctr"/>
        <c:lblOffset val="100"/>
        <c:noMultiLvlLbl val="0"/>
      </c:catAx>
      <c:valAx>
        <c:axId val="293583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794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57480314960631"/>
          <c:y val="0.22172962951093256"/>
          <c:w val="0.82147342519685029"/>
          <c:h val="0.6776090075452316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5.8128827646543165E-3"/>
                  <c:y val="1.3624724389714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'OSIE 8,9,10 RAZEM'!$A$2:$A$3</c:f>
              <c:strCache>
                <c:ptCount val="2"/>
                <c:pt idx="0">
                  <c:v>Alokacja (środki UE + BP + wkład własny Beneficjentów)</c:v>
                </c:pt>
                <c:pt idx="1">
                  <c:v>Wartość umów ogółem</c:v>
                </c:pt>
              </c:strCache>
            </c:strRef>
          </c:cat>
          <c:val>
            <c:numRef>
              <c:f>'OSIE 8,9,10 RAZEM'!$B$2:$B$3</c:f>
              <c:numCache>
                <c:formatCode>#,##0.00</c:formatCode>
                <c:ptCount val="2"/>
                <c:pt idx="0">
                  <c:v>1713328400.5589414</c:v>
                </c:pt>
                <c:pt idx="1">
                  <c:v>1530176279.0999999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581408"/>
        <c:axId val="293579840"/>
        <c:axId val="0"/>
      </c:bar3DChart>
      <c:catAx>
        <c:axId val="2935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79840"/>
        <c:crosses val="autoZero"/>
        <c:auto val="1"/>
        <c:lblAlgn val="ctr"/>
        <c:lblOffset val="100"/>
        <c:noMultiLvlLbl val="0"/>
      </c:catAx>
      <c:valAx>
        <c:axId val="2935798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58180227472"/>
          <c:y val="0.1603875688366927"/>
          <c:w val="0.75704800920862103"/>
          <c:h val="0.7281435486949389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  <a:alpha val="5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dLbl>
              <c:idx val="1"/>
              <c:layout>
                <c:manualLayout>
                  <c:x val="-2.5204788909891957E-3"/>
                  <c:y val="-3.740064900433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'ZATW. WNI. razem osie 8, 9, 10'!$A$2:$A$3</c:f>
              <c:strCache>
                <c:ptCount val="2"/>
                <c:pt idx="0">
                  <c:v>Alokacja (środki UE + BP + wkład własny Beneficjentów)</c:v>
                </c:pt>
                <c:pt idx="1">
                  <c:v>Wartość zatwierdzonych wniosków o płatność</c:v>
                </c:pt>
              </c:strCache>
            </c:strRef>
          </c:cat>
          <c:val>
            <c:numRef>
              <c:f>'ZATW. WNI. razem osie 8, 9, 10'!$B$2:$B$3</c:f>
              <c:numCache>
                <c:formatCode>#,##0.00</c:formatCode>
                <c:ptCount val="2"/>
                <c:pt idx="0">
                  <c:v>1713328400.5589414</c:v>
                </c:pt>
                <c:pt idx="1">
                  <c:v>862234162.98000002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3580232"/>
        <c:axId val="236659368"/>
        <c:axId val="0"/>
      </c:bar3DChart>
      <c:catAx>
        <c:axId val="29358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659368"/>
        <c:crosses val="autoZero"/>
        <c:auto val="1"/>
        <c:lblAlgn val="ctr"/>
        <c:lblOffset val="100"/>
        <c:noMultiLvlLbl val="0"/>
      </c:catAx>
      <c:valAx>
        <c:axId val="23665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358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250853018372705"/>
          <c:y val="0.14313608089847557"/>
          <c:w val="0.75972569827859016"/>
          <c:h val="0.7411355973220967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  <a:alpha val="62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1"/>
              <c:layout>
                <c:manualLayout>
                  <c:x val="2.5732720909886264E-4"/>
                  <c:y val="1.3624724389714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'CERTYFIKACJA razem osie 8,9,10'!$A$2:$A$3</c:f>
              <c:strCache>
                <c:ptCount val="2"/>
                <c:pt idx="0">
                  <c:v>Alokacja (środki UE + BP + wkład własny Beneficjentów)</c:v>
                </c:pt>
                <c:pt idx="1">
                  <c:v>Wartość wydatków certyfikowanych</c:v>
                </c:pt>
              </c:strCache>
            </c:strRef>
          </c:cat>
          <c:val>
            <c:numRef>
              <c:f>'CERTYFIKACJA razem osie 8,9,10'!$B$2:$B$3</c:f>
              <c:numCache>
                <c:formatCode>#,##0.00</c:formatCode>
                <c:ptCount val="2"/>
                <c:pt idx="0">
                  <c:v>1713328400.5589414</c:v>
                </c:pt>
                <c:pt idx="1">
                  <c:v>823816842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36661328"/>
        <c:axId val="236660936"/>
        <c:axId val="0"/>
      </c:bar3DChart>
      <c:catAx>
        <c:axId val="23666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660936"/>
        <c:crosses val="autoZero"/>
        <c:auto val="1"/>
        <c:lblAlgn val="ctr"/>
        <c:lblOffset val="100"/>
        <c:noMultiLvlLbl val="0"/>
      </c:catAx>
      <c:valAx>
        <c:axId val="236660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66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189D506-5873-45A0-BB45-A175895FBF12}" type="datetimeFigureOut">
              <a:rPr lang="pl-PL" smtClean="0"/>
              <a:pPr/>
              <a:t>2020-09-14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95CD388-7E8B-4B8C-8A5E-F38D15C5EC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3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5FE74-FC8D-4011-9FD4-538DD9FBAFF8}" type="datetimeFigureOut">
              <a:rPr lang="pl-PL" smtClean="0"/>
              <a:pPr/>
              <a:t>2020-09-14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BD3ECF7-7F83-415C-9D7A-25FF113B498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0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644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872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54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639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272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7521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88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387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656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89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70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38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174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89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3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599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83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3874"/>
            <a:ext cx="6658252" cy="9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325754" y="3860800"/>
            <a:ext cx="8681085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94888" y="4345615"/>
            <a:ext cx="8177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Regionalny Program Operacyjny </a:t>
            </a:r>
          </a:p>
          <a:p>
            <a:pPr lvl="0" algn="ctr"/>
            <a:r>
              <a:rPr lang="pl-PL" sz="2400" b="1" dirty="0">
                <a:solidFill>
                  <a:srgbClr val="002060"/>
                </a:solidFill>
              </a:rPr>
              <a:t>Województwa Świętokrzyskiego na lata 2014-2020 </a:t>
            </a:r>
          </a:p>
          <a:p>
            <a:pPr lvl="0" algn="ctr"/>
            <a:r>
              <a:rPr lang="pl-PL" sz="2400" b="1" dirty="0" smtClean="0">
                <a:solidFill>
                  <a:srgbClr val="002060"/>
                </a:solidFill>
              </a:rPr>
              <a:t>stan wdrażania osi priorytetowych 8, 9, 10 </a:t>
            </a:r>
          </a:p>
          <a:p>
            <a:pPr lvl="0" algn="ctr"/>
            <a:r>
              <a:rPr lang="pl-PL" sz="2400" b="1" dirty="0" smtClean="0">
                <a:solidFill>
                  <a:srgbClr val="002060"/>
                </a:solidFill>
              </a:rPr>
              <a:t>(Europejski Fundusz Społeczny)</a:t>
            </a:r>
          </a:p>
          <a:p>
            <a:pPr lvl="0" algn="ctr"/>
            <a:r>
              <a:rPr lang="pl-PL" sz="2400" b="1" dirty="0" smtClean="0">
                <a:solidFill>
                  <a:srgbClr val="002060"/>
                </a:solidFill>
              </a:rPr>
              <a:t> 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22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10</a:t>
            </a:fld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631854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5476350" y="1730420"/>
            <a:ext cx="3310304" cy="1256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Wartość wydatków  certyfikowanych stanowi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48,08 %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alokacji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39422" y="1009922"/>
            <a:ext cx="8915400" cy="67120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Certyfikacja </a:t>
            </a:r>
            <a:r>
              <a:rPr lang="pl-PL" sz="2400" b="1" dirty="0">
                <a:solidFill>
                  <a:prstClr val="black"/>
                </a:solidFill>
              </a:rPr>
              <a:t>wydatków </a:t>
            </a:r>
            <a:r>
              <a:rPr lang="pl-PL" sz="2400" b="1" dirty="0" smtClean="0">
                <a:solidFill>
                  <a:prstClr val="black"/>
                </a:solidFill>
              </a:rPr>
              <a:t>kwalifikowanych w </a:t>
            </a:r>
            <a:r>
              <a:rPr lang="pl-PL" sz="2400" b="1" dirty="0">
                <a:solidFill>
                  <a:prstClr val="black"/>
                </a:solidFill>
              </a:rPr>
              <a:t>ramach Osi 8, 9, 10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307536" y="2744352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(36,31 %)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4157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209" y="1704088"/>
            <a:ext cx="8691825" cy="390880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OSIĄGNIĘTE WARTOŚCI ORAZ CELE  WYZNACZONE DLA WSKAŹNIKÓW WŁĄCZONYCH DO RAM </a:t>
            </a:r>
            <a:r>
              <a:rPr lang="pl-PL" sz="2800" b="1" dirty="0" smtClean="0">
                <a:solidFill>
                  <a:srgbClr val="002060"/>
                </a:solidFill>
              </a:rPr>
              <a:t>WYKONANIA</a:t>
            </a: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/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stan na 07.09.2020 r.</a:t>
            </a:r>
            <a:br>
              <a:rPr lang="pl-PL" sz="2800" b="1" dirty="0" smtClean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/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1800" i="1" dirty="0">
                <a:solidFill>
                  <a:srgbClr val="002060"/>
                </a:solidFill>
              </a:rPr>
              <a:t>(dane w nawiasach </a:t>
            </a:r>
            <a:r>
              <a:rPr lang="pl-PL" sz="1800" i="1" dirty="0" smtClean="0">
                <a:solidFill>
                  <a:srgbClr val="002060"/>
                </a:solidFill>
              </a:rPr>
              <a:t>wg stanu </a:t>
            </a:r>
            <a:r>
              <a:rPr lang="pl-PL" sz="1800" i="1" dirty="0">
                <a:solidFill>
                  <a:srgbClr val="002060"/>
                </a:solidFill>
              </a:rPr>
              <a:t>na dzień </a:t>
            </a:r>
            <a:r>
              <a:rPr lang="pl-PL" sz="1800" i="1" dirty="0" smtClean="0">
                <a:solidFill>
                  <a:srgbClr val="002060"/>
                </a:solidFill>
              </a:rPr>
              <a:t>15.09.2019)</a:t>
            </a: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1600" b="1" i="1" dirty="0" smtClean="0">
                <a:solidFill>
                  <a:srgbClr val="002060"/>
                </a:solidFill>
              </a:rPr>
              <a:t/>
            </a:r>
            <a:br>
              <a:rPr lang="pl-PL" sz="1600" b="1" i="1" dirty="0" smtClean="0">
                <a:solidFill>
                  <a:srgbClr val="002060"/>
                </a:solidFill>
              </a:rPr>
            </a:br>
            <a:endParaRPr lang="pl-PL" sz="1100" b="1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fld id="{40137619-8810-4CE4-85C3-5AD50D2A5BB7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5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82" y="1060993"/>
            <a:ext cx="8912887" cy="1008967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</a:rPr>
              <a:t>Oś </a:t>
            </a:r>
            <a:r>
              <a:rPr lang="pl-PL" sz="2800" b="1" dirty="0">
                <a:solidFill>
                  <a:srgbClr val="002060"/>
                </a:solidFill>
              </a:rPr>
              <a:t>priorytetowa 8.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Rozwój edukacji i aktywne społeczeństwo:</a:t>
            </a: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endParaRPr lang="pl-PL" sz="11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12</a:t>
            </a:fld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39767"/>
              </p:ext>
            </p:extLst>
          </p:nvPr>
        </p:nvGraphicFramePr>
        <p:xfrm>
          <a:off x="120585" y="2170322"/>
          <a:ext cx="8752110" cy="4481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5758"/>
                <a:gridCol w="703384"/>
                <a:gridCol w="1366576"/>
                <a:gridCol w="2009671"/>
                <a:gridCol w="1396721"/>
              </a:tblGrid>
              <a:tr h="14061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Wskaźnik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Jednostka pomiaru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sng" strike="noStrike" dirty="0">
                          <a:effectLst/>
                        </a:rPr>
                        <a:t>Wartość wskaźnika </a:t>
                      </a:r>
                      <a:endParaRPr lang="pl-P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Cel do osiągnięcia na koniec </a:t>
                      </a:r>
                      <a:r>
                        <a:rPr lang="pl-PL" sz="1600" b="1" u="none" strike="noStrike" dirty="0" smtClean="0">
                          <a:effectLst/>
                        </a:rPr>
                        <a:t>2023 </a:t>
                      </a:r>
                      <a:r>
                        <a:rPr lang="pl-PL" sz="1600" b="1" u="none" strike="noStrike" dirty="0">
                          <a:effectLst/>
                        </a:rPr>
                        <a:t>roku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% realizacji </a:t>
                      </a:r>
                      <a:endParaRPr lang="pl-PL" sz="1600" b="1" u="sng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celu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49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Liczba uczniów objętych wsparciem w programie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30 629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</a:rPr>
                        <a:t>27 859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109,94</a:t>
                      </a:r>
                    </a:p>
                    <a:p>
                      <a:pPr algn="ctr" fontAlgn="ctr"/>
                      <a:r>
                        <a:rPr lang="pl-PL" sz="1400" b="0" u="none" strike="noStrike" dirty="0" smtClean="0">
                          <a:effectLst/>
                        </a:rPr>
                        <a:t>(109,63)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999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Liczba dzieci objętych w ramach programu dodatkowymi zajęciami zwiększającymi ich szanse edukacyjne w edukacji przedszkolnej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osoba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4 896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</a:rPr>
                        <a:t>5 362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91,31</a:t>
                      </a:r>
                    </a:p>
                    <a:p>
                      <a:pPr algn="ctr" fontAlgn="ctr"/>
                      <a:r>
                        <a:rPr lang="pl-PL" sz="1400" b="0" u="none" strike="noStrike" dirty="0" smtClean="0">
                          <a:effectLst/>
                        </a:rPr>
                        <a:t>(98,01)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49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>
                          <a:effectLst/>
                        </a:rPr>
                        <a:t>Liczba osób opiekujących się dziećmi w wieku do lat 3 objętych wsparciem w programie                                                                                                                                                                                          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1 166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104,03</a:t>
                      </a:r>
                    </a:p>
                    <a:p>
                      <a:pPr algn="ctr" fontAlgn="ctr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(69,04)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7495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Całkowita kwota certyfikowanych wydatków kwalifikowalnych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EURO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57 902 217,28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</a:rPr>
                        <a:t>117 101 688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 smtClean="0">
                          <a:effectLst/>
                        </a:rPr>
                        <a:t>49,45</a:t>
                      </a:r>
                    </a:p>
                    <a:p>
                      <a:pPr algn="ctr" fontAlgn="ctr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(31,45)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51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82" y="1060993"/>
            <a:ext cx="8912887" cy="105920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Oś </a:t>
            </a:r>
            <a:r>
              <a:rPr lang="pl-PL" sz="2800" b="1" dirty="0">
                <a:solidFill>
                  <a:srgbClr val="002060"/>
                </a:solidFill>
              </a:rPr>
              <a:t>priorytetowa 9.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Włączenie społeczne i walka z ubóstwem:</a:t>
            </a:r>
            <a:r>
              <a:rPr lang="pl-PL" sz="2000" b="1" dirty="0">
                <a:solidFill>
                  <a:srgbClr val="002060"/>
                </a:solidFill>
              </a:rPr>
              <a:t/>
            </a:r>
            <a:br>
              <a:rPr lang="pl-PL" sz="2000" b="1" dirty="0">
                <a:solidFill>
                  <a:srgbClr val="002060"/>
                </a:solidFill>
              </a:rPr>
            </a:br>
            <a:endParaRPr lang="pl-PL" sz="11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13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256425"/>
              </p:ext>
            </p:extLst>
          </p:nvPr>
        </p:nvGraphicFramePr>
        <p:xfrm>
          <a:off x="185895" y="2496142"/>
          <a:ext cx="8782260" cy="3484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3925"/>
                <a:gridCol w="693336"/>
                <a:gridCol w="1487156"/>
                <a:gridCol w="2270928"/>
                <a:gridCol w="1436915"/>
              </a:tblGrid>
              <a:tr h="13138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Wskaźnik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Jednostka pomiaru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sng" strike="noStrike" dirty="0">
                          <a:effectLst/>
                        </a:rPr>
                        <a:t>Wartość wskaźnika </a:t>
                      </a:r>
                      <a:endParaRPr lang="pl-P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Cel do osiągnięcia na koniec </a:t>
                      </a:r>
                      <a:r>
                        <a:rPr lang="pl-PL" sz="1600" b="1" u="none" strike="noStrike" dirty="0" smtClean="0">
                          <a:effectLst/>
                        </a:rPr>
                        <a:t>2023 </a:t>
                      </a:r>
                      <a:r>
                        <a:rPr lang="pl-PL" sz="1600" b="1" u="none" strike="noStrike" dirty="0">
                          <a:effectLst/>
                        </a:rPr>
                        <a:t>roku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sng" strike="noStrike" dirty="0">
                          <a:effectLst/>
                        </a:rPr>
                        <a:t>% realizacji </a:t>
                      </a:r>
                      <a:r>
                        <a:rPr lang="pl-PL" sz="1800" b="1" u="sng" strike="noStrike" dirty="0" smtClean="0">
                          <a:effectLst/>
                        </a:rPr>
                        <a:t>celu</a:t>
                      </a:r>
                      <a:endParaRPr lang="pl-PL" sz="1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52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Liczba osób zagrożonych ubóstwem lub wykluczeniem społecznym objętych wsparciem w programie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19 740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</a:rPr>
                        <a:t>27 146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72,72</a:t>
                      </a:r>
                    </a:p>
                    <a:p>
                      <a:pPr algn="ctr" fontAlgn="ctr"/>
                      <a:r>
                        <a:rPr lang="pl-PL" sz="1600" b="0" u="none" strike="noStrike" dirty="0" smtClean="0">
                          <a:effectLst/>
                        </a:rPr>
                        <a:t>(42,34)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8522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Całkowita kwota certyfikowanych wydatków kwalifikowalnych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EURO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36 978 425,22</a:t>
                      </a:r>
                      <a:endParaRPr lang="pl-PL" sz="20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effectLst/>
                        </a:rPr>
                        <a:t>115 681 390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31,97</a:t>
                      </a:r>
                    </a:p>
                    <a:p>
                      <a:pPr algn="ctr" fontAlgn="ctr"/>
                      <a:r>
                        <a:rPr lang="pl-PL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(17,91)</a:t>
                      </a:r>
                      <a:endParaRPr lang="pl-PL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582" y="1060993"/>
            <a:ext cx="9023418" cy="1230031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Oś </a:t>
            </a:r>
            <a:r>
              <a:rPr lang="pl-PL" sz="2800" b="1" dirty="0">
                <a:solidFill>
                  <a:srgbClr val="002060"/>
                </a:solidFill>
              </a:rPr>
              <a:t>priorytetowa 10.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2800" b="1" dirty="0">
                <a:solidFill>
                  <a:srgbClr val="002060"/>
                </a:solidFill>
              </a:rPr>
              <a:t>Otwarty rynek </a:t>
            </a:r>
            <a:r>
              <a:rPr lang="pl-PL" sz="2800" b="1" dirty="0" smtClean="0">
                <a:solidFill>
                  <a:srgbClr val="002060"/>
                </a:solidFill>
              </a:rPr>
              <a:t>pracy:</a:t>
            </a:r>
            <a:endParaRPr lang="pl-PL" sz="11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14</a:t>
            </a:fld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90598"/>
              </p:ext>
            </p:extLst>
          </p:nvPr>
        </p:nvGraphicFramePr>
        <p:xfrm>
          <a:off x="130629" y="2140298"/>
          <a:ext cx="8721968" cy="3697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070"/>
                <a:gridCol w="733530"/>
                <a:gridCol w="1527349"/>
                <a:gridCol w="2421653"/>
                <a:gridCol w="1115366"/>
              </a:tblGrid>
              <a:tr h="15981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Wskaźnik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Jednostka pomiaru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>
                          <a:effectLst/>
                        </a:rPr>
                        <a:t>Wartość wskaźnika </a:t>
                      </a:r>
                      <a:endParaRPr lang="pl-PL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>
                          <a:effectLst/>
                        </a:rPr>
                        <a:t>Cel do osiągnięcia na koniec </a:t>
                      </a:r>
                      <a:r>
                        <a:rPr lang="pl-PL" sz="1800" b="1" u="none" strike="noStrike" dirty="0" smtClean="0">
                          <a:effectLst/>
                        </a:rPr>
                        <a:t>2023 </a:t>
                      </a:r>
                      <a:r>
                        <a:rPr lang="pl-PL" sz="1800" b="1" u="none" strike="noStrike" dirty="0">
                          <a:effectLst/>
                        </a:rPr>
                        <a:t>roku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% realizacji </a:t>
                      </a:r>
                      <a:r>
                        <a:rPr lang="pl-PL" sz="1600" b="1" u="sng" strike="noStrike" dirty="0" smtClean="0">
                          <a:effectLst/>
                        </a:rPr>
                        <a:t>celu</a:t>
                      </a:r>
                      <a:endParaRPr lang="pl-PL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29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>
                          <a:effectLst/>
                        </a:rPr>
                        <a:t>Liczba osób bezrobotnych (łącznie z długotrwale bezrobotnymi) objętych wsparciem w programie (CI)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osoba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22 308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 smtClean="0">
                          <a:effectLst/>
                        </a:rPr>
                        <a:t>31 521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70,77</a:t>
                      </a:r>
                    </a:p>
                    <a:p>
                      <a:pPr algn="ctr" fontAlgn="ctr"/>
                      <a:r>
                        <a:rPr lang="pl-PL" sz="1600" b="0" u="none" strike="noStrike" dirty="0" smtClean="0">
                          <a:effectLst/>
                        </a:rPr>
                        <a:t>(64,46)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2672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u="none" strike="noStrike" dirty="0">
                          <a:effectLst/>
                        </a:rPr>
                        <a:t>Całkowita kwota certyfikowanych wydatków kwalifikowalnych 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EURO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96 433 005,22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u="none" strike="noStrike" dirty="0" smtClean="0">
                          <a:effectLst/>
                        </a:rPr>
                        <a:t>157 310 137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1" u="sng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2000" b="1" u="sng" strike="noStrike" dirty="0" smtClean="0">
                          <a:effectLst/>
                        </a:rPr>
                        <a:t>61,30</a:t>
                      </a:r>
                    </a:p>
                    <a:p>
                      <a:pPr algn="ctr" fontAlgn="ctr"/>
                      <a:r>
                        <a:rPr lang="pl-PL" sz="1600" b="0" u="none" strike="noStrike" dirty="0" smtClean="0">
                          <a:effectLst/>
                        </a:rPr>
                        <a:t>(57,49)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01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0435" y="1206689"/>
            <a:ext cx="9398065" cy="51496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dirty="0"/>
              <a:t>Prognoza wniosków o płatność </a:t>
            </a:r>
            <a:br>
              <a:rPr lang="pl-PL" sz="2800" b="1" dirty="0"/>
            </a:br>
            <a:r>
              <a:rPr lang="pl-PL" sz="2800" b="1" dirty="0"/>
              <a:t>(łącznie wydatki kwalifikowalne) dla </a:t>
            </a:r>
            <a:r>
              <a:rPr lang="pl-PL" sz="2800" b="1" dirty="0" smtClean="0"/>
              <a:t>2020 </a:t>
            </a:r>
            <a:r>
              <a:rPr lang="pl-PL" sz="2800" b="1" dirty="0"/>
              <a:t>roku:</a:t>
            </a:r>
            <a:br>
              <a:rPr lang="pl-PL" sz="2800" b="1" dirty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>Oś 8</a:t>
            </a:r>
            <a:r>
              <a:rPr lang="pl-PL" sz="2800" b="1" dirty="0" smtClean="0"/>
              <a:t>:      81 </a:t>
            </a:r>
            <a:r>
              <a:rPr lang="pl-PL" sz="2800" b="1" dirty="0"/>
              <a:t>919 000,00 </a:t>
            </a:r>
            <a:r>
              <a:rPr lang="pl-PL" sz="2800" b="1" dirty="0" smtClean="0"/>
              <a:t>PLN </a:t>
            </a:r>
            <a:r>
              <a:rPr lang="pl-PL" sz="2400" b="1" dirty="0" smtClean="0"/>
              <a:t>(</a:t>
            </a:r>
            <a:r>
              <a:rPr lang="pl-PL" sz="2400" dirty="0" smtClean="0"/>
              <a:t>49 mln 532 tys. 236,12 zł – 13.09.2020</a:t>
            </a:r>
            <a:r>
              <a:rPr lang="pl-PL" sz="2400" b="1" dirty="0" smtClean="0"/>
              <a:t>)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 smtClean="0"/>
              <a:t>Oś </a:t>
            </a:r>
            <a:r>
              <a:rPr lang="pl-PL" sz="2800" b="1" dirty="0"/>
              <a:t>9</a:t>
            </a:r>
            <a:r>
              <a:rPr lang="pl-PL" sz="2800" b="1" dirty="0" smtClean="0"/>
              <a:t>:      </a:t>
            </a:r>
            <a:r>
              <a:rPr lang="pl-PL" sz="2800" b="1" dirty="0"/>
              <a:t>81 096 000,00 </a:t>
            </a:r>
            <a:r>
              <a:rPr lang="pl-PL" sz="2800" b="1" dirty="0" smtClean="0"/>
              <a:t>PLN </a:t>
            </a:r>
            <a:r>
              <a:rPr lang="pl-PL" sz="2400" b="1" dirty="0" smtClean="0"/>
              <a:t>(</a:t>
            </a:r>
            <a:r>
              <a:rPr lang="pl-PL" sz="2400" dirty="0" smtClean="0"/>
              <a:t>5</a:t>
            </a:r>
            <a:r>
              <a:rPr lang="pl-PL" sz="2400" dirty="0" smtClean="0"/>
              <a:t>4 </a:t>
            </a:r>
            <a:r>
              <a:rPr lang="pl-PL" sz="2400" dirty="0"/>
              <a:t>mln </a:t>
            </a:r>
            <a:r>
              <a:rPr lang="pl-PL" sz="2400" dirty="0" smtClean="0"/>
              <a:t>950 </a:t>
            </a:r>
            <a:r>
              <a:rPr lang="pl-PL" sz="2400" dirty="0"/>
              <a:t>tys. </a:t>
            </a:r>
            <a:r>
              <a:rPr lang="pl-PL" sz="2400" dirty="0" smtClean="0"/>
              <a:t>460,86 </a:t>
            </a:r>
            <a:r>
              <a:rPr lang="pl-PL" sz="2400" dirty="0"/>
              <a:t>zł – 13.09.2020</a:t>
            </a:r>
            <a:r>
              <a:rPr lang="pl-PL" sz="2400" b="1" dirty="0"/>
              <a:t>)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2800" b="1" dirty="0" smtClean="0"/>
              <a:t>Oś </a:t>
            </a:r>
            <a:r>
              <a:rPr lang="pl-PL" sz="2800" b="1" dirty="0"/>
              <a:t>10:    69 535 000,00 </a:t>
            </a:r>
            <a:r>
              <a:rPr lang="pl-PL" sz="2800" b="1" dirty="0" smtClean="0"/>
              <a:t>PLN </a:t>
            </a:r>
            <a:r>
              <a:rPr lang="pl-PL" sz="2400" b="1" dirty="0" smtClean="0"/>
              <a:t>(</a:t>
            </a:r>
            <a:r>
              <a:rPr lang="pl-PL" sz="2400" dirty="0" smtClean="0"/>
              <a:t>35 </a:t>
            </a:r>
            <a:r>
              <a:rPr lang="pl-PL" sz="2400" dirty="0"/>
              <a:t>mln </a:t>
            </a:r>
            <a:r>
              <a:rPr lang="pl-PL" sz="2400" dirty="0" smtClean="0"/>
              <a:t>863 </a:t>
            </a:r>
            <a:r>
              <a:rPr lang="pl-PL" sz="2400" dirty="0"/>
              <a:t>tys. </a:t>
            </a:r>
            <a:r>
              <a:rPr lang="pl-PL" sz="2400" dirty="0" smtClean="0"/>
              <a:t>239,86 </a:t>
            </a:r>
            <a:r>
              <a:rPr lang="pl-PL" sz="2400" dirty="0"/>
              <a:t>zł – 13.09.2020</a:t>
            </a:r>
            <a:r>
              <a:rPr lang="pl-PL" sz="2400" b="1" dirty="0"/>
              <a:t>)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dirty="0" smtClean="0"/>
              <a:t>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 smtClean="0"/>
              <a:t>W </a:t>
            </a:r>
            <a:r>
              <a:rPr lang="pl-PL" sz="2800" dirty="0"/>
              <a:t>tym </a:t>
            </a:r>
            <a:r>
              <a:rPr lang="pl-PL" sz="2800" dirty="0"/>
              <a:t>Prognoza wniosków o płatność </a:t>
            </a:r>
            <a:r>
              <a:rPr lang="pl-PL" sz="2800" dirty="0" smtClean="0"/>
              <a:t>na </a:t>
            </a:r>
            <a:r>
              <a:rPr lang="pl-PL" sz="2800" dirty="0" smtClean="0"/>
              <a:t>IV </a:t>
            </a:r>
            <a:r>
              <a:rPr lang="pl-PL" sz="2800" dirty="0"/>
              <a:t>kwartał </a:t>
            </a:r>
            <a:r>
              <a:rPr lang="pl-PL" sz="2800" dirty="0" smtClean="0"/>
              <a:t>2020 r: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u="sng" dirty="0"/>
              <a:t>Oś 8:    27 499 000,00 PLN</a:t>
            </a:r>
            <a:br>
              <a:rPr lang="pl-PL" sz="2800" u="sng" dirty="0"/>
            </a:br>
            <a:r>
              <a:rPr lang="pl-PL" sz="2800" u="sng" dirty="0"/>
              <a:t>Oś 9:    21 146 000,00 PLN</a:t>
            </a:r>
            <a:br>
              <a:rPr lang="pl-PL" sz="2800" u="sng" dirty="0"/>
            </a:br>
            <a:r>
              <a:rPr lang="pl-PL" sz="2800" u="sng" dirty="0"/>
              <a:t>Oś 10:  29 119 000,00 </a:t>
            </a:r>
            <a:r>
              <a:rPr lang="pl-PL" sz="2800" u="sng" dirty="0" smtClean="0"/>
              <a:t>PLN</a:t>
            </a:r>
            <a:r>
              <a:rPr lang="pl-PL" sz="2800" u="sng" dirty="0"/>
              <a:t/>
            </a:r>
            <a:br>
              <a:rPr lang="pl-PL" sz="2800" u="sng" dirty="0"/>
            </a:br>
            <a:r>
              <a:rPr lang="pl-PL" sz="2800" dirty="0"/>
              <a:t> </a:t>
            </a:r>
            <a:br>
              <a:rPr lang="pl-PL" sz="2800" dirty="0"/>
            </a:br>
            <a:endParaRPr lang="pl-PL" sz="1100" dirty="0">
              <a:solidFill>
                <a:srgbClr val="C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52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8649" y="1471313"/>
            <a:ext cx="7886700" cy="933453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/>
              <a:t>Poziom wykorzystania środków z Europejskiego Funduszu Społecznego, przeznaczonych w Regionalnym Programie Operacyjnym Woj. Świętokrzyskiego na finansowanie projektów dotyczących edukacji, spraw społecznych, zdrowia oraz rynku pracy.</a:t>
            </a:r>
            <a:br>
              <a:rPr lang="pl-PL" sz="2000" b="1" dirty="0"/>
            </a:br>
            <a:r>
              <a:rPr lang="pl-PL" sz="2000" b="1" dirty="0"/>
              <a:t> (stan na 31 sierpnia 2020 r.)</a:t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4" y="2600223"/>
            <a:ext cx="890093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6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  <a:fld id="{40137619-8810-4CE4-85C3-5AD50D2A5BB7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70294" y="1387613"/>
            <a:ext cx="7886700" cy="933453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/>
              <a:t>Roczny przyrost wykorzystania środków z Europejskiego Funduszu Społecznego, przeznaczonych w Regionalnym Programie Operacyjnym Woj. Świętokrzyskiego na finansowanie projektów dotyczących edukacji, spraw społecznych, zdrowia oraz rynku pracy.</a:t>
            </a:r>
            <a:br>
              <a:rPr lang="pl-PL" sz="2000" b="1" dirty="0"/>
            </a:br>
            <a:r>
              <a:rPr lang="pl-PL" sz="2000" b="1" dirty="0"/>
              <a:t>(okres od 31 sierpnia 2019 r. do 31 sierpnia 2020 r.)</a:t>
            </a:r>
            <a:br>
              <a:rPr lang="pl-PL" sz="2000" b="1" dirty="0"/>
            </a:b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86" y="2506885"/>
            <a:ext cx="8907028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325754" y="3860800"/>
            <a:ext cx="8681085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  <p:sp>
        <p:nvSpPr>
          <p:cNvPr id="9" name="Podtytuł 10"/>
          <p:cNvSpPr txBox="1">
            <a:spLocks/>
          </p:cNvSpPr>
          <p:nvPr/>
        </p:nvSpPr>
        <p:spPr>
          <a:xfrm>
            <a:off x="1125415" y="4244765"/>
            <a:ext cx="7300354" cy="2128290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2060"/>
                </a:solidFill>
              </a:rPr>
              <a:t>Dziękuję za </a:t>
            </a:r>
            <a:r>
              <a:rPr lang="pl-PL" sz="3200" b="1" i="1" dirty="0" smtClean="0">
                <a:solidFill>
                  <a:srgbClr val="002060"/>
                </a:solidFill>
              </a:rPr>
              <a:t>uwagę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Departament Wdrażania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Europejskiego Funduszu Społecznego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Urząd Marszałkowski Województwa Świętokrzyskiego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362" y="1598631"/>
            <a:ext cx="8993275" cy="46322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Osie 8, 9 i 10 RPO </a:t>
            </a:r>
            <a:r>
              <a:rPr lang="pl-PL" sz="2800" b="1" dirty="0">
                <a:solidFill>
                  <a:srgbClr val="002060"/>
                </a:solidFill>
              </a:rPr>
              <a:t>WŚ 2014 – </a:t>
            </a:r>
            <a:r>
              <a:rPr lang="pl-PL" sz="2800" b="1" dirty="0" smtClean="0">
                <a:solidFill>
                  <a:srgbClr val="002060"/>
                </a:solidFill>
              </a:rPr>
              <a:t>2020: </a:t>
            </a:r>
            <a:r>
              <a:rPr lang="pl-PL" sz="3100" b="1" u="sng" dirty="0" smtClean="0">
                <a:solidFill>
                  <a:srgbClr val="C00000"/>
                </a:solidFill>
              </a:rPr>
              <a:t>212 </a:t>
            </a:r>
            <a:r>
              <a:rPr lang="pl-PL" sz="2200" b="1" u="sng" dirty="0">
                <a:solidFill>
                  <a:srgbClr val="C00000"/>
                </a:solidFill>
              </a:rPr>
              <a:t>(168)  </a:t>
            </a:r>
            <a:r>
              <a:rPr lang="pl-PL" sz="3100" b="1" u="sng" dirty="0" smtClean="0">
                <a:solidFill>
                  <a:srgbClr val="C00000"/>
                </a:solidFill>
              </a:rPr>
              <a:t>naborów </a:t>
            </a:r>
            <a:r>
              <a:rPr lang="pl-PL" sz="2800" b="1" dirty="0" smtClean="0">
                <a:solidFill>
                  <a:srgbClr val="002060"/>
                </a:solidFill>
              </a:rPr>
              <a:t>w tym: </a:t>
            </a:r>
            <a:r>
              <a:rPr lang="pl-PL" sz="3100" b="1" u="sng" dirty="0" smtClean="0">
                <a:solidFill>
                  <a:srgbClr val="C00000"/>
                </a:solidFill>
              </a:rPr>
              <a:t>183 </a:t>
            </a:r>
            <a:r>
              <a:rPr lang="pl-PL" sz="2200" b="1" u="sng" dirty="0" smtClean="0">
                <a:solidFill>
                  <a:srgbClr val="C00000"/>
                </a:solidFill>
              </a:rPr>
              <a:t>(144)</a:t>
            </a:r>
            <a:r>
              <a:rPr lang="pl-PL" sz="3100" b="1" u="sng" dirty="0" smtClean="0">
                <a:solidFill>
                  <a:srgbClr val="C00000"/>
                </a:solidFill>
              </a:rPr>
              <a:t> konkursy</a:t>
            </a:r>
            <a:r>
              <a:rPr lang="pl-PL" sz="3100" dirty="0" smtClean="0">
                <a:solidFill>
                  <a:srgbClr val="C00000"/>
                </a:solidFill>
              </a:rPr>
              <a:t> </a:t>
            </a:r>
            <a:br>
              <a:rPr lang="pl-PL" sz="3100" dirty="0" smtClean="0">
                <a:solidFill>
                  <a:srgbClr val="C00000"/>
                </a:solidFill>
              </a:rPr>
            </a:br>
            <a:r>
              <a:rPr lang="pl-PL" sz="2700" b="1" dirty="0" smtClean="0">
                <a:solidFill>
                  <a:srgbClr val="002060"/>
                </a:solidFill>
              </a:rPr>
              <a:t>oraz </a:t>
            </a:r>
            <a:r>
              <a:rPr lang="pl-PL" sz="3100" b="1" u="sng" dirty="0" smtClean="0">
                <a:solidFill>
                  <a:srgbClr val="C00000"/>
                </a:solidFill>
              </a:rPr>
              <a:t>27 </a:t>
            </a:r>
            <a:r>
              <a:rPr lang="pl-PL" sz="2200" b="1" u="sng" dirty="0" smtClean="0">
                <a:solidFill>
                  <a:srgbClr val="C00000"/>
                </a:solidFill>
              </a:rPr>
              <a:t>(24)</a:t>
            </a:r>
            <a:r>
              <a:rPr lang="pl-PL" sz="3100" b="1" u="sng" dirty="0" smtClean="0">
                <a:solidFill>
                  <a:srgbClr val="C00000"/>
                </a:solidFill>
              </a:rPr>
              <a:t> naborów pozakonkursowych i 2 </a:t>
            </a:r>
            <a:r>
              <a:rPr lang="pl-PL" sz="2200" b="1" u="sng" dirty="0">
                <a:solidFill>
                  <a:srgbClr val="C00000"/>
                </a:solidFill>
              </a:rPr>
              <a:t>(0)</a:t>
            </a:r>
            <a:r>
              <a:rPr lang="pl-PL" sz="3100" b="1" u="sng" dirty="0" smtClean="0">
                <a:solidFill>
                  <a:srgbClr val="C00000"/>
                </a:solidFill>
              </a:rPr>
              <a:t> nadzwyczajne:</a:t>
            </a:r>
            <a:r>
              <a:rPr lang="pl-PL" sz="3100" b="1" u="sng" dirty="0">
                <a:solidFill>
                  <a:srgbClr val="C00000"/>
                </a:solidFill>
              </a:rPr>
              <a:t/>
            </a:r>
            <a:br>
              <a:rPr lang="pl-PL" sz="3100" b="1" u="sng" dirty="0">
                <a:solidFill>
                  <a:srgbClr val="C00000"/>
                </a:solidFill>
              </a:rPr>
            </a:br>
            <a:r>
              <a:rPr lang="pl-PL" sz="1800" b="1" dirty="0">
                <a:solidFill>
                  <a:srgbClr val="002060"/>
                </a:solidFill>
              </a:rPr>
              <a:t/>
            </a:r>
            <a:br>
              <a:rPr lang="pl-PL" sz="1800" b="1" dirty="0">
                <a:solidFill>
                  <a:srgbClr val="002060"/>
                </a:solidFill>
              </a:rPr>
            </a:br>
            <a:r>
              <a:rPr lang="pl-PL" sz="2700" b="1" dirty="0" smtClean="0">
                <a:solidFill>
                  <a:srgbClr val="002060"/>
                </a:solidFill>
              </a:rPr>
              <a:t>- </a:t>
            </a:r>
            <a:r>
              <a:rPr lang="pl-PL" sz="3100" b="1" u="sng" dirty="0" smtClean="0">
                <a:solidFill>
                  <a:srgbClr val="C00000"/>
                </a:solidFill>
              </a:rPr>
              <a:t> 111 </a:t>
            </a:r>
            <a:r>
              <a:rPr lang="pl-PL" sz="2200" b="1" u="sng" dirty="0" smtClean="0">
                <a:solidFill>
                  <a:srgbClr val="C00000"/>
                </a:solidFill>
              </a:rPr>
              <a:t>(88)</a:t>
            </a:r>
            <a:r>
              <a:rPr lang="pl-PL" sz="3100" b="1" u="sng" dirty="0" smtClean="0">
                <a:solidFill>
                  <a:srgbClr val="C00000"/>
                </a:solidFill>
              </a:rPr>
              <a:t> konkursów</a:t>
            </a:r>
            <a:r>
              <a:rPr lang="pl-PL" sz="3100" b="1" dirty="0" smtClean="0">
                <a:solidFill>
                  <a:srgbClr val="C00000"/>
                </a:solidFill>
              </a:rPr>
              <a:t> i </a:t>
            </a:r>
            <a:r>
              <a:rPr lang="pl-PL" sz="3100" b="1" u="sng" dirty="0" smtClean="0">
                <a:solidFill>
                  <a:srgbClr val="C00000"/>
                </a:solidFill>
              </a:rPr>
              <a:t> 10 </a:t>
            </a:r>
            <a:r>
              <a:rPr lang="pl-PL" sz="2200" b="1" u="sng" dirty="0" smtClean="0">
                <a:solidFill>
                  <a:srgbClr val="C00000"/>
                </a:solidFill>
              </a:rPr>
              <a:t>(8)</a:t>
            </a:r>
            <a:r>
              <a:rPr lang="pl-PL" sz="3100" b="1" u="sng" dirty="0" smtClean="0">
                <a:solidFill>
                  <a:srgbClr val="C00000"/>
                </a:solidFill>
              </a:rPr>
              <a:t> naborów pozakonkursowych</a:t>
            </a:r>
            <a:r>
              <a:rPr lang="pl-PL" sz="3100" b="1" dirty="0" smtClean="0">
                <a:solidFill>
                  <a:srgbClr val="C00000"/>
                </a:solidFill>
              </a:rPr>
              <a:t> </a:t>
            </a:r>
            <a:br>
              <a:rPr lang="pl-PL" sz="3100" b="1" dirty="0" smtClean="0">
                <a:solidFill>
                  <a:srgbClr val="C00000"/>
                </a:solidFill>
              </a:rPr>
            </a:br>
            <a:r>
              <a:rPr lang="pl-PL" sz="2700" b="1" dirty="0" smtClean="0">
                <a:solidFill>
                  <a:srgbClr val="002060"/>
                </a:solidFill>
              </a:rPr>
              <a:t>– OP 8</a:t>
            </a:r>
            <a:r>
              <a:rPr lang="pl-PL" sz="2700" b="1" dirty="0">
                <a:solidFill>
                  <a:srgbClr val="002060"/>
                </a:solidFill>
              </a:rPr>
              <a:t>. Rozwój edukacji i aktywne </a:t>
            </a:r>
            <a:r>
              <a:rPr lang="pl-PL" sz="2700" b="1" dirty="0" smtClean="0">
                <a:solidFill>
                  <a:srgbClr val="002060"/>
                </a:solidFill>
              </a:rPr>
              <a:t>społeczeństwo (Departament </a:t>
            </a:r>
            <a:r>
              <a:rPr lang="pl-PL" sz="2700" b="1" dirty="0">
                <a:solidFill>
                  <a:srgbClr val="002060"/>
                </a:solidFill>
              </a:rPr>
              <a:t>Wdrażania </a:t>
            </a:r>
            <a:r>
              <a:rPr lang="pl-PL" sz="2700" b="1" dirty="0" smtClean="0">
                <a:solidFill>
                  <a:srgbClr val="002060"/>
                </a:solidFill>
              </a:rPr>
              <a:t>EFS) </a:t>
            </a:r>
            <a:r>
              <a:rPr lang="pl-PL" sz="3100" b="1" u="sng" dirty="0" smtClean="0">
                <a:solidFill>
                  <a:srgbClr val="0070C0"/>
                </a:solidFill>
              </a:rPr>
              <a:t/>
            </a:r>
            <a:br>
              <a:rPr lang="pl-PL" sz="3100" b="1" u="sng" dirty="0" smtClean="0">
                <a:solidFill>
                  <a:srgbClr val="0070C0"/>
                </a:solidFill>
              </a:rPr>
            </a:br>
            <a:r>
              <a:rPr lang="pl-PL" sz="1200" b="1" u="sng" dirty="0" smtClean="0">
                <a:solidFill>
                  <a:srgbClr val="0070C0"/>
                </a:solidFill>
              </a:rPr>
              <a:t/>
            </a:r>
            <a:br>
              <a:rPr lang="pl-PL" sz="1200" b="1" u="sng" dirty="0" smtClean="0">
                <a:solidFill>
                  <a:srgbClr val="0070C0"/>
                </a:solidFill>
              </a:rPr>
            </a:br>
            <a:r>
              <a:rPr lang="pl-PL" sz="3100" b="1" dirty="0" smtClean="0">
                <a:solidFill>
                  <a:srgbClr val="002060"/>
                </a:solidFill>
              </a:rPr>
              <a:t>- </a:t>
            </a:r>
            <a:r>
              <a:rPr lang="pl-PL" sz="3100" b="1" u="sng" dirty="0" smtClean="0">
                <a:solidFill>
                  <a:srgbClr val="C00000"/>
                </a:solidFill>
              </a:rPr>
              <a:t>57 </a:t>
            </a:r>
            <a:r>
              <a:rPr lang="pl-PL" sz="2200" b="1" u="sng" dirty="0" smtClean="0">
                <a:solidFill>
                  <a:srgbClr val="C00000"/>
                </a:solidFill>
              </a:rPr>
              <a:t>(44)</a:t>
            </a:r>
            <a:r>
              <a:rPr lang="pl-PL" sz="3100" b="1" u="sng" dirty="0" smtClean="0">
                <a:solidFill>
                  <a:srgbClr val="C00000"/>
                </a:solidFill>
              </a:rPr>
              <a:t> konkursów</a:t>
            </a:r>
            <a:r>
              <a:rPr lang="pl-PL" sz="3100" b="1" dirty="0" smtClean="0">
                <a:solidFill>
                  <a:srgbClr val="C00000"/>
                </a:solidFill>
              </a:rPr>
              <a:t> i </a:t>
            </a:r>
            <a:r>
              <a:rPr lang="pl-PL" sz="3100" b="1" u="sng" dirty="0" smtClean="0">
                <a:solidFill>
                  <a:srgbClr val="C00000"/>
                </a:solidFill>
              </a:rPr>
              <a:t>10 </a:t>
            </a:r>
            <a:r>
              <a:rPr lang="pl-PL" sz="2200" b="1" u="sng" dirty="0" smtClean="0">
                <a:solidFill>
                  <a:srgbClr val="C00000"/>
                </a:solidFill>
              </a:rPr>
              <a:t>(10)</a:t>
            </a:r>
            <a:r>
              <a:rPr lang="pl-PL" sz="3100" b="1" u="sng" dirty="0" smtClean="0">
                <a:solidFill>
                  <a:srgbClr val="C00000"/>
                </a:solidFill>
              </a:rPr>
              <a:t> naborów </a:t>
            </a:r>
            <a:r>
              <a:rPr lang="pl-PL" sz="3100" b="1" u="sng" dirty="0">
                <a:solidFill>
                  <a:srgbClr val="C00000"/>
                </a:solidFill>
              </a:rPr>
              <a:t>pozakonkursowych </a:t>
            </a:r>
            <a:r>
              <a:rPr lang="pl-PL" sz="3100" b="1" dirty="0">
                <a:solidFill>
                  <a:srgbClr val="C00000"/>
                </a:solidFill>
              </a:rPr>
              <a:t>oraz </a:t>
            </a:r>
            <a:r>
              <a:rPr lang="pl-PL" sz="3100" b="1" u="sng" dirty="0">
                <a:solidFill>
                  <a:srgbClr val="C00000"/>
                </a:solidFill>
              </a:rPr>
              <a:t>2 </a:t>
            </a:r>
            <a:r>
              <a:rPr lang="pl-PL" sz="3100" b="1" u="sng" dirty="0" smtClean="0">
                <a:solidFill>
                  <a:srgbClr val="C00000"/>
                </a:solidFill>
              </a:rPr>
              <a:t>nabory </a:t>
            </a:r>
            <a:r>
              <a:rPr lang="pl-PL" sz="2200" b="1" u="sng" dirty="0" smtClean="0">
                <a:solidFill>
                  <a:srgbClr val="C00000"/>
                </a:solidFill>
              </a:rPr>
              <a:t>(0</a:t>
            </a:r>
            <a:r>
              <a:rPr lang="pl-PL" sz="2200" b="1" u="sng" dirty="0">
                <a:solidFill>
                  <a:srgbClr val="C00000"/>
                </a:solidFill>
              </a:rPr>
              <a:t>)</a:t>
            </a:r>
            <a:r>
              <a:rPr lang="pl-PL" sz="3100" b="1" u="sng" dirty="0">
                <a:solidFill>
                  <a:srgbClr val="C00000"/>
                </a:solidFill>
              </a:rPr>
              <a:t> nadzwyczajne </a:t>
            </a:r>
            <a:r>
              <a:rPr lang="pl-PL" sz="3100" b="1" dirty="0" smtClean="0">
                <a:solidFill>
                  <a:srgbClr val="C00000"/>
                </a:solidFill>
              </a:rPr>
              <a:t/>
            </a:r>
            <a:br>
              <a:rPr lang="pl-PL" sz="3100" b="1" dirty="0" smtClean="0">
                <a:solidFill>
                  <a:srgbClr val="C00000"/>
                </a:solidFill>
              </a:rPr>
            </a:br>
            <a:r>
              <a:rPr lang="pl-PL" sz="3100" b="1" dirty="0" smtClean="0">
                <a:solidFill>
                  <a:srgbClr val="002060"/>
                </a:solidFill>
              </a:rPr>
              <a:t>-</a:t>
            </a:r>
            <a:r>
              <a:rPr lang="pl-PL" sz="3100" b="1" dirty="0" smtClean="0">
                <a:solidFill>
                  <a:srgbClr val="C00000"/>
                </a:solidFill>
              </a:rPr>
              <a:t> </a:t>
            </a:r>
            <a:r>
              <a:rPr lang="pl-PL" sz="2700" b="1" dirty="0" smtClean="0">
                <a:solidFill>
                  <a:srgbClr val="002060"/>
                </a:solidFill>
              </a:rPr>
              <a:t>OP 9</a:t>
            </a:r>
            <a:r>
              <a:rPr lang="pl-PL" sz="2700" b="1" dirty="0">
                <a:solidFill>
                  <a:srgbClr val="002060"/>
                </a:solidFill>
              </a:rPr>
              <a:t>. Włączenie społeczne i walka z ubóstwem (Departament Wdrażania EFS</a:t>
            </a:r>
            <a:r>
              <a:rPr lang="pl-PL" sz="2700" b="1" dirty="0" smtClean="0">
                <a:solidFill>
                  <a:srgbClr val="002060"/>
                </a:solidFill>
              </a:rPr>
              <a:t>)</a:t>
            </a:r>
            <a:br>
              <a:rPr lang="pl-PL" sz="2700" b="1" dirty="0" smtClean="0">
                <a:solidFill>
                  <a:srgbClr val="002060"/>
                </a:solidFill>
              </a:rPr>
            </a:br>
            <a:r>
              <a:rPr lang="pl-PL" sz="1300" b="1" dirty="0" smtClean="0">
                <a:solidFill>
                  <a:srgbClr val="002060"/>
                </a:solidFill>
              </a:rPr>
              <a:t/>
            </a:r>
            <a:br>
              <a:rPr lang="pl-PL" sz="1300" b="1" dirty="0" smtClean="0">
                <a:solidFill>
                  <a:srgbClr val="002060"/>
                </a:solidFill>
              </a:rPr>
            </a:br>
            <a:r>
              <a:rPr lang="pl-PL" sz="2700" b="1" dirty="0" smtClean="0">
                <a:solidFill>
                  <a:srgbClr val="002060"/>
                </a:solidFill>
              </a:rPr>
              <a:t> - </a:t>
            </a:r>
            <a:r>
              <a:rPr lang="pl-PL" sz="3100" b="1" u="sng" dirty="0" smtClean="0">
                <a:solidFill>
                  <a:srgbClr val="C00000"/>
                </a:solidFill>
              </a:rPr>
              <a:t>15 </a:t>
            </a:r>
            <a:r>
              <a:rPr lang="pl-PL" sz="2200" b="1" u="sng" dirty="0" smtClean="0">
                <a:solidFill>
                  <a:srgbClr val="C00000"/>
                </a:solidFill>
              </a:rPr>
              <a:t>(12)</a:t>
            </a:r>
            <a:r>
              <a:rPr lang="pl-PL" sz="3100" b="1" u="sng" dirty="0" smtClean="0">
                <a:solidFill>
                  <a:srgbClr val="C00000"/>
                </a:solidFill>
              </a:rPr>
              <a:t> </a:t>
            </a:r>
            <a:r>
              <a:rPr lang="pl-PL" sz="3100" b="1" u="sng" dirty="0">
                <a:solidFill>
                  <a:srgbClr val="C00000"/>
                </a:solidFill>
              </a:rPr>
              <a:t>konkursów</a:t>
            </a:r>
            <a:r>
              <a:rPr lang="pl-PL" sz="3100" b="1" dirty="0">
                <a:solidFill>
                  <a:srgbClr val="C00000"/>
                </a:solidFill>
              </a:rPr>
              <a:t> </a:t>
            </a:r>
            <a:r>
              <a:rPr lang="pl-PL" sz="3100" b="1" dirty="0" smtClean="0">
                <a:solidFill>
                  <a:srgbClr val="C00000"/>
                </a:solidFill>
              </a:rPr>
              <a:t>i </a:t>
            </a:r>
            <a:r>
              <a:rPr lang="pl-PL" sz="3100" b="1" u="sng" dirty="0" smtClean="0">
                <a:solidFill>
                  <a:srgbClr val="C00000"/>
                </a:solidFill>
              </a:rPr>
              <a:t>7 </a:t>
            </a:r>
            <a:r>
              <a:rPr lang="pl-PL" sz="2200" b="1" u="sng" dirty="0" smtClean="0">
                <a:solidFill>
                  <a:srgbClr val="C00000"/>
                </a:solidFill>
              </a:rPr>
              <a:t>(6)</a:t>
            </a:r>
            <a:r>
              <a:rPr lang="pl-PL" sz="3100" b="1" u="sng" dirty="0" smtClean="0">
                <a:solidFill>
                  <a:srgbClr val="C00000"/>
                </a:solidFill>
              </a:rPr>
              <a:t> naborów pozakonkursowych</a:t>
            </a:r>
            <a:r>
              <a:rPr lang="pl-PL" sz="3100" b="1" dirty="0" smtClean="0">
                <a:solidFill>
                  <a:srgbClr val="C00000"/>
                </a:solidFill>
              </a:rPr>
              <a:t/>
            </a:r>
            <a:br>
              <a:rPr lang="pl-PL" sz="3100" b="1" dirty="0" smtClean="0">
                <a:solidFill>
                  <a:srgbClr val="C00000"/>
                </a:solidFill>
              </a:rPr>
            </a:br>
            <a:r>
              <a:rPr lang="pl-PL" sz="3100" b="1" dirty="0" smtClean="0">
                <a:solidFill>
                  <a:srgbClr val="002060"/>
                </a:solidFill>
              </a:rPr>
              <a:t>–</a:t>
            </a:r>
            <a:r>
              <a:rPr lang="pl-PL" sz="3100" b="1" dirty="0" smtClean="0">
                <a:solidFill>
                  <a:srgbClr val="C00000"/>
                </a:solidFill>
              </a:rPr>
              <a:t> </a:t>
            </a:r>
            <a:r>
              <a:rPr lang="pl-PL" sz="2700" b="1" dirty="0" smtClean="0">
                <a:solidFill>
                  <a:srgbClr val="002060"/>
                </a:solidFill>
              </a:rPr>
              <a:t>OP 10</a:t>
            </a:r>
            <a:r>
              <a:rPr lang="pl-PL" sz="2700" b="1" dirty="0">
                <a:solidFill>
                  <a:srgbClr val="002060"/>
                </a:solidFill>
              </a:rPr>
              <a:t>. Otwarty rynek pracy </a:t>
            </a:r>
            <a:r>
              <a:rPr lang="pl-PL" sz="2700" b="1" dirty="0" smtClean="0">
                <a:solidFill>
                  <a:srgbClr val="002060"/>
                </a:solidFill>
              </a:rPr>
              <a:t>(Wojewódzki Urząd Pracy w Kielcach)</a:t>
            </a:r>
            <a:r>
              <a:rPr lang="pl-PL" sz="2700" b="1" dirty="0">
                <a:solidFill>
                  <a:srgbClr val="002060"/>
                </a:solidFill>
              </a:rPr>
              <a:t/>
            </a:r>
            <a:br>
              <a:rPr lang="pl-PL" sz="2700" b="1" dirty="0">
                <a:solidFill>
                  <a:srgbClr val="002060"/>
                </a:solidFill>
              </a:rPr>
            </a:br>
            <a:r>
              <a:rPr lang="pl-PL" sz="1200" b="1" dirty="0" smtClean="0">
                <a:solidFill>
                  <a:srgbClr val="002060"/>
                </a:solidFill>
              </a:rPr>
              <a:t/>
            </a:r>
            <a:br>
              <a:rPr lang="pl-PL" sz="1200" b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(</a:t>
            </a:r>
            <a:r>
              <a:rPr lang="pl-PL" sz="2000" b="1" i="1" u="sng" dirty="0" smtClean="0">
                <a:solidFill>
                  <a:srgbClr val="002060"/>
                </a:solidFill>
              </a:rPr>
              <a:t>stan na 06.09.2020 </a:t>
            </a:r>
            <a:r>
              <a:rPr lang="pl-PL" sz="2000" i="1" dirty="0" smtClean="0">
                <a:solidFill>
                  <a:srgbClr val="002060"/>
                </a:solidFill>
              </a:rPr>
              <a:t>r. – dane w nawiasach na dzień 15.09.2019 )</a:t>
            </a:r>
            <a:r>
              <a:rPr lang="pl-PL" sz="2000" i="1" dirty="0">
                <a:solidFill>
                  <a:srgbClr val="002060"/>
                </a:solidFill>
              </a:rPr>
              <a:t/>
            </a:r>
            <a:br>
              <a:rPr lang="pl-PL" sz="20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75658"/>
            <a:ext cx="9143999" cy="46322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W wyniku przeprowadzonych naborów konkursowych i pozakonkursowych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 zawarto łącznie </a:t>
            </a:r>
            <a:r>
              <a:rPr lang="pl-PL" sz="4000" b="1" u="sng" dirty="0" smtClean="0">
                <a:solidFill>
                  <a:srgbClr val="C00000"/>
                </a:solidFill>
              </a:rPr>
              <a:t>1113 </a:t>
            </a:r>
            <a:r>
              <a:rPr lang="pl-PL" sz="3100" b="1" u="sng" dirty="0" smtClean="0">
                <a:solidFill>
                  <a:srgbClr val="C00000"/>
                </a:solidFill>
              </a:rPr>
              <a:t>(801)</a:t>
            </a:r>
            <a:r>
              <a:rPr lang="pl-PL" sz="4000" b="1" u="sng" dirty="0" smtClean="0">
                <a:solidFill>
                  <a:srgbClr val="C00000"/>
                </a:solidFill>
              </a:rPr>
              <a:t> umów</a:t>
            </a:r>
            <a:r>
              <a:rPr lang="pl-PL" sz="3600" b="1" dirty="0" smtClean="0">
                <a:solidFill>
                  <a:srgbClr val="002060"/>
                </a:solidFill>
              </a:rPr>
              <a:t>: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/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- </a:t>
            </a:r>
            <a:r>
              <a:rPr lang="pl-PL" sz="3600" b="1" dirty="0" smtClean="0">
                <a:solidFill>
                  <a:srgbClr val="002060"/>
                </a:solidFill>
              </a:rPr>
              <a:t>608</a:t>
            </a:r>
            <a:r>
              <a:rPr lang="pl-PL" sz="3600" b="1" u="sng" dirty="0" smtClean="0">
                <a:solidFill>
                  <a:srgbClr val="002060"/>
                </a:solidFill>
              </a:rPr>
              <a:t> </a:t>
            </a:r>
            <a:r>
              <a:rPr lang="pl-PL" sz="2700" b="1" u="sng" dirty="0" smtClean="0">
                <a:solidFill>
                  <a:srgbClr val="002060"/>
                </a:solidFill>
              </a:rPr>
              <a:t>(412)</a:t>
            </a:r>
            <a:r>
              <a:rPr lang="pl-PL" sz="3600" b="1" u="sng" dirty="0" smtClean="0">
                <a:solidFill>
                  <a:srgbClr val="002060"/>
                </a:solidFill>
              </a:rPr>
              <a:t> umów </a:t>
            </a:r>
            <a:r>
              <a:rPr lang="pl-PL" sz="3600" b="1" dirty="0" smtClean="0">
                <a:solidFill>
                  <a:srgbClr val="002060"/>
                </a:solidFill>
              </a:rPr>
              <a:t>w ramach </a:t>
            </a:r>
            <a:r>
              <a:rPr lang="pl-PL" sz="3600" b="1" u="sng" dirty="0" smtClean="0">
                <a:solidFill>
                  <a:srgbClr val="002060"/>
                </a:solidFill>
              </a:rPr>
              <a:t>Osi Priorytetowej 8</a:t>
            </a:r>
            <a:r>
              <a:rPr lang="pl-PL" sz="3600" b="1" dirty="0" smtClean="0">
                <a:solidFill>
                  <a:srgbClr val="002060"/>
                </a:solidFill>
              </a:rPr>
              <a:t>,  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- </a:t>
            </a:r>
            <a:r>
              <a:rPr lang="pl-PL" sz="3600" b="1" u="sng" dirty="0" smtClean="0">
                <a:solidFill>
                  <a:srgbClr val="002060"/>
                </a:solidFill>
              </a:rPr>
              <a:t>290 </a:t>
            </a:r>
            <a:r>
              <a:rPr lang="pl-PL" sz="2700" b="1" u="sng" dirty="0" smtClean="0">
                <a:solidFill>
                  <a:srgbClr val="002060"/>
                </a:solidFill>
              </a:rPr>
              <a:t>(190)</a:t>
            </a:r>
            <a:r>
              <a:rPr lang="pl-PL" sz="3600" b="1" u="sng" dirty="0" smtClean="0">
                <a:solidFill>
                  <a:srgbClr val="002060"/>
                </a:solidFill>
              </a:rPr>
              <a:t> umów </a:t>
            </a:r>
            <a:r>
              <a:rPr lang="pl-PL" sz="3600" b="1" dirty="0">
                <a:solidFill>
                  <a:srgbClr val="002060"/>
                </a:solidFill>
              </a:rPr>
              <a:t>w ramach </a:t>
            </a:r>
            <a:r>
              <a:rPr lang="pl-PL" sz="3600" b="1" u="sng" dirty="0">
                <a:solidFill>
                  <a:srgbClr val="002060"/>
                </a:solidFill>
              </a:rPr>
              <a:t>Osi Priorytetowej </a:t>
            </a:r>
            <a:r>
              <a:rPr lang="pl-PL" sz="3600" b="1" u="sng" dirty="0" smtClean="0">
                <a:solidFill>
                  <a:srgbClr val="002060"/>
                </a:solidFill>
              </a:rPr>
              <a:t>9</a:t>
            </a:r>
            <a:r>
              <a:rPr lang="pl-PL" sz="3600" b="1" dirty="0" smtClean="0">
                <a:solidFill>
                  <a:srgbClr val="002060"/>
                </a:solidFill>
              </a:rPr>
              <a:t>, 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- </a:t>
            </a:r>
            <a:r>
              <a:rPr lang="pl-PL" sz="3600" b="1" u="sng" dirty="0" smtClean="0">
                <a:solidFill>
                  <a:srgbClr val="002060"/>
                </a:solidFill>
              </a:rPr>
              <a:t>215 </a:t>
            </a:r>
            <a:r>
              <a:rPr lang="pl-PL" sz="2700" b="1" u="sng" dirty="0" smtClean="0">
                <a:solidFill>
                  <a:srgbClr val="002060"/>
                </a:solidFill>
              </a:rPr>
              <a:t>(199)</a:t>
            </a:r>
            <a:r>
              <a:rPr lang="pl-PL" sz="3600" b="1" u="sng" dirty="0" smtClean="0">
                <a:solidFill>
                  <a:srgbClr val="002060"/>
                </a:solidFill>
              </a:rPr>
              <a:t> umów </a:t>
            </a:r>
            <a:r>
              <a:rPr lang="pl-PL" sz="3600" b="1" dirty="0">
                <a:solidFill>
                  <a:srgbClr val="002060"/>
                </a:solidFill>
              </a:rPr>
              <a:t>w ramach </a:t>
            </a:r>
            <a:r>
              <a:rPr lang="pl-PL" sz="3600" b="1" u="sng" dirty="0">
                <a:solidFill>
                  <a:srgbClr val="002060"/>
                </a:solidFill>
              </a:rPr>
              <a:t>Osi Priorytetowej </a:t>
            </a:r>
            <a:r>
              <a:rPr lang="pl-PL" sz="3600" b="1" u="sng" dirty="0" smtClean="0">
                <a:solidFill>
                  <a:srgbClr val="002060"/>
                </a:solidFill>
              </a:rPr>
              <a:t>10</a:t>
            </a:r>
            <a:r>
              <a:rPr lang="pl-PL" sz="3600" b="1" dirty="0" smtClean="0">
                <a:solidFill>
                  <a:srgbClr val="002060"/>
                </a:solidFill>
              </a:rPr>
              <a:t>.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(</a:t>
            </a:r>
            <a:r>
              <a:rPr lang="pl-PL" sz="2000" b="1" i="1" u="sng" dirty="0" smtClean="0">
                <a:solidFill>
                  <a:srgbClr val="002060"/>
                </a:solidFill>
              </a:rPr>
              <a:t>stan na 06.09.2020 r. </a:t>
            </a:r>
            <a:r>
              <a:rPr lang="pl-PL" sz="2000" i="1" dirty="0" smtClean="0">
                <a:solidFill>
                  <a:srgbClr val="002060"/>
                </a:solidFill>
              </a:rPr>
              <a:t>- bez umów </a:t>
            </a:r>
            <a:r>
              <a:rPr lang="pl-PL" sz="2000" i="1" dirty="0">
                <a:solidFill>
                  <a:srgbClr val="002060"/>
                </a:solidFill>
              </a:rPr>
              <a:t>rozwiązanych, </a:t>
            </a: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>dane </a:t>
            </a:r>
            <a:r>
              <a:rPr lang="pl-PL" sz="2000" i="1" dirty="0">
                <a:solidFill>
                  <a:srgbClr val="002060"/>
                </a:solidFill>
              </a:rPr>
              <a:t>w nawiasach na dzień </a:t>
            </a:r>
            <a:r>
              <a:rPr lang="pl-PL" sz="2000" i="1" dirty="0" smtClean="0">
                <a:solidFill>
                  <a:srgbClr val="002060"/>
                </a:solidFill>
              </a:rPr>
              <a:t>22.09.2019 </a:t>
            </a:r>
            <a:r>
              <a:rPr lang="pl-PL" sz="2000" i="1" dirty="0">
                <a:solidFill>
                  <a:srgbClr val="002060"/>
                </a:solidFill>
              </a:rPr>
              <a:t>)</a:t>
            </a:r>
            <a:br>
              <a:rPr lang="pl-PL" sz="20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43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305" y="1647928"/>
            <a:ext cx="8691825" cy="5686496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02060"/>
                </a:solidFill>
              </a:rPr>
              <a:t>Poziom kontraktacji, wnioski o płatność, certyfikacja wydatków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2400" b="1" dirty="0" smtClean="0">
                <a:solidFill>
                  <a:srgbClr val="002060"/>
                </a:solidFill>
              </a:rPr>
              <a:t/>
            </a:r>
            <a:br>
              <a:rPr lang="pl-PL" sz="2400" b="1" dirty="0" smtClean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>(bez środków Pomocy Technicznej oraz umów rozwiązanych) </a:t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1800" b="1" i="1" u="sng" dirty="0" smtClean="0">
                <a:solidFill>
                  <a:srgbClr val="002060"/>
                </a:solidFill>
              </a:rPr>
              <a:t>Stan na 06.09.2020 r</a:t>
            </a:r>
            <a:r>
              <a:rPr lang="pl-PL" sz="1800" b="1" i="1" u="sng" dirty="0">
                <a:solidFill>
                  <a:srgbClr val="002060"/>
                </a:solidFill>
              </a:rPr>
              <a:t>. </a:t>
            </a:r>
            <a:r>
              <a:rPr lang="pl-PL" sz="1800" b="1" i="1" u="sng" dirty="0" smtClean="0">
                <a:solidFill>
                  <a:srgbClr val="002060"/>
                </a:solidFill>
              </a:rPr>
              <a:t/>
            </a:r>
            <a:br>
              <a:rPr lang="pl-PL" sz="1800" b="1" i="1" u="sng" dirty="0" smtClean="0">
                <a:solidFill>
                  <a:srgbClr val="002060"/>
                </a:solidFill>
              </a:rPr>
            </a:br>
            <a:r>
              <a:rPr lang="pl-PL" sz="1800" b="1" i="1" u="sng" dirty="0" smtClean="0">
                <a:solidFill>
                  <a:srgbClr val="002060"/>
                </a:solidFill>
              </a:rPr>
              <a:t/>
            </a:r>
            <a:br>
              <a:rPr lang="pl-PL" sz="1800" b="1" i="1" u="sng" dirty="0" smtClean="0">
                <a:solidFill>
                  <a:srgbClr val="002060"/>
                </a:solidFill>
              </a:rPr>
            </a:br>
            <a:r>
              <a:rPr lang="pl-PL" sz="1800" b="1" i="1" dirty="0" smtClean="0">
                <a:solidFill>
                  <a:srgbClr val="002060"/>
                </a:solidFill>
              </a:rPr>
              <a:t>1 </a:t>
            </a:r>
            <a:r>
              <a:rPr lang="pl-PL" sz="1800" b="1" i="1" dirty="0">
                <a:solidFill>
                  <a:srgbClr val="002060"/>
                </a:solidFill>
              </a:rPr>
              <a:t>euro = </a:t>
            </a:r>
            <a:r>
              <a:rPr lang="pl-PL" sz="1800" b="1" i="1" dirty="0" smtClean="0">
                <a:solidFill>
                  <a:srgbClr val="002060"/>
                </a:solidFill>
              </a:rPr>
              <a:t>4,3921 </a:t>
            </a:r>
            <a:r>
              <a:rPr lang="pl-PL" sz="1800" b="1" i="1" dirty="0">
                <a:solidFill>
                  <a:srgbClr val="002060"/>
                </a:solidFill>
              </a:rPr>
              <a:t>PLN</a:t>
            </a: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1800" b="1" i="1" u="sng" dirty="0">
                <a:solidFill>
                  <a:srgbClr val="002060"/>
                </a:solidFill>
              </a:rPr>
              <a:t/>
            </a:r>
            <a:br>
              <a:rPr lang="pl-PL" sz="1800" b="1" i="1" u="sng" dirty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/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>(</a:t>
            </a:r>
            <a:r>
              <a:rPr lang="pl-PL" sz="1800" i="1" dirty="0">
                <a:solidFill>
                  <a:srgbClr val="002060"/>
                </a:solidFill>
              </a:rPr>
              <a:t>dane w nawiasach na dzień </a:t>
            </a:r>
            <a:r>
              <a:rPr lang="pl-PL" sz="1800" i="1" dirty="0" smtClean="0">
                <a:solidFill>
                  <a:srgbClr val="002060"/>
                </a:solidFill>
              </a:rPr>
              <a:t>22.09.2019; </a:t>
            </a:r>
            <a:r>
              <a:rPr lang="pl-PL" sz="1800" i="1" dirty="0">
                <a:solidFill>
                  <a:srgbClr val="002060"/>
                </a:solidFill>
              </a:rPr>
              <a:t>1 euro = 4,3809 PLN </a:t>
            </a:r>
            <a:r>
              <a:rPr lang="pl-PL" sz="1800" i="1" dirty="0" smtClean="0">
                <a:solidFill>
                  <a:srgbClr val="002060"/>
                </a:solidFill>
              </a:rPr>
              <a:t>)</a:t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 smtClean="0">
                <a:solidFill>
                  <a:srgbClr val="002060"/>
                </a:solidFill>
              </a:rPr>
              <a:t/>
            </a:r>
            <a:br>
              <a:rPr lang="pl-PL" sz="1800" i="1" dirty="0" smtClean="0">
                <a:solidFill>
                  <a:srgbClr val="002060"/>
                </a:solidFill>
              </a:rPr>
            </a:br>
            <a:r>
              <a:rPr lang="pl-PL" sz="1800" i="1" dirty="0">
                <a:solidFill>
                  <a:srgbClr val="002060"/>
                </a:solidFill>
              </a:rPr>
              <a:t/>
            </a:r>
            <a:br>
              <a:rPr lang="pl-PL" sz="18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r>
              <a:rPr lang="pl-PL" sz="2000" i="1" dirty="0">
                <a:solidFill>
                  <a:srgbClr val="002060"/>
                </a:solidFill>
              </a:rPr>
              <a:t/>
            </a:r>
            <a:br>
              <a:rPr lang="pl-PL" sz="2000" i="1" dirty="0">
                <a:solidFill>
                  <a:srgbClr val="002060"/>
                </a:solidFill>
              </a:rPr>
            </a:br>
            <a:r>
              <a:rPr lang="pl-PL" sz="2000" i="1" dirty="0" smtClean="0">
                <a:solidFill>
                  <a:srgbClr val="002060"/>
                </a:solidFill>
              </a:rPr>
              <a:t/>
            </a:r>
            <a:br>
              <a:rPr lang="pl-PL" sz="2000" i="1" dirty="0" smtClean="0">
                <a:solidFill>
                  <a:srgbClr val="002060"/>
                </a:solidFill>
              </a:rPr>
            </a:br>
            <a:endParaRPr lang="pl-PL" sz="2000" i="1" dirty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3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304798"/>
              </p:ext>
            </p:extLst>
          </p:nvPr>
        </p:nvGraphicFramePr>
        <p:xfrm>
          <a:off x="0" y="976102"/>
          <a:ext cx="9144000" cy="588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47975" y="1477853"/>
            <a:ext cx="5780734" cy="1470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zawartych umów 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stanowi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88,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54 %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 alokacji</a:t>
            </a:r>
            <a:endParaRPr lang="pl-PL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6090" y="976102"/>
            <a:ext cx="7877910" cy="59209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</a:rPr>
              <a:t>Oś priorytetowa 8. Rozwój edukacji i aktywne </a:t>
            </a:r>
            <a:r>
              <a:rPr lang="pl-PL" sz="2400" b="1" dirty="0" smtClean="0">
                <a:solidFill>
                  <a:prstClr val="black"/>
                </a:solidFill>
              </a:rPr>
              <a:t>społeczeństwo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238415" y="2365610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u="sng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53,88 %)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848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727531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5948" y="960633"/>
            <a:ext cx="7686990" cy="567589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prstClr val="black"/>
                </a:solidFill>
              </a:rPr>
              <a:t>Oś priorytetowa 9. Włączenie społeczne i walka z ubóstwem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5677" y="1438293"/>
            <a:ext cx="5787748" cy="1416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zawartych umów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stanowi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95,79 % 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alokacji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882116" y="2272305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(48,74 %)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9445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7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36032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975" y="1528222"/>
            <a:ext cx="8020050" cy="8100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zawartych umów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000" b="1" dirty="0" smtClean="0">
                <a:solidFill>
                  <a:schemeClr val="accent1">
                    <a:lumMod val="50000"/>
                  </a:schemeClr>
                </a:solidFill>
              </a:rPr>
              <a:t>stanowi </a:t>
            </a:r>
            <a:r>
              <a:rPr lang="pl-PL" sz="3000" b="1" u="sng" dirty="0" smtClean="0">
                <a:solidFill>
                  <a:schemeClr val="accent1">
                    <a:lumMod val="50000"/>
                  </a:schemeClr>
                </a:solidFill>
              </a:rPr>
              <a:t>85,12 </a:t>
            </a:r>
            <a:r>
              <a:rPr lang="pl-PL" sz="3000" b="1" u="sng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 alokacji</a:t>
            </a: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6044" y="960633"/>
            <a:ext cx="7686990" cy="56758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prstClr val="black"/>
                </a:solidFill>
              </a:rPr>
              <a:t>Oś priorytetowa 10. Otwarty rynek pracy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633984" y="1933226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(72,04 %)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207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8</a:t>
            </a:fld>
            <a:endParaRPr lang="pl-PL" dirty="0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301488"/>
              </p:ext>
            </p:extLst>
          </p:nvPr>
        </p:nvGraphicFramePr>
        <p:xfrm>
          <a:off x="0" y="960633"/>
          <a:ext cx="9144000" cy="589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6063" y="1337722"/>
            <a:ext cx="8467937" cy="11173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Wartość </a:t>
            </a:r>
            <a:r>
              <a:rPr lang="pl-PL" b="1" u="sng" dirty="0">
                <a:solidFill>
                  <a:schemeClr val="accent1">
                    <a:lumMod val="50000"/>
                  </a:schemeClr>
                </a:solidFill>
              </a:rPr>
              <a:t>zawartych umów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stanowi  </a:t>
            </a:r>
            <a:r>
              <a:rPr lang="pl-PL" b="1" u="sng" dirty="0" smtClean="0">
                <a:solidFill>
                  <a:schemeClr val="accent1">
                    <a:lumMod val="50000"/>
                  </a:schemeClr>
                </a:solidFill>
              </a:rPr>
              <a:t>89,31 </a:t>
            </a:r>
            <a:r>
              <a:rPr lang="pl-PL" b="1" u="sng" dirty="0">
                <a:solidFill>
                  <a:schemeClr val="accent1">
                    <a:lumMod val="50000"/>
                  </a:schemeClr>
                </a:solidFill>
              </a:rPr>
              <a:t>%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u="sng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l-PL" sz="2400" u="sng" dirty="0" smtClean="0">
                <a:solidFill>
                  <a:schemeClr val="accent1">
                    <a:lumMod val="50000"/>
                  </a:schemeClr>
                </a:solidFill>
              </a:rPr>
              <a:t>59,15 </a:t>
            </a:r>
            <a:r>
              <a:rPr lang="pl-PL" sz="2400" u="sng" dirty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pl-PL" dirty="0"/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łącznej alokacji dla Osi 8, 9, 10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6044" y="932058"/>
            <a:ext cx="7686990" cy="472339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Osie Priorytetowe  8, 9, 10 – kontraktacja łącznie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083145" y="3366495"/>
            <a:ext cx="1323872" cy="47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8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9</a:t>
            </a:fld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640592"/>
              </p:ext>
            </p:extLst>
          </p:nvPr>
        </p:nvGraphicFramePr>
        <p:xfrm>
          <a:off x="0" y="960633"/>
          <a:ext cx="9144000" cy="590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687" y="1031273"/>
            <a:ext cx="8810625" cy="51072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prstClr val="black"/>
                </a:solidFill>
              </a:rPr>
              <a:t>Wartość </a:t>
            </a:r>
            <a:r>
              <a:rPr lang="pl-PL" sz="2400" b="1" dirty="0">
                <a:solidFill>
                  <a:prstClr val="black"/>
                </a:solidFill>
              </a:rPr>
              <a:t>zatwierdzonych </a:t>
            </a:r>
            <a:r>
              <a:rPr lang="pl-PL" sz="2400" b="1" dirty="0" smtClean="0">
                <a:solidFill>
                  <a:prstClr val="black"/>
                </a:solidFill>
              </a:rPr>
              <a:t>wniosków </a:t>
            </a:r>
            <a:r>
              <a:rPr lang="pl-PL" sz="2400" b="1" dirty="0">
                <a:solidFill>
                  <a:prstClr val="black"/>
                </a:solidFill>
              </a:rPr>
              <a:t>o płatność </a:t>
            </a:r>
            <a:r>
              <a:rPr lang="pl-PL" sz="2400" b="1" dirty="0" smtClean="0">
                <a:solidFill>
                  <a:prstClr val="black"/>
                </a:solidFill>
              </a:rPr>
              <a:t>w ramach Osi 8, 9, 10</a:t>
            </a:r>
            <a:endParaRPr lang="pl-PL" sz="2400" b="1" dirty="0">
              <a:solidFill>
                <a:prstClr val="black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5764" y="1612642"/>
            <a:ext cx="3191609" cy="12560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Wartość zatwierdzonych wniosków stanowi </a:t>
            </a:r>
            <a:r>
              <a:rPr lang="pl-PL" sz="2400" b="1" u="sng" dirty="0" smtClean="0">
                <a:solidFill>
                  <a:schemeClr val="accent1">
                    <a:lumMod val="50000"/>
                  </a:schemeClr>
                </a:solidFill>
              </a:rPr>
              <a:t>50,33 %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alokacji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800619" y="3005423"/>
            <a:ext cx="1647931" cy="582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u="sng" dirty="0" smtClean="0">
                <a:solidFill>
                  <a:schemeClr val="accent1">
                    <a:lumMod val="50000"/>
                  </a:schemeClr>
                </a:solidFill>
              </a:rPr>
              <a:t>(38,39 %)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438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11262</TotalTime>
  <Words>527</Words>
  <Application>Microsoft Office PowerPoint</Application>
  <PresentationFormat>Pokaz na ekranie (4:3)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18</vt:i4>
      </vt:variant>
    </vt:vector>
  </HeadingPairs>
  <TitlesOfParts>
    <vt:vector size="29" baseType="lpstr">
      <vt:lpstr>Arial</vt:lpstr>
      <vt:lpstr>Calibri</vt:lpstr>
      <vt:lpstr>Times New Roman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Osie 8, 9 i 10 RPO WŚ 2014 – 2020: 212 (168)  naborów w tym: 183 (144) konkursy  oraz 27 (24) naborów pozakonkursowych i 2 (0) nadzwyczajne:  -  111 (88) konkursów i  10 (8) naborów pozakonkursowych  – OP 8. Rozwój edukacji i aktywne społeczeństwo (Departament Wdrażania EFS)   - 57 (44) konkursów i 10 (10) naborów pozakonkursowych oraz 2 nabory (0) nadzwyczajne  - OP 9. Włączenie społeczne i walka z ubóstwem (Departament Wdrażania EFS)   - 15 (12) konkursów i 7 (6) naborów pozakonkursowych – OP 10. Otwarty rynek pracy (Wojewódzki Urząd Pracy w Kielcach)  (stan na 06.09.2020 r. – dane w nawiasach na dzień 15.09.2019 )  </vt:lpstr>
      <vt:lpstr>W wyniku przeprowadzonych naborów konkursowych i pozakonkursowych  zawarto łącznie 1113 (801) umów:  - 608 (412) umów w ramach Osi Priorytetowej 8,   - 290 (190) umów w ramach Osi Priorytetowej 9,  - 215 (199) umów w ramach Osi Priorytetowej 10.  (stan na 06.09.2020 r. - bez umów rozwiązanych,  dane w nawiasach na dzień 22.09.2019 )  </vt:lpstr>
      <vt:lpstr>Poziom kontraktacji, wnioski o płatność, certyfikacja wydatków  (bez środków Pomocy Technicznej oraz umów rozwiązanych)   Stan na 06.09.2020 r.   1 euro = 4,3921 PLN   (dane w nawiasach na dzień 22.09.2019; 1 euro = 4,3809 PLN )      </vt:lpstr>
      <vt:lpstr>Oś priorytetowa 8. Rozwój edukacji i aktywne społeczeństwo</vt:lpstr>
      <vt:lpstr>Oś priorytetowa 9. Włączenie społeczne i walka z ubóstwem</vt:lpstr>
      <vt:lpstr>Oś priorytetowa 10. Otwarty rynek pracy</vt:lpstr>
      <vt:lpstr>Osie Priorytetowe  8, 9, 10 – kontraktacja łącznie</vt:lpstr>
      <vt:lpstr>Wartość zatwierdzonych wniosków o płatność w ramach Osi 8, 9, 10</vt:lpstr>
      <vt:lpstr>Certyfikacja wydatków kwalifikowanych w ramach Osi 8, 9, 10</vt:lpstr>
      <vt:lpstr>   OSIĄGNIĘTE WARTOŚCI ORAZ CELE  WYZNACZONE DLA WSKAŹNIKÓW WŁĄCZONYCH DO RAM WYKONANIA  stan na 07.09.2020 r.  (dane w nawiasach wg stanu na dzień 15.09.2019)  </vt:lpstr>
      <vt:lpstr>  Oś priorytetowa 8. Rozwój edukacji i aktywne społeczeństwo:  </vt:lpstr>
      <vt:lpstr>Oś priorytetowa 9. Włączenie społeczne i walka z ubóstwem: </vt:lpstr>
      <vt:lpstr>Oś priorytetowa 10. Otwarty rynek pracy:</vt:lpstr>
      <vt:lpstr>Prognoza wniosków o płatność  (łącznie wydatki kwalifikowalne) dla 2020 roku:  Oś 8:      81 919 000,00 PLN (49 mln 532 tys. 236,12 zł – 13.09.2020) Oś 9:      81 096 000,00 PLN (54 mln 950 tys. 460,86 zł – 13.09.2020) Oś 10:    69 535 000,00 PLN (35 mln 863 tys. 239,86 zł – 13.09.2020)   W tym Prognoza wniosków o płatność na IV kwartał 2020 r: Oś 8:    27 499 000,00 PLN Oś 9:    21 146 000,00 PLN Oś 10:  29 119 000,00 PLN   </vt:lpstr>
      <vt:lpstr>Poziom wykorzystania środków z Europejskiego Funduszu Społecznego, przeznaczonych w Regionalnym Programie Operacyjnym Woj. Świętokrzyskiego na finansowanie projektów dotyczących edukacji, spraw społecznych, zdrowia oraz rynku pracy.  (stan na 31 sierpnia 2020 r.) </vt:lpstr>
      <vt:lpstr>Roczny przyrost wykorzystania środków z Europejskiego Funduszu Społecznego, przeznaczonych w Regionalnym Programie Operacyjnym Woj. Świętokrzyskiego na finansowanie projektów dotyczących edukacji, spraw społecznych, zdrowia oraz rynku pracy. (okres od 31 sierpnia 2019 r. do 31 sierpnia 2020 r.) </vt:lpstr>
      <vt:lpstr>Prezentacja programu PowerPoint</vt:lpstr>
    </vt:vector>
  </TitlesOfParts>
  <Company>Wojewowództwa Świętokrzyskiego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annpal</dc:creator>
  <cp:lastModifiedBy>Wojtczak, Kamil</cp:lastModifiedBy>
  <cp:revision>882</cp:revision>
  <cp:lastPrinted>2020-09-14T10:09:13Z</cp:lastPrinted>
  <dcterms:created xsi:type="dcterms:W3CDTF">2015-05-26T08:53:50Z</dcterms:created>
  <dcterms:modified xsi:type="dcterms:W3CDTF">2020-09-14T11:50:54Z</dcterms:modified>
</cp:coreProperties>
</file>