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charts/chart1.xml" ContentType="application/vnd.openxmlformats-officedocument.drawingml.chart+xml"/>
  <Override PartName="/ppt/drawings/drawing1.xml" ContentType="application/vnd.openxmlformats-officedocument.drawingml.chartshapes+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7"/>
  </p:notesMasterIdLst>
  <p:handoutMasterIdLst>
    <p:handoutMasterId r:id="rId28"/>
  </p:handoutMasterIdLst>
  <p:sldIdLst>
    <p:sldId id="263" r:id="rId5"/>
    <p:sldId id="417" r:id="rId6"/>
    <p:sldId id="383" r:id="rId7"/>
    <p:sldId id="422" r:id="rId8"/>
    <p:sldId id="423" r:id="rId9"/>
    <p:sldId id="424" r:id="rId10"/>
    <p:sldId id="425" r:id="rId11"/>
    <p:sldId id="405" r:id="rId12"/>
    <p:sldId id="426" r:id="rId13"/>
    <p:sldId id="393" r:id="rId14"/>
    <p:sldId id="388" r:id="rId15"/>
    <p:sldId id="387" r:id="rId16"/>
    <p:sldId id="420" r:id="rId17"/>
    <p:sldId id="392" r:id="rId18"/>
    <p:sldId id="427" r:id="rId19"/>
    <p:sldId id="421" r:id="rId20"/>
    <p:sldId id="368" r:id="rId21"/>
    <p:sldId id="369" r:id="rId22"/>
    <p:sldId id="412" r:id="rId23"/>
    <p:sldId id="398" r:id="rId24"/>
    <p:sldId id="415" r:id="rId25"/>
    <p:sldId id="419" r:id="rId26"/>
  </p:sldIdLst>
  <p:sldSz cx="9144000" cy="6858000" type="screen4x3"/>
  <p:notesSz cx="6805613" cy="9944100"/>
  <p:defaultTex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15:guide id="1" orient="horz" pos="3098" userDrawn="1">
          <p15:clr>
            <a:srgbClr val="A4A3A4"/>
          </p15:clr>
        </p15:guide>
        <p15:guide id="2" pos="2114" userDrawn="1">
          <p15:clr>
            <a:srgbClr val="A4A3A4"/>
          </p15:clr>
        </p15:guide>
        <p15:guide id="3" orient="horz" pos="3103" userDrawn="1">
          <p15:clr>
            <a:srgbClr val="A4A3A4"/>
          </p15:clr>
        </p15:guide>
        <p15:guide id="4" pos="2116"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JERMOL MARCINCAK Barbara (REGIO)" initials="JMB(" lastIdx="1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166CF"/>
    <a:srgbClr val="20AA63"/>
    <a:srgbClr val="FFD624"/>
    <a:srgbClr val="0F5494"/>
    <a:srgbClr val="2D5EC1"/>
    <a:srgbClr val="3E6FD2"/>
    <a:srgbClr val="BDDEFF"/>
    <a:srgbClr val="99CCFF"/>
    <a:srgbClr val="808080"/>
    <a:srgbClr val="009F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vertBarState="maximized">
    <p:restoredLeft sz="15620"/>
    <p:restoredTop sz="93622" autoAdjust="0"/>
  </p:normalViewPr>
  <p:slideViewPr>
    <p:cSldViewPr>
      <p:cViewPr>
        <p:scale>
          <a:sx n="78" d="100"/>
          <a:sy n="78" d="100"/>
        </p:scale>
        <p:origin x="-1020" y="-4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113" d="100"/>
          <a:sy n="113" d="100"/>
        </p:scale>
        <p:origin x="-5190" y="-120"/>
      </p:cViewPr>
      <p:guideLst>
        <p:guide orient="horz" pos="3126"/>
        <p:guide orient="horz" pos="3131"/>
        <p:guide pos="2141"/>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commentAuthors" Target="commentAuthor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presProps" Target="presProps.xml"/></Relationships>
</file>

<file path=ppt/charts/_rels/chart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GB"/>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2800"/>
            </a:pPr>
            <a:r>
              <a:rPr lang="en-US" sz="2800" b="1" i="0" dirty="0"/>
              <a:t>Od N+3 do N+2 w okresie</a:t>
            </a:r>
            <a:endParaRPr lang="pl-PL" sz="2800" b="0" i="1" dirty="0"/>
          </a:p>
        </c:rich>
      </c:tx>
      <c:layout>
        <c:manualLayout>
          <c:xMode val="edge"/>
          <c:yMode val="edge"/>
          <c:x val="0.2227576428459391"/>
          <c:y val="0"/>
        </c:manualLayout>
      </c:layout>
      <c:overlay val="0"/>
    </c:title>
    <c:autoTitleDeleted val="0"/>
    <c:plotArea>
      <c:layout>
        <c:manualLayout>
          <c:layoutTarget val="inner"/>
          <c:xMode val="edge"/>
          <c:yMode val="edge"/>
          <c:x val="0.12343062122941464"/>
          <c:y val="0.14590351889005795"/>
          <c:w val="0.87619296425156157"/>
          <c:h val="0.78554378774985878"/>
        </c:manualLayout>
      </c:layout>
      <c:barChart>
        <c:barDir val="col"/>
        <c:grouping val="stacked"/>
        <c:varyColors val="0"/>
        <c:ser>
          <c:idx val="1"/>
          <c:order val="0"/>
          <c:tx>
            <c:strRef>
              <c:f>'n+2'!$C$67</c:f>
              <c:strCache>
                <c:ptCount val="1"/>
                <c:pt idx="0">
                  <c:v>N+2</c:v>
                </c:pt>
              </c:strCache>
            </c:strRef>
          </c:tx>
          <c:spPr>
            <a:solidFill>
              <a:srgbClr val="20AA63"/>
            </a:solidFill>
          </c:spPr>
          <c:invertIfNegative val="0"/>
          <c:cat>
            <c:numRef>
              <c:f>'n+2'!$B$68:$B$76</c:f>
              <c:numCache>
                <c:formatCode>General</c:formatCode>
                <c:ptCount val="9"/>
                <c:pt idx="0">
                  <c:v>2021</c:v>
                </c:pt>
                <c:pt idx="1">
                  <c:v>2022</c:v>
                </c:pt>
                <c:pt idx="2">
                  <c:v>2023</c:v>
                </c:pt>
                <c:pt idx="3">
                  <c:v>2024</c:v>
                </c:pt>
                <c:pt idx="4">
                  <c:v>2025</c:v>
                </c:pt>
                <c:pt idx="5">
                  <c:v>2026</c:v>
                </c:pt>
                <c:pt idx="6">
                  <c:v>2027</c:v>
                </c:pt>
                <c:pt idx="7">
                  <c:v>2028</c:v>
                </c:pt>
                <c:pt idx="8">
                  <c:v>2029</c:v>
                </c:pt>
              </c:numCache>
            </c:numRef>
          </c:cat>
          <c:val>
            <c:numRef>
              <c:f>'n+2'!$C$68:$C$78</c:f>
              <c:numCache>
                <c:formatCode>General</c:formatCode>
                <c:ptCount val="11"/>
                <c:pt idx="2" formatCode="0">
                  <c:v>60</c:v>
                </c:pt>
                <c:pt idx="3" formatCode="0">
                  <c:v>100</c:v>
                </c:pt>
                <c:pt idx="4" formatCode="0">
                  <c:v>100</c:v>
                </c:pt>
                <c:pt idx="5" formatCode="0">
                  <c:v>100</c:v>
                </c:pt>
                <c:pt idx="6" formatCode="0">
                  <c:v>100</c:v>
                </c:pt>
                <c:pt idx="7" formatCode="0">
                  <c:v>100</c:v>
                </c:pt>
                <c:pt idx="8" formatCode="0">
                  <c:v>100</c:v>
                </c:pt>
              </c:numCache>
            </c:numRef>
          </c:val>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xmlns:c16r2="http://schemas.microsoft.com/office/drawing/2015/06/chart">
            <c:ext xmlns:c16="http://schemas.microsoft.com/office/drawing/2014/chart" uri="{C3380CC4-5D6E-409C-BE32-E72D297353CC}">
              <c16:uniqueId val="{00000000-C401-4077-9EA1-812B0EF2F812}"/>
            </c:ext>
          </c:extLst>
        </c:ser>
        <c:ser>
          <c:idx val="2"/>
          <c:order val="1"/>
          <c:tx>
            <c:strRef>
              <c:f>'n+2'!$D$67</c:f>
              <c:strCache>
                <c:ptCount val="1"/>
                <c:pt idx="0">
                  <c:v>N+X</c:v>
                </c:pt>
              </c:strCache>
            </c:strRef>
          </c:tx>
          <c:invertIfNegative val="0"/>
          <c:dLbls>
            <c:spPr>
              <a:noFill/>
              <a:ln>
                <a:noFill/>
              </a:ln>
              <a:effectLst/>
            </c:spPr>
            <c:txPr>
              <a:bodyPr/>
              <a:lstStyle/>
              <a:p>
                <a:pPr>
                  <a:defRPr sz="1600"/>
                </a:pPr>
                <a:endParaRPr lang="en-US"/>
              </a:p>
            </c:txPr>
            <c:showLegendKey val="0"/>
            <c:showVal val="1"/>
            <c:showCatName val="0"/>
            <c:showSerName val="0"/>
            <c:showPercent val="0"/>
            <c:showBubbleSize val="0"/>
            <c:showLeaderLines val="0"/>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xmlns:c16r2="http://schemas.microsoft.com/office/drawing/2015/06/chart">
              <c:ext xmlns:c15="http://schemas.microsoft.com/office/drawing/2012/chart" uri="{CE6537A1-D6FC-4f65-9D91-7224C49458BB}">
                <c15:showLeaderLines val="0"/>
              </c:ext>
            </c:extLst>
          </c:dLbls>
          <c:cat>
            <c:numRef>
              <c:f>'n+2'!$B$68:$B$76</c:f>
              <c:numCache>
                <c:formatCode>General</c:formatCode>
                <c:ptCount val="9"/>
                <c:pt idx="0">
                  <c:v>2021</c:v>
                </c:pt>
                <c:pt idx="1">
                  <c:v>2022</c:v>
                </c:pt>
                <c:pt idx="2">
                  <c:v>2023</c:v>
                </c:pt>
                <c:pt idx="3">
                  <c:v>2024</c:v>
                </c:pt>
                <c:pt idx="4">
                  <c:v>2025</c:v>
                </c:pt>
                <c:pt idx="5">
                  <c:v>2026</c:v>
                </c:pt>
                <c:pt idx="6">
                  <c:v>2027</c:v>
                </c:pt>
                <c:pt idx="7">
                  <c:v>2028</c:v>
                </c:pt>
                <c:pt idx="8">
                  <c:v>2029</c:v>
                </c:pt>
              </c:numCache>
            </c:numRef>
          </c:cat>
          <c:val>
            <c:numRef>
              <c:f>'n+2'!$D$68:$D$78</c:f>
              <c:numCache>
                <c:formatCode>General</c:formatCode>
                <c:ptCount val="11"/>
                <c:pt idx="2">
                  <c:v>40</c:v>
                </c:pt>
                <c:pt idx="3">
                  <c:v>10</c:v>
                </c:pt>
                <c:pt idx="4">
                  <c:v>10</c:v>
                </c:pt>
                <c:pt idx="5">
                  <c:v>10</c:v>
                </c:pt>
                <c:pt idx="6">
                  <c:v>10</c:v>
                </c:pt>
              </c:numCache>
            </c:numRef>
          </c:val>
          <c:extLst xmlns:o="urn:schemas-microsoft-com:office:office" xmlns:v="urn:schemas-microsoft-com:vml" xmlns:wp="http://schemas.openxmlformats.org/drawingml/2006/powerpointprocessingDrawing" xmlns:wne="http://schemas.microsoft.com/office/powerpoint/2006/powerpointml" xmlns:cdr="http://schemas.openxmlformats.org/drawingml/2006/chartDrawing" xmlns:dgm="http://schemas.openxmlformats.org/drawingml/2006/diagram" xmlns:p="http://schemas.openxmlformats.org/presentationml/2006/main" xmlns:a14="http://schemas.microsoft.com/office/drawing/2010/main" xmlns:mc="http://schemas.openxmlformats.org/markup-compatibility/2006" xmlns:c16r2="http://schemas.microsoft.com/office/drawing/2015/06/chart">
            <c:ext xmlns:c16="http://schemas.microsoft.com/office/drawing/2014/chart" uri="{C3380CC4-5D6E-409C-BE32-E72D297353CC}">
              <c16:uniqueId val="{00000001-C401-4077-9EA1-812B0EF2F812}"/>
            </c:ext>
          </c:extLst>
        </c:ser>
        <c:dLbls>
          <c:showLegendKey val="0"/>
          <c:showVal val="0"/>
          <c:showCatName val="0"/>
          <c:showSerName val="0"/>
          <c:showPercent val="0"/>
          <c:showBubbleSize val="0"/>
        </c:dLbls>
        <c:gapWidth val="150"/>
        <c:overlap val="100"/>
        <c:axId val="69311104"/>
        <c:axId val="69312896"/>
      </c:barChart>
      <c:catAx>
        <c:axId val="69311104"/>
        <c:scaling>
          <c:orientation val="minMax"/>
        </c:scaling>
        <c:delete val="0"/>
        <c:axPos val="b"/>
        <c:numFmt formatCode="General" sourceLinked="1"/>
        <c:majorTickMark val="out"/>
        <c:minorTickMark val="none"/>
        <c:tickLblPos val="low"/>
        <c:txPr>
          <a:bodyPr/>
          <a:lstStyle/>
          <a:p>
            <a:pPr>
              <a:defRPr sz="1600"/>
            </a:pPr>
            <a:endParaRPr lang="en-US"/>
          </a:p>
        </c:txPr>
        <c:crossAx val="69312896"/>
        <c:crosses val="autoZero"/>
        <c:auto val="1"/>
        <c:lblAlgn val="ctr"/>
        <c:lblOffset val="100"/>
        <c:noMultiLvlLbl val="0"/>
      </c:catAx>
      <c:valAx>
        <c:axId val="69312896"/>
        <c:scaling>
          <c:orientation val="minMax"/>
          <c:max val="120"/>
          <c:min val="0"/>
        </c:scaling>
        <c:delete val="0"/>
        <c:axPos val="l"/>
        <c:majorGridlines>
          <c:spPr>
            <a:ln w="25400">
              <a:solidFill>
                <a:schemeClr val="tx1">
                  <a:tint val="75000"/>
                  <a:shade val="95000"/>
                  <a:satMod val="105000"/>
                </a:schemeClr>
              </a:solidFill>
              <a:prstDash val="solid"/>
            </a:ln>
          </c:spPr>
        </c:majorGridlines>
        <c:numFmt formatCode="0" sourceLinked="0"/>
        <c:majorTickMark val="out"/>
        <c:minorTickMark val="none"/>
        <c:tickLblPos val="nextTo"/>
        <c:txPr>
          <a:bodyPr/>
          <a:lstStyle/>
          <a:p>
            <a:pPr>
              <a:defRPr sz="2000"/>
            </a:pPr>
            <a:endParaRPr lang="en-US"/>
          </a:p>
        </c:txPr>
        <c:crossAx val="69311104"/>
        <c:crosses val="autoZero"/>
        <c:crossBetween val="between"/>
        <c:majorUnit val="100"/>
      </c:valAx>
    </c:plotArea>
    <c:legend>
      <c:legendPos val="r"/>
      <c:layout>
        <c:manualLayout>
          <c:xMode val="edge"/>
          <c:yMode val="edge"/>
          <c:x val="0.84588726821613924"/>
          <c:y val="0.32210432500963943"/>
          <c:w val="0.14156741753725566"/>
          <c:h val="0.22396297479987037"/>
        </c:manualLayout>
      </c:layout>
      <c:overlay val="0"/>
      <c:txPr>
        <a:bodyPr/>
        <a:lstStyle/>
        <a:p>
          <a:pPr>
            <a:defRPr sz="2400"/>
          </a:pPr>
          <a:endParaRPr lang="en-US"/>
        </a:p>
      </c:txPr>
    </c:legend>
    <c:plotVisOnly val="1"/>
    <c:dispBlanksAs val="gap"/>
    <c:showDLblsOverMax val="0"/>
  </c:chart>
  <c:externalData r:id="rId1">
    <c:autoUpdate val="0"/>
  </c:externalData>
  <c:userShapes r:id="rId2"/>
</c:chartSpace>
</file>

<file path=ppt/drawings/_rels/drawing1.xml.rels><?xml version="1.0" encoding="UTF-8" standalone="yes"?>
<Relationships xmlns="http://schemas.openxmlformats.org/package/2006/relationships"><Relationship Id="rId1" Type="http://schemas.openxmlformats.org/officeDocument/2006/relationships/image" Target="../media/image13.png"/></Relationships>
</file>

<file path=ppt/drawings/drawing1.xml><?xml version="1.0" encoding="utf-8"?>
<c:userShapes xmlns:c="http://schemas.openxmlformats.org/drawingml/2006/chart">
  <cdr:relSizeAnchor xmlns:cdr="http://schemas.openxmlformats.org/drawingml/2006/chartDrawing">
    <cdr:from>
      <cdr:x>0.34688</cdr:x>
      <cdr:y>0.24872</cdr:y>
    </cdr:from>
    <cdr:to>
      <cdr:x>0.38527</cdr:x>
      <cdr:y>0.30755</cdr:y>
    </cdr:to>
    <cdr:sp macro="" textlink="">
      <cdr:nvSpPr>
        <cdr:cNvPr id="3" name="Right Arrow 2"/>
        <cdr:cNvSpPr/>
      </cdr:nvSpPr>
      <cdr:spPr>
        <a:xfrm xmlns:a="http://schemas.openxmlformats.org/drawingml/2006/main" rot="19207175">
          <a:off x="2797529" y="1217883"/>
          <a:ext cx="309599"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vertOverflow="clip" anchor="ctr"/>
        <a:lstStyle xmlns:a="http://schemas.openxmlformats.org/drawingml/2006/main"/>
        <a:p xmlns:a="http://schemas.openxmlformats.org/drawingml/2006/main">
          <a:endParaRPr lang="en-US"/>
        </a:p>
      </cdr:txBody>
    </cdr:sp>
  </cdr:relSizeAnchor>
  <cdr:relSizeAnchor xmlns:cdr="http://schemas.openxmlformats.org/drawingml/2006/chartDrawing">
    <cdr:from>
      <cdr:x>0.42857</cdr:x>
      <cdr:y>0.22059</cdr:y>
    </cdr:from>
    <cdr:to>
      <cdr:x>0.45803</cdr:x>
      <cdr:y>0.27941</cdr:y>
    </cdr:to>
    <cdr:sp macro="" textlink="">
      <cdr:nvSpPr>
        <cdr:cNvPr id="4" name="Right Arrow 3"/>
        <cdr:cNvSpPr/>
      </cdr:nvSpPr>
      <cdr:spPr>
        <a:xfrm xmlns:a="http://schemas.openxmlformats.org/drawingml/2006/main">
          <a:off x="3456384"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0.50893</cdr:x>
      <cdr:y>0.22059</cdr:y>
    </cdr:from>
    <cdr:to>
      <cdr:x>0.53839</cdr:x>
      <cdr:y>0.27941</cdr:y>
    </cdr:to>
    <cdr:sp macro="" textlink="">
      <cdr:nvSpPr>
        <cdr:cNvPr id="7" name="Right Arrow 6"/>
        <cdr:cNvSpPr/>
      </cdr:nvSpPr>
      <cdr:spPr>
        <a:xfrm xmlns:a="http://schemas.openxmlformats.org/drawingml/2006/main">
          <a:off x="4104456"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0.58929</cdr:x>
      <cdr:y>0.22059</cdr:y>
    </cdr:from>
    <cdr:to>
      <cdr:x>0.61875</cdr:x>
      <cdr:y>0.27941</cdr:y>
    </cdr:to>
    <cdr:sp macro="" textlink="">
      <cdr:nvSpPr>
        <cdr:cNvPr id="8" name="Right Arrow 7"/>
        <cdr:cNvSpPr/>
      </cdr:nvSpPr>
      <cdr:spPr>
        <a:xfrm xmlns:a="http://schemas.openxmlformats.org/drawingml/2006/main">
          <a:off x="4752528" y="1080120"/>
          <a:ext cx="237591" cy="288032"/>
        </a:xfrm>
        <a:prstGeom xmlns:a="http://schemas.openxmlformats.org/drawingml/2006/main" prst="rightArrow">
          <a:avLst/>
        </a:prstGeom>
        <a:solidFill xmlns:a="http://schemas.openxmlformats.org/drawingml/2006/main">
          <a:srgbClr val="133176"/>
        </a:solidFill>
        <a:ln xmlns:a="http://schemas.openxmlformats.org/drawingml/2006/main">
          <a:solidFill>
            <a:srgbClr val="133176"/>
          </a:solidFill>
        </a:ln>
      </cdr:spPr>
      <cdr:style>
        <a:lnRef xmlns:a="http://schemas.openxmlformats.org/drawingml/2006/main" idx="1">
          <a:schemeClr val="accent1"/>
        </a:lnRef>
        <a:fillRef xmlns:a="http://schemas.openxmlformats.org/drawingml/2006/main" idx="3">
          <a:schemeClr val="accent1"/>
        </a:fillRef>
        <a:effectRef xmlns:a="http://schemas.openxmlformats.org/drawingml/2006/main" idx="2">
          <a:schemeClr val="accent1"/>
        </a:effectRef>
        <a:fontRef xmlns:a="http://schemas.openxmlformats.org/drawingml/2006/main" idx="minor">
          <a:schemeClr val="lt1"/>
        </a:fontRef>
      </cdr:style>
      <cdr:txBody>
        <a:bodyPr xmlns:a="http://schemas.openxmlformats.org/drawingml/2006/main" anchor="ctr"/>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0.02679</cdr:x>
      <cdr:y>0.07807</cdr:y>
    </cdr:from>
    <cdr:to>
      <cdr:x>1</cdr:x>
      <cdr:y>0.23075</cdr:y>
    </cdr:to>
    <cdr:pic>
      <cdr:nvPicPr>
        <cdr:cNvPr id="2" name="chart">
          <a:extLst xmlns:a="http://schemas.openxmlformats.org/drawingml/2006/main">
            <a:ext uri="{FF2B5EF4-FFF2-40B4-BE49-F238E27FC236}">
              <a16:creationId xmlns="" xmlns:a16="http://schemas.microsoft.com/office/drawing/2014/main" id="{5331D274-A800-4C87-884E-D0E7D6D69C60}"/>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216023" y="382291"/>
          <a:ext cx="7848872" cy="747587"/>
        </a:xfrm>
        <a:prstGeom xmlns:a="http://schemas.openxmlformats.org/drawingml/2006/main" prst="rect">
          <a:avLst/>
        </a:prstGeom>
      </cdr:spPr>
    </cdr:pic>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7890"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1" name="Rectangle 3"/>
          <p:cNvSpPr>
            <a:spLocks noGrp="1" noChangeArrowheads="1"/>
          </p:cNvSpPr>
          <p:nvPr>
            <p:ph type="dt" sz="quarter" idx="1"/>
          </p:nvPr>
        </p:nvSpPr>
        <p:spPr bwMode="auto">
          <a:xfrm>
            <a:off x="3854184"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37892" name="Rectangle 4"/>
          <p:cNvSpPr>
            <a:spLocks noGrp="1" noChangeArrowheads="1"/>
          </p:cNvSpPr>
          <p:nvPr>
            <p:ph type="ftr" sz="quarter" idx="2"/>
          </p:nvPr>
        </p:nvSpPr>
        <p:spPr bwMode="auto">
          <a:xfrm>
            <a:off x="0"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7893" name="Rectangle 5"/>
          <p:cNvSpPr>
            <a:spLocks noGrp="1" noChangeArrowheads="1"/>
          </p:cNvSpPr>
          <p:nvPr>
            <p:ph type="sldNum" sz="quarter" idx="3"/>
          </p:nvPr>
        </p:nvSpPr>
        <p:spPr bwMode="auto">
          <a:xfrm>
            <a:off x="3854184"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charset="0"/>
              </a:defRPr>
            </a:lvl1pPr>
          </a:lstStyle>
          <a:p>
            <a:pPr>
              <a:defRPr/>
            </a:pPr>
            <a:fld id="{5EC7A9CE-B5D3-4830-AA57-DD8049CE9F26}" type="slidenum">
              <a:rPr lang="en-GB"/>
              <a:pPr>
                <a:defRPr/>
              </a:pPr>
              <a:t>‹#›</a:t>
            </a:fld>
            <a:endParaRPr lang="pl-PL"/>
          </a:p>
        </p:txBody>
      </p:sp>
    </p:spTree>
    <p:extLst>
      <p:ext uri="{BB962C8B-B14F-4D97-AF65-F5344CB8AC3E}">
        <p14:creationId xmlns:p14="http://schemas.microsoft.com/office/powerpoint/2010/main" val="3536766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6866" name="Rectangle 2"/>
          <p:cNvSpPr>
            <a:spLocks noGrp="1" noChangeArrowheads="1"/>
          </p:cNvSpPr>
          <p:nvPr>
            <p:ph type="hdr" sz="quarter"/>
          </p:nvPr>
        </p:nvSpPr>
        <p:spPr bwMode="auto">
          <a:xfrm>
            <a:off x="0"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67" name="Rectangle 3"/>
          <p:cNvSpPr>
            <a:spLocks noGrp="1" noChangeArrowheads="1"/>
          </p:cNvSpPr>
          <p:nvPr>
            <p:ph type="dt" idx="1"/>
          </p:nvPr>
        </p:nvSpPr>
        <p:spPr bwMode="auto">
          <a:xfrm>
            <a:off x="3854184" y="0"/>
            <a:ext cx="2949841" cy="497762"/>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lvl1pPr algn="r">
              <a:defRPr sz="1200" b="0">
                <a:solidFill>
                  <a:schemeClr val="tx1"/>
                </a:solidFill>
                <a:latin typeface="Arial" charset="0"/>
              </a:defRPr>
            </a:lvl1pPr>
          </a:lstStyle>
          <a:p>
            <a:pPr>
              <a:defRPr/>
            </a:pPr>
            <a:endParaRPr lang="en-GB"/>
          </a:p>
        </p:txBody>
      </p:sp>
      <p:sp>
        <p:nvSpPr>
          <p:cNvPr id="8196" name="Rectangle 4"/>
          <p:cNvSpPr>
            <a:spLocks noGrp="1" noRot="1" noChangeAspect="1" noChangeArrowheads="1" noTextEdit="1"/>
          </p:cNvSpPr>
          <p:nvPr>
            <p:ph type="sldImg" idx="2"/>
          </p:nvPr>
        </p:nvSpPr>
        <p:spPr bwMode="auto">
          <a:xfrm>
            <a:off x="917575" y="746125"/>
            <a:ext cx="4972050" cy="3729038"/>
          </a:xfrm>
          <a:prstGeom prst="rect">
            <a:avLst/>
          </a:prstGeom>
          <a:noFill/>
          <a:ln w="9525">
            <a:solidFill>
              <a:srgbClr val="000000"/>
            </a:solidFill>
            <a:miter lim="800000"/>
            <a:headEnd/>
            <a:tailEnd/>
          </a:ln>
        </p:spPr>
      </p:sp>
      <p:sp>
        <p:nvSpPr>
          <p:cNvPr id="36869" name="Rectangle 5"/>
          <p:cNvSpPr>
            <a:spLocks noGrp="1" noChangeArrowheads="1"/>
          </p:cNvSpPr>
          <p:nvPr>
            <p:ph type="body" sz="quarter" idx="3"/>
          </p:nvPr>
        </p:nvSpPr>
        <p:spPr bwMode="auto">
          <a:xfrm>
            <a:off x="680245" y="4723170"/>
            <a:ext cx="5445126" cy="4475083"/>
          </a:xfrm>
          <a:prstGeom prst="rect">
            <a:avLst/>
          </a:prstGeom>
          <a:noFill/>
          <a:ln w="9525">
            <a:noFill/>
            <a:miter lim="800000"/>
            <a:headEnd/>
            <a:tailEnd/>
          </a:ln>
          <a:effectLst/>
        </p:spPr>
        <p:txBody>
          <a:bodyPr vert="horz" wrap="square" lIns="91566" tIns="45784" rIns="91566" bIns="45784" numCol="1" anchor="t" anchorCtr="0" compatLnSpc="1">
            <a:prstTxWarp prst="textNoShape">
              <a:avLst/>
            </a:prstTxWarp>
          </a:bodyPr>
          <a:lstStyle/>
          <a:p>
            <a:pPr lvl="0"/>
            <a:r>
              <a:rPr lang="en-GB" noProof="0"/>
              <a:t>Click to edit Master text styles</a:t>
            </a:r>
          </a:p>
          <a:p>
            <a:pPr lvl="1"/>
            <a:r>
              <a:rPr lang="en-GB" noProof="0"/>
              <a:t>Second level</a:t>
            </a:r>
          </a:p>
          <a:p>
            <a:pPr lvl="2"/>
            <a:r>
              <a:rPr lang="en-GB" noProof="0"/>
              <a:t>Third level</a:t>
            </a:r>
          </a:p>
          <a:p>
            <a:pPr lvl="3"/>
            <a:r>
              <a:rPr lang="en-GB" noProof="0"/>
              <a:t>Fourth level</a:t>
            </a:r>
          </a:p>
          <a:p>
            <a:pPr lvl="4"/>
            <a:r>
              <a:rPr lang="en-GB" noProof="0"/>
              <a:t>Fifth level</a:t>
            </a:r>
          </a:p>
        </p:txBody>
      </p:sp>
      <p:sp>
        <p:nvSpPr>
          <p:cNvPr id="36870" name="Rectangle 6"/>
          <p:cNvSpPr>
            <a:spLocks noGrp="1" noChangeArrowheads="1"/>
          </p:cNvSpPr>
          <p:nvPr>
            <p:ph type="ftr" sz="quarter" idx="4"/>
          </p:nvPr>
        </p:nvSpPr>
        <p:spPr bwMode="auto">
          <a:xfrm>
            <a:off x="0"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defRPr sz="1200" b="0">
                <a:solidFill>
                  <a:schemeClr val="tx1"/>
                </a:solidFill>
                <a:latin typeface="Arial" charset="0"/>
              </a:defRPr>
            </a:lvl1pPr>
          </a:lstStyle>
          <a:p>
            <a:pPr>
              <a:defRPr/>
            </a:pPr>
            <a:endParaRPr lang="en-GB"/>
          </a:p>
        </p:txBody>
      </p:sp>
      <p:sp>
        <p:nvSpPr>
          <p:cNvPr id="36871" name="Rectangle 7"/>
          <p:cNvSpPr>
            <a:spLocks noGrp="1" noChangeArrowheads="1"/>
          </p:cNvSpPr>
          <p:nvPr>
            <p:ph type="sldNum" sz="quarter" idx="5"/>
          </p:nvPr>
        </p:nvSpPr>
        <p:spPr bwMode="auto">
          <a:xfrm>
            <a:off x="3854184" y="9444750"/>
            <a:ext cx="2949841" cy="497761"/>
          </a:xfrm>
          <a:prstGeom prst="rect">
            <a:avLst/>
          </a:prstGeom>
          <a:noFill/>
          <a:ln w="9525">
            <a:noFill/>
            <a:miter lim="800000"/>
            <a:headEnd/>
            <a:tailEnd/>
          </a:ln>
          <a:effectLst/>
        </p:spPr>
        <p:txBody>
          <a:bodyPr vert="horz" wrap="square" lIns="91566" tIns="45784" rIns="91566" bIns="45784" numCol="1" anchor="b" anchorCtr="0" compatLnSpc="1">
            <a:prstTxWarp prst="textNoShape">
              <a:avLst/>
            </a:prstTxWarp>
          </a:bodyPr>
          <a:lstStyle>
            <a:lvl1pPr algn="r">
              <a:defRPr sz="1200" b="0">
                <a:solidFill>
                  <a:schemeClr val="tx1"/>
                </a:solidFill>
                <a:latin typeface="Arial" charset="0"/>
              </a:defRPr>
            </a:lvl1pPr>
          </a:lstStyle>
          <a:p>
            <a:pPr>
              <a:defRPr/>
            </a:pPr>
            <a:fld id="{36441B25-C4D1-47DB-817D-B9C4FC5392FB}" type="slidenum">
              <a:rPr lang="en-GB"/>
              <a:pPr>
                <a:defRPr/>
              </a:pPr>
              <a:t>‹#›</a:t>
            </a:fld>
            <a:endParaRPr lang="pl-PL"/>
          </a:p>
        </p:txBody>
      </p:sp>
    </p:spTree>
    <p:extLst>
      <p:ext uri="{BB962C8B-B14F-4D97-AF65-F5344CB8AC3E}">
        <p14:creationId xmlns:p14="http://schemas.microsoft.com/office/powerpoint/2010/main" val="312992382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a:t>
            </a:fld>
            <a:endParaRPr lang="pl-PL"/>
          </a:p>
        </p:txBody>
      </p:sp>
    </p:spTree>
    <p:extLst>
      <p:ext uri="{BB962C8B-B14F-4D97-AF65-F5344CB8AC3E}">
        <p14:creationId xmlns:p14="http://schemas.microsoft.com/office/powerpoint/2010/main" val="254118634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10</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11</a:t>
            </a:fld>
            <a:endParaRPr lang="pl-PL" dirty="0"/>
          </a:p>
        </p:txBody>
      </p:sp>
    </p:spTree>
    <p:extLst>
      <p:ext uri="{BB962C8B-B14F-4D97-AF65-F5344CB8AC3E}">
        <p14:creationId xmlns:p14="http://schemas.microsoft.com/office/powerpoint/2010/main" val="253607510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12</a:t>
            </a:fld>
            <a:endParaRPr lang="pl-PL" dirty="0"/>
          </a:p>
        </p:txBody>
      </p:sp>
    </p:spTree>
    <p:extLst>
      <p:ext uri="{BB962C8B-B14F-4D97-AF65-F5344CB8AC3E}">
        <p14:creationId xmlns:p14="http://schemas.microsoft.com/office/powerpoint/2010/main" val="425139074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13</a:t>
            </a:fld>
            <a:endParaRPr lang="pl-PL" dirty="0"/>
          </a:p>
        </p:txBody>
      </p:sp>
    </p:spTree>
    <p:extLst>
      <p:ext uri="{BB962C8B-B14F-4D97-AF65-F5344CB8AC3E}">
        <p14:creationId xmlns:p14="http://schemas.microsoft.com/office/powerpoint/2010/main" val="425139074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8" indent="-171688">
              <a:buFont typeface="Arial" panose="020B0604020202020204" pitchFamily="34" charset="0"/>
              <a:buChar char="•"/>
            </a:pPr>
            <a:endParaRPr lang="fr-BE"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14</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Example layout with three columns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15</a:t>
            </a:fld>
            <a:endParaRPr lang="pl-PL" dirty="0"/>
          </a:p>
        </p:txBody>
      </p:sp>
    </p:spTree>
    <p:extLst>
      <p:ext uri="{BB962C8B-B14F-4D97-AF65-F5344CB8AC3E}">
        <p14:creationId xmlns:p14="http://schemas.microsoft.com/office/powerpoint/2010/main" val="70458262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16</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17</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fr-BE"/>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18</a:t>
            </a:fld>
            <a:endParaRPr lang="pl-PL"/>
          </a:p>
        </p:txBody>
      </p:sp>
    </p:spTree>
    <p:extLst>
      <p:ext uri="{BB962C8B-B14F-4D97-AF65-F5344CB8AC3E}">
        <p14:creationId xmlns:p14="http://schemas.microsoft.com/office/powerpoint/2010/main" val="13682176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688" indent="-171688">
              <a:buFont typeface="Arial" panose="020B0604020202020204" pitchFamily="34" charset="0"/>
              <a:buChar char="•"/>
            </a:pPr>
            <a:endParaRPr lang="en-GB" dirty="0"/>
          </a:p>
          <a:p>
            <a:pPr marL="171688" indent="-171688">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19</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pl-PL" noProof="0" dirty="0"/>
              <a:t>Źródło: notatka prasowa</a:t>
            </a:r>
          </a:p>
        </p:txBody>
      </p:sp>
      <p:sp>
        <p:nvSpPr>
          <p:cNvPr id="4" name="Slide Number Placeholder 3"/>
          <p:cNvSpPr>
            <a:spLocks noGrp="1"/>
          </p:cNvSpPr>
          <p:nvPr>
            <p:ph type="sldNum" sz="quarter" idx="10"/>
          </p:nvPr>
        </p:nvSpPr>
        <p:spPr/>
        <p:txBody>
          <a:bodyPr/>
          <a:lstStyle/>
          <a:p>
            <a:pPr defTabSz="914203">
              <a:defRPr/>
            </a:pPr>
            <a:fld id="{36441B25-C4D1-47DB-817D-B9C4FC5392FB}" type="slidenum">
              <a:rPr lang="en-GB">
                <a:solidFill>
                  <a:srgbClr val="000000"/>
                </a:solidFill>
              </a:rPr>
              <a:pPr defTabSz="914203">
                <a:defRPr/>
              </a:pPr>
              <a:t>2</a:t>
            </a:fld>
            <a:endParaRPr lang="pl-PL">
              <a:solidFill>
                <a:srgbClr val="000000"/>
              </a:solidFill>
            </a:endParaRPr>
          </a:p>
        </p:txBody>
      </p:sp>
    </p:spTree>
    <p:extLst>
      <p:ext uri="{BB962C8B-B14F-4D97-AF65-F5344CB8AC3E}">
        <p14:creationId xmlns:p14="http://schemas.microsoft.com/office/powerpoint/2010/main" val="37191221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20</a:t>
            </a:fld>
            <a:endParaRPr lang="pl-PL"/>
          </a:p>
        </p:txBody>
      </p:sp>
    </p:spTree>
    <p:extLst>
      <p:ext uri="{BB962C8B-B14F-4D97-AF65-F5344CB8AC3E}">
        <p14:creationId xmlns:p14="http://schemas.microsoft.com/office/powerpoint/2010/main" val="187037381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21</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22</a:t>
            </a:fld>
            <a:endParaRPr lang="pl-PL"/>
          </a:p>
        </p:txBody>
      </p:sp>
    </p:spTree>
    <p:extLst>
      <p:ext uri="{BB962C8B-B14F-4D97-AF65-F5344CB8AC3E}">
        <p14:creationId xmlns:p14="http://schemas.microsoft.com/office/powerpoint/2010/main" val="25411863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3</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4</a:t>
            </a:fld>
            <a:endParaRPr lang="pl-PL"/>
          </a:p>
        </p:txBody>
      </p:sp>
    </p:spTree>
    <p:extLst>
      <p:ext uri="{BB962C8B-B14F-4D97-AF65-F5344CB8AC3E}">
        <p14:creationId xmlns:p14="http://schemas.microsoft.com/office/powerpoint/2010/main" val="44888650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5</a:t>
            </a:fld>
            <a:endParaRPr lang="pl-PL"/>
          </a:p>
        </p:txBody>
      </p:sp>
    </p:spTree>
    <p:extLst>
      <p:ext uri="{BB962C8B-B14F-4D97-AF65-F5344CB8AC3E}">
        <p14:creationId xmlns:p14="http://schemas.microsoft.com/office/powerpoint/2010/main" val="33022846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707" indent="-171707">
              <a:buFont typeface="Arial" panose="020B0604020202020204" pitchFamily="34" charset="0"/>
              <a:buChar char="•"/>
            </a:pPr>
            <a:r>
              <a:rPr lang="en-GB" dirty="0"/>
              <a:t>A new dedicated policy objective "'a Europe closer to citizens by fostering the sustainable and integrated development of urban, rural and coastal areas through local initiatives"</a:t>
            </a:r>
          </a:p>
          <a:p>
            <a:pPr marL="171707" indent="-171707">
              <a:buFont typeface="Arial" panose="020B0604020202020204" pitchFamily="34" charset="0"/>
              <a:buChar char="•"/>
            </a:pPr>
            <a:r>
              <a:rPr lang="en-GB" dirty="0"/>
              <a:t>The proposed CPR provides for an increased focus on sustainable urban development by determining that [6%] of the ERDF resources shall be dedicated to this area and be delivered through territorial instruments. </a:t>
            </a:r>
          </a:p>
          <a:p>
            <a:pPr marL="171707" indent="-171707">
              <a:buFont typeface="Arial" panose="020B0604020202020204" pitchFamily="34" charset="0"/>
              <a:buChar char="•"/>
            </a:pPr>
            <a:r>
              <a:rPr lang="en-GB" dirty="0"/>
              <a:t>A requirement for integrated territorial and local (urban) development strategies. This is expected to further improve coherence in interventions and strategic planning. The (obligatory) involvement of urban authorities will improve ownership of projects and empowerment in urban areas.</a:t>
            </a:r>
          </a:p>
          <a:p>
            <a:pPr marL="171707" indent="-171707">
              <a:buFont typeface="Arial" panose="020B0604020202020204" pitchFamily="34" charset="0"/>
              <a:buChar char="•"/>
            </a:pPr>
            <a:r>
              <a:rPr lang="en-GB" dirty="0"/>
              <a:t>The European Urban Initiative brings a new coherent approach. All urban tools for exchanges, capacity building, innovative and pilot actions, knowledge and policy development and communication are now combined. This includes </a:t>
            </a:r>
            <a:r>
              <a:rPr lang="en-GB" dirty="0" err="1"/>
              <a:t>URBACT</a:t>
            </a:r>
            <a:r>
              <a:rPr lang="en-GB" dirty="0"/>
              <a:t>, Urban Innovative Actions, Urban Development Network, </a:t>
            </a:r>
            <a:r>
              <a:rPr lang="en-GB" dirty="0" err="1"/>
              <a:t>etc</a:t>
            </a:r>
            <a:endParaRPr lang="en-GB" dirty="0"/>
          </a:p>
          <a:p>
            <a:pPr marL="171707" indent="-171707">
              <a:buFont typeface="Arial" panose="020B0604020202020204" pitchFamily="34" charset="0"/>
              <a:buChar char="•"/>
            </a:pPr>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6</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We know that investment alone is not enough – we need to create the conditions which will enable investment to be a success.</a:t>
            </a:r>
          </a:p>
          <a:p>
            <a:endParaRPr lang="fr-BE" dirty="0"/>
          </a:p>
          <a:p>
            <a:r>
              <a:rPr lang="fr-BE" dirty="0" err="1"/>
              <a:t>Different</a:t>
            </a:r>
            <a:r>
              <a:rPr lang="fr-BE" dirty="0"/>
              <a:t> </a:t>
            </a:r>
            <a:r>
              <a:rPr lang="fr-BE" dirty="0" err="1"/>
              <a:t>kinds</a:t>
            </a:r>
            <a:r>
              <a:rPr lang="fr-BE" dirty="0"/>
              <a:t> of conditions:</a:t>
            </a:r>
          </a:p>
          <a:p>
            <a:pPr marL="171707" indent="-171707">
              <a:buFont typeface="Arial" panose="020B0604020202020204" pitchFamily="34" charset="0"/>
              <a:buChar char="•"/>
            </a:pPr>
            <a:r>
              <a:rPr lang="fr-BE" dirty="0" err="1"/>
              <a:t>Enabling</a:t>
            </a:r>
            <a:r>
              <a:rPr lang="fr-BE" dirty="0"/>
              <a:t> conditions: A </a:t>
            </a:r>
            <a:r>
              <a:rPr lang="fr-BE" dirty="0" err="1"/>
              <a:t>modernised</a:t>
            </a:r>
            <a:r>
              <a:rPr lang="fr-BE" dirty="0"/>
              <a:t> version of the ex ante conditions. In 2014-20 </a:t>
            </a:r>
            <a:r>
              <a:rPr lang="fr-BE" dirty="0" err="1"/>
              <a:t>there</a:t>
            </a:r>
            <a:r>
              <a:rPr lang="fr-BE" dirty="0"/>
              <a:t> </a:t>
            </a:r>
            <a:r>
              <a:rPr lang="fr-BE" dirty="0" err="1"/>
              <a:t>were</a:t>
            </a:r>
            <a:r>
              <a:rPr lang="fr-BE" dirty="0"/>
              <a:t> </a:t>
            </a:r>
            <a:r>
              <a:rPr lang="fr-BE" dirty="0" err="1"/>
              <a:t>too</a:t>
            </a:r>
            <a:r>
              <a:rPr lang="fr-BE" dirty="0"/>
              <a:t> </a:t>
            </a:r>
            <a:r>
              <a:rPr lang="fr-BE" dirty="0" err="1"/>
              <a:t>many</a:t>
            </a:r>
            <a:r>
              <a:rPr lang="fr-BE" dirty="0"/>
              <a:t>, of </a:t>
            </a:r>
            <a:r>
              <a:rPr lang="fr-BE" dirty="0" err="1"/>
              <a:t>them</a:t>
            </a:r>
            <a:r>
              <a:rPr lang="fr-BE" dirty="0"/>
              <a:t> and </a:t>
            </a:r>
            <a:r>
              <a:rPr lang="fr-BE" dirty="0" err="1"/>
              <a:t>they</a:t>
            </a:r>
            <a:r>
              <a:rPr lang="fr-BE" dirty="0"/>
              <a:t> </a:t>
            </a:r>
            <a:r>
              <a:rPr lang="fr-BE" dirty="0" err="1"/>
              <a:t>could</a:t>
            </a:r>
            <a:r>
              <a:rPr lang="fr-BE" dirty="0"/>
              <a:t> not not </a:t>
            </a:r>
            <a:r>
              <a:rPr lang="fr-BE" dirty="0" err="1"/>
              <a:t>be</a:t>
            </a:r>
            <a:r>
              <a:rPr lang="fr-BE" dirty="0"/>
              <a:t> </a:t>
            </a:r>
            <a:r>
              <a:rPr lang="fr-BE" dirty="0" err="1"/>
              <a:t>followed</a:t>
            </a:r>
            <a:r>
              <a:rPr lang="fr-BE" dirty="0"/>
              <a:t> up </a:t>
            </a:r>
            <a:r>
              <a:rPr lang="fr-BE" dirty="0" err="1"/>
              <a:t>throughout</a:t>
            </a:r>
            <a:r>
              <a:rPr lang="fr-BE" dirty="0"/>
              <a:t> the </a:t>
            </a:r>
            <a:r>
              <a:rPr lang="fr-BE" dirty="0" err="1"/>
              <a:t>period</a:t>
            </a:r>
            <a:r>
              <a:rPr lang="fr-BE" dirty="0"/>
              <a:t>. Post 2020 </a:t>
            </a:r>
            <a:r>
              <a:rPr lang="fr-BE" dirty="0" err="1"/>
              <a:t>we</a:t>
            </a:r>
            <a:r>
              <a:rPr lang="fr-BE" dirty="0"/>
              <a:t> </a:t>
            </a:r>
            <a:r>
              <a:rPr lang="fr-BE" dirty="0" err="1"/>
              <a:t>will</a:t>
            </a:r>
            <a:r>
              <a:rPr lang="fr-BE" dirty="0"/>
              <a:t> have </a:t>
            </a:r>
            <a:r>
              <a:rPr lang="fr-BE" dirty="0" err="1"/>
              <a:t>fewer</a:t>
            </a:r>
            <a:r>
              <a:rPr lang="fr-BE" dirty="0"/>
              <a:t> </a:t>
            </a:r>
            <a:r>
              <a:rPr lang="fr-BE" dirty="0" err="1"/>
              <a:t>EACs</a:t>
            </a:r>
            <a:r>
              <a:rPr lang="fr-BE" dirty="0"/>
              <a:t> </a:t>
            </a:r>
            <a:r>
              <a:rPr lang="fr-BE" dirty="0" err="1"/>
              <a:t>that</a:t>
            </a:r>
            <a:r>
              <a:rPr lang="fr-BE" dirty="0"/>
              <a:t> </a:t>
            </a:r>
            <a:r>
              <a:rPr lang="fr-BE" dirty="0" err="1"/>
              <a:t>will</a:t>
            </a:r>
            <a:r>
              <a:rPr lang="fr-BE" dirty="0"/>
              <a:t> </a:t>
            </a:r>
            <a:r>
              <a:rPr lang="fr-BE" dirty="0" err="1"/>
              <a:t>be</a:t>
            </a:r>
            <a:r>
              <a:rPr lang="fr-BE" dirty="0"/>
              <a:t> </a:t>
            </a:r>
            <a:r>
              <a:rPr lang="fr-BE" dirty="0" err="1"/>
              <a:t>followed</a:t>
            </a:r>
            <a:r>
              <a:rPr lang="fr-BE" dirty="0"/>
              <a:t> up </a:t>
            </a:r>
            <a:r>
              <a:rPr lang="fr-BE" dirty="0" err="1"/>
              <a:t>during</a:t>
            </a:r>
            <a:r>
              <a:rPr lang="fr-BE" dirty="0"/>
              <a:t> the life of the programme.  </a:t>
            </a:r>
            <a:r>
              <a:rPr lang="fr-BE" dirty="0" err="1"/>
              <a:t>They</a:t>
            </a:r>
            <a:r>
              <a:rPr lang="fr-BE" dirty="0"/>
              <a:t> </a:t>
            </a:r>
            <a:r>
              <a:rPr lang="fr-BE" dirty="0" err="1"/>
              <a:t>will</a:t>
            </a:r>
            <a:r>
              <a:rPr lang="fr-BE" dirty="0"/>
              <a:t> </a:t>
            </a:r>
            <a:r>
              <a:rPr lang="fr-BE" dirty="0" err="1"/>
              <a:t>also</a:t>
            </a:r>
            <a:r>
              <a:rPr lang="fr-BE" dirty="0"/>
              <a:t> </a:t>
            </a:r>
            <a:r>
              <a:rPr lang="fr-BE" dirty="0" err="1"/>
              <a:t>be</a:t>
            </a:r>
            <a:r>
              <a:rPr lang="fr-BE" dirty="0"/>
              <a:t> more </a:t>
            </a:r>
            <a:r>
              <a:rPr lang="fr-BE" dirty="0" err="1"/>
              <a:t>closely</a:t>
            </a:r>
            <a:r>
              <a:rPr lang="fr-BE" dirty="0"/>
              <a:t> </a:t>
            </a:r>
            <a:r>
              <a:rPr lang="fr-BE" dirty="0" err="1"/>
              <a:t>linked</a:t>
            </a:r>
            <a:r>
              <a:rPr lang="fr-BE" dirty="0"/>
              <a:t> to </a:t>
            </a:r>
            <a:r>
              <a:rPr lang="fr-BE" dirty="0" err="1"/>
              <a:t>investments</a:t>
            </a:r>
            <a:r>
              <a:rPr lang="fr-BE" dirty="0"/>
              <a:t> and </a:t>
            </a:r>
            <a:r>
              <a:rPr lang="fr-BE" dirty="0" err="1"/>
              <a:t>their</a:t>
            </a:r>
            <a:r>
              <a:rPr lang="fr-BE" dirty="0"/>
              <a:t> </a:t>
            </a:r>
            <a:r>
              <a:rPr lang="fr-BE" dirty="0" err="1"/>
              <a:t>fulfilment</a:t>
            </a:r>
            <a:r>
              <a:rPr lang="fr-BE" dirty="0"/>
              <a:t> </a:t>
            </a:r>
            <a:r>
              <a:rPr lang="fr-BE" dirty="0" err="1"/>
              <a:t>can</a:t>
            </a:r>
            <a:r>
              <a:rPr lang="fr-BE" dirty="0"/>
              <a:t> </a:t>
            </a:r>
            <a:r>
              <a:rPr lang="fr-BE" dirty="0" err="1"/>
              <a:t>be</a:t>
            </a:r>
            <a:r>
              <a:rPr lang="fr-BE" dirty="0"/>
              <a:t> more </a:t>
            </a:r>
            <a:r>
              <a:rPr lang="fr-BE" dirty="0" err="1"/>
              <a:t>easily</a:t>
            </a:r>
            <a:r>
              <a:rPr lang="fr-BE" dirty="0"/>
              <a:t> </a:t>
            </a:r>
            <a:r>
              <a:rPr lang="fr-BE" dirty="0" err="1"/>
              <a:t>assessed</a:t>
            </a:r>
            <a:r>
              <a:rPr lang="fr-BE" dirty="0"/>
              <a:t>. </a:t>
            </a:r>
            <a:r>
              <a:rPr lang="fr-BE" dirty="0" err="1"/>
              <a:t>Less</a:t>
            </a:r>
            <a:r>
              <a:rPr lang="fr-BE" dirty="0"/>
              <a:t> </a:t>
            </a:r>
            <a:r>
              <a:rPr lang="fr-BE" dirty="0" err="1"/>
              <a:t>bureaucracy</a:t>
            </a:r>
            <a:r>
              <a:rPr lang="fr-BE" dirty="0"/>
              <a:t> </a:t>
            </a:r>
            <a:r>
              <a:rPr lang="fr-BE" dirty="0" err="1"/>
              <a:t>because</a:t>
            </a:r>
            <a:r>
              <a:rPr lang="fr-BE" dirty="0"/>
              <a:t> </a:t>
            </a:r>
            <a:r>
              <a:rPr lang="fr-BE" dirty="0" err="1"/>
              <a:t>there</a:t>
            </a:r>
            <a:r>
              <a:rPr lang="fr-BE" dirty="0"/>
              <a:t> </a:t>
            </a:r>
            <a:r>
              <a:rPr lang="fr-BE" dirty="0" err="1"/>
              <a:t>will</a:t>
            </a:r>
            <a:r>
              <a:rPr lang="fr-BE" dirty="0"/>
              <a:t> not </a:t>
            </a:r>
            <a:r>
              <a:rPr lang="fr-BE" dirty="0" err="1"/>
              <a:t>be</a:t>
            </a:r>
            <a:r>
              <a:rPr lang="fr-BE" dirty="0"/>
              <a:t> </a:t>
            </a:r>
            <a:r>
              <a:rPr lang="fr-BE" dirty="0" err="1"/>
              <a:t>lenghty</a:t>
            </a:r>
            <a:r>
              <a:rPr lang="fr-BE" dirty="0"/>
              <a:t> action plans in case of non-</a:t>
            </a:r>
            <a:r>
              <a:rPr lang="fr-BE" dirty="0" err="1"/>
              <a:t>fulfillment</a:t>
            </a:r>
            <a:r>
              <a:rPr lang="fr-BE" dirty="0"/>
              <a:t>. </a:t>
            </a:r>
          </a:p>
          <a:p>
            <a:pPr marL="171707" indent="-171707">
              <a:buFont typeface="Arial" panose="020B0604020202020204" pitchFamily="34" charset="0"/>
              <a:buChar char="•"/>
            </a:pPr>
            <a:r>
              <a:rPr lang="fr-BE" dirty="0"/>
              <a:t>Link to the </a:t>
            </a:r>
            <a:r>
              <a:rPr lang="fr-BE" dirty="0" err="1"/>
              <a:t>European</a:t>
            </a:r>
            <a:r>
              <a:rPr lang="fr-BE" dirty="0"/>
              <a:t> </a:t>
            </a:r>
            <a:r>
              <a:rPr lang="fr-BE" dirty="0" err="1"/>
              <a:t>Semester</a:t>
            </a:r>
            <a:r>
              <a:rPr lang="fr-BE" dirty="0"/>
              <a:t> </a:t>
            </a:r>
            <a:r>
              <a:rPr lang="fr-BE" dirty="0" err="1"/>
              <a:t>will</a:t>
            </a:r>
            <a:r>
              <a:rPr lang="fr-BE" dirty="0"/>
              <a:t> </a:t>
            </a:r>
            <a:r>
              <a:rPr lang="fr-BE" dirty="0" err="1"/>
              <a:t>be</a:t>
            </a:r>
            <a:r>
              <a:rPr lang="fr-BE" dirty="0"/>
              <a:t> </a:t>
            </a:r>
            <a:r>
              <a:rPr lang="fr-BE" dirty="0" err="1"/>
              <a:t>followed</a:t>
            </a:r>
            <a:r>
              <a:rPr lang="fr-BE" dirty="0"/>
              <a:t> up </a:t>
            </a:r>
            <a:r>
              <a:rPr lang="fr-BE" dirty="0" err="1"/>
              <a:t>twice</a:t>
            </a:r>
            <a:r>
              <a:rPr lang="fr-BE" dirty="0"/>
              <a:t> in the </a:t>
            </a:r>
            <a:r>
              <a:rPr lang="fr-BE" dirty="0" err="1"/>
              <a:t>next</a:t>
            </a:r>
            <a:r>
              <a:rPr lang="fr-BE" dirty="0"/>
              <a:t> </a:t>
            </a:r>
            <a:r>
              <a:rPr lang="fr-BE" dirty="0" err="1"/>
              <a:t>period</a:t>
            </a:r>
            <a:r>
              <a:rPr lang="fr-BE" dirty="0"/>
              <a:t> (</a:t>
            </a:r>
            <a:r>
              <a:rPr lang="fr-BE" dirty="0" err="1"/>
              <a:t>beginning</a:t>
            </a:r>
            <a:r>
              <a:rPr lang="fr-BE" dirty="0"/>
              <a:t> and </a:t>
            </a:r>
            <a:r>
              <a:rPr lang="fr-BE" dirty="0" err="1"/>
              <a:t>mid-term</a:t>
            </a:r>
            <a:r>
              <a:rPr lang="fr-BE" dirty="0"/>
              <a:t>). </a:t>
            </a:r>
          </a:p>
          <a:p>
            <a:pPr marL="171707" indent="-171707">
              <a:buFont typeface="Arial" panose="020B0604020202020204" pitchFamily="34" charset="0"/>
              <a:buChar char="•"/>
            </a:pPr>
            <a:r>
              <a:rPr lang="fr-BE" dirty="0" err="1"/>
              <a:t>Demarcation</a:t>
            </a:r>
            <a:r>
              <a:rPr lang="fr-BE" dirty="0"/>
              <a:t> </a:t>
            </a:r>
            <a:r>
              <a:rPr lang="fr-BE" dirty="0" err="1"/>
              <a:t>with</a:t>
            </a:r>
            <a:r>
              <a:rPr lang="fr-BE" dirty="0"/>
              <a:t> </a:t>
            </a:r>
            <a:r>
              <a:rPr lang="fr-BE" dirty="0" err="1"/>
              <a:t>RDT</a:t>
            </a:r>
            <a:r>
              <a:rPr lang="fr-BE" dirty="0"/>
              <a:t>: </a:t>
            </a:r>
            <a:r>
              <a:rPr lang="fr-BE" dirty="0" err="1"/>
              <a:t>ERDF</a:t>
            </a:r>
            <a:r>
              <a:rPr lang="fr-BE" dirty="0"/>
              <a:t>/</a:t>
            </a:r>
            <a:r>
              <a:rPr lang="fr-BE" dirty="0" err="1"/>
              <a:t>CF</a:t>
            </a:r>
            <a:r>
              <a:rPr lang="fr-BE" dirty="0"/>
              <a:t> </a:t>
            </a:r>
            <a:r>
              <a:rPr lang="fr-BE" dirty="0" err="1"/>
              <a:t>will</a:t>
            </a:r>
            <a:r>
              <a:rPr lang="fr-BE" dirty="0"/>
              <a:t> focus on actions to </a:t>
            </a:r>
            <a:r>
              <a:rPr lang="en-US" dirty="0"/>
              <a:t>reinforce the capacity of Member State authorities, beneficiaries and relevant partners necessary for the effective administration and use of the Funds</a:t>
            </a:r>
            <a:r>
              <a:rPr lang="fr-BE" dirty="0"/>
              <a:t>. </a:t>
            </a:r>
            <a:r>
              <a:rPr lang="fr-BE" dirty="0" err="1"/>
              <a:t>RDT</a:t>
            </a:r>
            <a:r>
              <a:rPr lang="fr-BE" dirty="0"/>
              <a:t> </a:t>
            </a:r>
            <a:r>
              <a:rPr lang="fr-BE" dirty="0" err="1"/>
              <a:t>will</a:t>
            </a:r>
            <a:r>
              <a:rPr lang="fr-BE" dirty="0"/>
              <a:t> focus on the </a:t>
            </a:r>
            <a:r>
              <a:rPr lang="fr-BE" dirty="0" err="1"/>
              <a:t>rest</a:t>
            </a:r>
            <a:r>
              <a:rPr lang="fr-BE" dirty="0"/>
              <a:t>.  </a:t>
            </a:r>
          </a:p>
          <a:p>
            <a:pPr marL="171707" indent="-171707">
              <a:buFont typeface="Arial" panose="020B0604020202020204" pitchFamily="34" charset="0"/>
              <a:buChar char="•"/>
            </a:pPr>
            <a:r>
              <a:rPr lang="fr-BE" dirty="0"/>
              <a:t>The </a:t>
            </a:r>
            <a:r>
              <a:rPr lang="fr-BE" dirty="0" err="1"/>
              <a:t>link</a:t>
            </a:r>
            <a:r>
              <a:rPr lang="fr-BE" dirty="0"/>
              <a:t> to the </a:t>
            </a:r>
            <a:r>
              <a:rPr lang="fr-BE" dirty="0" err="1"/>
              <a:t>rule</a:t>
            </a:r>
            <a:r>
              <a:rPr lang="fr-BE" dirty="0"/>
              <a:t> of </a:t>
            </a:r>
            <a:r>
              <a:rPr lang="fr-BE" dirty="0" err="1"/>
              <a:t>law</a:t>
            </a:r>
            <a:r>
              <a:rPr lang="fr-BE" dirty="0"/>
              <a:t> </a:t>
            </a:r>
            <a:r>
              <a:rPr lang="fr-BE" dirty="0" err="1"/>
              <a:t>will</a:t>
            </a:r>
            <a:r>
              <a:rPr lang="fr-BE" dirty="0"/>
              <a:t> </a:t>
            </a:r>
            <a:r>
              <a:rPr lang="fr-BE" dirty="0" err="1"/>
              <a:t>be</a:t>
            </a:r>
            <a:r>
              <a:rPr lang="fr-BE" dirty="0"/>
              <a:t> set </a:t>
            </a:r>
            <a:r>
              <a:rPr lang="fr-BE" dirty="0" err="1"/>
              <a:t>centrally</a:t>
            </a:r>
            <a:r>
              <a:rPr lang="fr-BE" dirty="0"/>
              <a:t>.</a:t>
            </a:r>
          </a:p>
          <a:p>
            <a:pPr marL="171707" indent="-171707">
              <a:buFont typeface="Arial" panose="020B0604020202020204" pitchFamily="34" charset="0"/>
              <a:buChar char="•"/>
            </a:pPr>
            <a:r>
              <a:rPr lang="fr-BE" dirty="0" err="1"/>
              <a:t>Macroeconomic</a:t>
            </a:r>
            <a:r>
              <a:rPr lang="fr-BE" dirty="0"/>
              <a:t> </a:t>
            </a:r>
            <a:r>
              <a:rPr lang="fr-BE" dirty="0" err="1"/>
              <a:t>conditionality</a:t>
            </a:r>
            <a:r>
              <a:rPr lang="fr-BE" dirty="0"/>
              <a:t>: </a:t>
            </a:r>
            <a:r>
              <a:rPr lang="fr-BE" dirty="0" err="1"/>
              <a:t>we</a:t>
            </a:r>
            <a:r>
              <a:rPr lang="fr-BE" dirty="0"/>
              <a:t> propose to </a:t>
            </a:r>
            <a:r>
              <a:rPr lang="fr-BE" dirty="0" err="1"/>
              <a:t>maintain</a:t>
            </a:r>
            <a:r>
              <a:rPr lang="fr-BE" dirty="0"/>
              <a:t> the second </a:t>
            </a:r>
            <a:r>
              <a:rPr lang="fr-BE" dirty="0" err="1"/>
              <a:t>strand</a:t>
            </a:r>
            <a:r>
              <a:rPr lang="fr-BE" dirty="0"/>
              <a:t> of MEC (</a:t>
            </a:r>
            <a:r>
              <a:rPr lang="fr-BE" dirty="0" err="1"/>
              <a:t>link</a:t>
            </a:r>
            <a:r>
              <a:rPr lang="fr-BE" dirty="0"/>
              <a:t> to </a:t>
            </a:r>
            <a:r>
              <a:rPr lang="fr-BE" dirty="0" err="1"/>
              <a:t>EDP</a:t>
            </a:r>
            <a:r>
              <a:rPr lang="fr-BE" dirty="0"/>
              <a:t> and </a:t>
            </a:r>
            <a:r>
              <a:rPr lang="fr-BE" dirty="0" err="1"/>
              <a:t>MIP</a:t>
            </a:r>
            <a:r>
              <a:rPr lang="fr-BE" dirty="0"/>
              <a:t>) </a:t>
            </a:r>
            <a:r>
              <a:rPr lang="fr-BE" dirty="0" err="1"/>
              <a:t>with</a:t>
            </a:r>
            <a:r>
              <a:rPr lang="fr-BE" dirty="0"/>
              <a:t> </a:t>
            </a:r>
            <a:r>
              <a:rPr lang="fr-BE" dirty="0" err="1"/>
              <a:t>possibility</a:t>
            </a:r>
            <a:r>
              <a:rPr lang="fr-BE" dirty="0"/>
              <a:t> for COM to suspend </a:t>
            </a:r>
            <a:r>
              <a:rPr lang="fr-BE" dirty="0" err="1"/>
              <a:t>commitments</a:t>
            </a:r>
            <a:r>
              <a:rPr lang="fr-BE" dirty="0"/>
              <a:t> in case of non-compliance. But </a:t>
            </a:r>
            <a:r>
              <a:rPr lang="fr-BE" dirty="0" err="1"/>
              <a:t>we</a:t>
            </a:r>
            <a:r>
              <a:rPr lang="fr-BE" dirty="0"/>
              <a:t> drop the first </a:t>
            </a:r>
            <a:r>
              <a:rPr lang="fr-BE" dirty="0" err="1"/>
              <a:t>strand</a:t>
            </a:r>
            <a:r>
              <a:rPr lang="fr-BE" dirty="0"/>
              <a:t> of MEC (</a:t>
            </a:r>
            <a:r>
              <a:rPr lang="fr-BE" dirty="0" err="1"/>
              <a:t>reprogramming</a:t>
            </a:r>
            <a:r>
              <a:rPr lang="fr-BE" dirty="0"/>
              <a:t> on basis of </a:t>
            </a:r>
            <a:r>
              <a:rPr lang="fr-BE" dirty="0" err="1"/>
              <a:t>CSRs</a:t>
            </a:r>
            <a:r>
              <a:rPr lang="fr-BE" dirty="0"/>
              <a:t>) </a:t>
            </a:r>
            <a:r>
              <a:rPr lang="fr-BE" dirty="0" err="1"/>
              <a:t>since</a:t>
            </a:r>
            <a:r>
              <a:rPr lang="fr-BE" dirty="0"/>
              <a:t> </a:t>
            </a:r>
            <a:r>
              <a:rPr lang="fr-BE" dirty="0" err="1"/>
              <a:t>it</a:t>
            </a:r>
            <a:r>
              <a:rPr lang="fr-BE" dirty="0"/>
              <a:t> </a:t>
            </a:r>
            <a:r>
              <a:rPr lang="fr-BE" dirty="0" err="1"/>
              <a:t>will</a:t>
            </a:r>
            <a:r>
              <a:rPr lang="fr-BE" dirty="0"/>
              <a:t> </a:t>
            </a:r>
            <a:r>
              <a:rPr lang="fr-BE" dirty="0" err="1"/>
              <a:t>be</a:t>
            </a:r>
            <a:r>
              <a:rPr lang="fr-BE" dirty="0"/>
              <a:t> </a:t>
            </a:r>
            <a:r>
              <a:rPr lang="fr-BE" dirty="0" err="1"/>
              <a:t>replaced</a:t>
            </a:r>
            <a:r>
              <a:rPr lang="fr-BE" dirty="0"/>
              <a:t> by </a:t>
            </a:r>
            <a:r>
              <a:rPr lang="fr-BE" dirty="0" err="1"/>
              <a:t>strengthened</a:t>
            </a:r>
            <a:r>
              <a:rPr lang="fr-BE" dirty="0"/>
              <a:t> </a:t>
            </a:r>
            <a:r>
              <a:rPr lang="fr-BE" dirty="0" err="1"/>
              <a:t>link</a:t>
            </a:r>
            <a:r>
              <a:rPr lang="fr-BE" dirty="0"/>
              <a:t> to </a:t>
            </a:r>
            <a:r>
              <a:rPr lang="fr-BE" dirty="0" err="1"/>
              <a:t>European</a:t>
            </a:r>
            <a:r>
              <a:rPr lang="fr-BE" dirty="0"/>
              <a:t> </a:t>
            </a:r>
            <a:r>
              <a:rPr lang="fr-BE" dirty="0" err="1"/>
              <a:t>Semester</a:t>
            </a:r>
            <a:r>
              <a:rPr lang="fr-BE" dirty="0"/>
              <a:t> at the </a:t>
            </a:r>
            <a:r>
              <a:rPr lang="fr-BE" dirty="0" err="1"/>
              <a:t>beginning</a:t>
            </a:r>
            <a:r>
              <a:rPr lang="fr-BE" dirty="0"/>
              <a:t> and </a:t>
            </a:r>
            <a:r>
              <a:rPr lang="fr-BE" dirty="0" err="1"/>
              <a:t>mid-term</a:t>
            </a:r>
            <a:r>
              <a:rPr lang="fr-BE" dirty="0"/>
              <a:t>. </a:t>
            </a:r>
            <a:endParaRPr lang="en-GB" dirty="0">
              <a:solidFill>
                <a:srgbClr val="FF0000"/>
              </a:solidFill>
            </a:endParaRPr>
          </a:p>
          <a:p>
            <a:endParaRPr lang="en-GB" dirty="0">
              <a:solidFill>
                <a:srgbClr val="FF0000"/>
              </a:solidFill>
            </a:endParaRPr>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7</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8</a:t>
            </a:fld>
            <a:endParaRPr lang="pl-PL"/>
          </a:p>
        </p:txBody>
      </p:sp>
    </p:spTree>
    <p:extLst>
      <p:ext uri="{BB962C8B-B14F-4D97-AF65-F5344CB8AC3E}">
        <p14:creationId xmlns:p14="http://schemas.microsoft.com/office/powerpoint/2010/main" val="7045826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lang="en-GB" dirty="0"/>
              <a:t>Example layout with three columns</a:t>
            </a:r>
          </a:p>
          <a:p>
            <a:endParaRPr lang="en-GB" dirty="0"/>
          </a:p>
        </p:txBody>
      </p:sp>
      <p:sp>
        <p:nvSpPr>
          <p:cNvPr id="4" name="Slide Number Placeholder 3"/>
          <p:cNvSpPr>
            <a:spLocks noGrp="1"/>
          </p:cNvSpPr>
          <p:nvPr>
            <p:ph type="sldNum" sz="quarter" idx="10"/>
          </p:nvPr>
        </p:nvSpPr>
        <p:spPr/>
        <p:txBody>
          <a:bodyPr/>
          <a:lstStyle/>
          <a:p>
            <a:pPr>
              <a:defRPr/>
            </a:pPr>
            <a:fld id="{36441B25-C4D1-47DB-817D-B9C4FC5392FB}" type="slidenum">
              <a:rPr lang="en-GB" smtClean="0"/>
              <a:pPr>
                <a:defRPr/>
              </a:pPr>
              <a:t>9</a:t>
            </a:fld>
            <a:endParaRPr lang="pl-PL" dirty="0"/>
          </a:p>
        </p:txBody>
      </p:sp>
    </p:spTree>
    <p:extLst>
      <p:ext uri="{BB962C8B-B14F-4D97-AF65-F5344CB8AC3E}">
        <p14:creationId xmlns:p14="http://schemas.microsoft.com/office/powerpoint/2010/main" val="7045826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1_Title and Content">
    <p:bg>
      <p:bgRef idx="1001">
        <a:schemeClr val="bg1"/>
      </p:bgRef>
    </p:bg>
    <p:spTree>
      <p:nvGrpSpPr>
        <p:cNvPr id="1" name=""/>
        <p:cNvGrpSpPr/>
        <p:nvPr/>
      </p:nvGrpSpPr>
      <p:grpSpPr>
        <a:xfrm>
          <a:off x="0" y="0"/>
          <a:ext cx="0" cy="0"/>
          <a:chOff x="0" y="0"/>
          <a:chExt cx="0" cy="0"/>
        </a:xfrm>
      </p:grpSpPr>
      <p:pic>
        <p:nvPicPr>
          <p:cNvPr id="10" name="Picture 9"/>
          <p:cNvPicPr>
            <a:picLocks noChangeAspect="1"/>
          </p:cNvPicPr>
          <p:nvPr userDrawn="1"/>
        </p:nvPicPr>
        <p:blipFill rotWithShape="1">
          <a:blip r:embed="rId2">
            <a:extLst>
              <a:ext uri="{28A0092B-C50C-407E-A947-70E740481C1C}">
                <a14:useLocalDpi xmlns:a14="http://schemas.microsoft.com/office/drawing/2010/main" val="0"/>
              </a:ext>
            </a:extLst>
          </a:blip>
          <a:srcRect t="14410" b="1701"/>
          <a:stretch/>
        </p:blipFill>
        <p:spPr>
          <a:xfrm>
            <a:off x="0" y="1104900"/>
            <a:ext cx="9144000" cy="5753100"/>
          </a:xfrm>
          <a:prstGeom prst="rect">
            <a:avLst/>
          </a:prstGeom>
        </p:spPr>
      </p:pic>
      <p:pic>
        <p:nvPicPr>
          <p:cNvPr id="5" name="Picture 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bwMode="auto">
          <a:xfrm>
            <a:off x="3906000" y="334305"/>
            <a:ext cx="1584325" cy="1096840"/>
          </a:xfrm>
          <a:prstGeom prst="rect">
            <a:avLst/>
          </a:prstGeom>
          <a:noFill/>
          <a:ln w="9525">
            <a:noFill/>
            <a:miter lim="800000"/>
            <a:headEnd/>
            <a:tailEnd/>
          </a:ln>
        </p:spPr>
      </p:pic>
      <p:sp>
        <p:nvSpPr>
          <p:cNvPr id="6" name="Rectangle 5"/>
          <p:cNvSpPr/>
          <p:nvPr userDrawn="1"/>
        </p:nvSpPr>
        <p:spPr>
          <a:xfrm>
            <a:off x="4230000" y="6669360"/>
            <a:ext cx="684213" cy="215900"/>
          </a:xfrm>
          <a:prstGeom prst="rect">
            <a:avLst/>
          </a:prstGeom>
          <a:solidFill>
            <a:srgbClr val="133176"/>
          </a:solidFill>
          <a:ln>
            <a:solidFill>
              <a:srgbClr val="133176"/>
            </a:solidFill>
          </a:ln>
        </p:spPr>
        <p:style>
          <a:lnRef idx="1">
            <a:schemeClr val="accent1"/>
          </a:lnRef>
          <a:fillRef idx="3">
            <a:schemeClr val="accent1"/>
          </a:fillRef>
          <a:effectRef idx="2">
            <a:schemeClr val="accent1"/>
          </a:effectRef>
          <a:fontRef idx="minor">
            <a:schemeClr val="lt1"/>
          </a:fontRef>
        </p:style>
        <p:txBody>
          <a:bodyPr anchor="ctr"/>
          <a:lstStyle/>
          <a:p>
            <a:pPr algn="ctr" defTabSz="457200" fontAlgn="auto">
              <a:spcBef>
                <a:spcPts val="0"/>
              </a:spcBef>
              <a:spcAft>
                <a:spcPts val="0"/>
              </a:spcAft>
              <a:defRPr/>
            </a:pPr>
            <a:endParaRPr lang="en-US" sz="1800" b="0"/>
          </a:p>
        </p:txBody>
      </p:sp>
      <p:sp>
        <p:nvSpPr>
          <p:cNvPr id="13" name="Title 12"/>
          <p:cNvSpPr>
            <a:spLocks noGrp="1"/>
          </p:cNvSpPr>
          <p:nvPr>
            <p:ph type="title"/>
          </p:nvPr>
        </p:nvSpPr>
        <p:spPr>
          <a:xfrm>
            <a:off x="457306" y="2708920"/>
            <a:ext cx="3682646" cy="2880320"/>
          </a:xfrm>
          <a:prstGeom prst="rect">
            <a:avLst/>
          </a:prstGeom>
        </p:spPr>
        <p:txBody>
          <a:bodyPr anchor="t"/>
          <a:lstStyle>
            <a:lvl1pPr marL="0" indent="0">
              <a:defRPr baseline="0">
                <a:solidFill>
                  <a:schemeClr val="tx2"/>
                </a:solidFill>
                <a:latin typeface="Arial" panose="020B0604020202020204" pitchFamily="34" charset="0"/>
                <a:cs typeface="Arial" panose="020B0604020202020204" pitchFamily="34" charset="0"/>
              </a:defRPr>
            </a:lvl1pPr>
          </a:lstStyle>
          <a:p>
            <a:r>
              <a:rPr lang="en-US" dirty="0"/>
              <a:t>Click to edit Master title style</a:t>
            </a:r>
            <a:endParaRPr lang="en-GB" dirty="0"/>
          </a:p>
        </p:txBody>
      </p:sp>
    </p:spTree>
  </p:cSld>
  <p:clrMapOvr>
    <a:overrideClrMapping bg1="lt1" tx1="dk1" bg2="lt2" tx2="dk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Picture 17"/>
          <p:cNvPicPr>
            <a:picLocks noChangeAspect="1" noChangeArrowheads="1"/>
          </p:cNvPicPr>
          <p:nvPr userDrawn="1"/>
        </p:nvPicPr>
        <p:blipFill>
          <a:blip r:embed="rId2">
            <a:extLst>
              <a:ext uri="{28A0092B-C50C-407E-A947-70E740481C1C}">
                <a14:useLocalDpi xmlns:a14="http://schemas.microsoft.com/office/drawing/2010/main" val="0"/>
              </a:ext>
            </a:extLst>
          </a:blip>
          <a:stretch>
            <a:fillRect/>
          </a:stretch>
        </p:blipFill>
        <p:spPr bwMode="auto">
          <a:xfrm>
            <a:off x="6663531" y="6145213"/>
            <a:ext cx="2070101" cy="596900"/>
          </a:xfrm>
          <a:prstGeom prst="rect">
            <a:avLst/>
          </a:prstGeom>
          <a:noFill/>
          <a:ln w="9525">
            <a:noFill/>
            <a:miter lim="800000"/>
            <a:headEnd/>
            <a:tailEnd/>
          </a:ln>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58334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2_Title and Content">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08" y="0"/>
            <a:ext cx="9143182" cy="6857999"/>
          </a:xfrm>
          <a:prstGeom prst="rect">
            <a:avLst/>
          </a:prstGeom>
        </p:spPr>
      </p:pic>
      <p:sp>
        <p:nvSpPr>
          <p:cNvPr id="3" name="Rectangle 2"/>
          <p:cNvSpPr/>
          <p:nvPr userDrawn="1"/>
        </p:nvSpPr>
        <p:spPr>
          <a:xfrm>
            <a:off x="0" y="6021288"/>
            <a:ext cx="9143592" cy="836712"/>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defTabSz="457200" fontAlgn="auto">
              <a:spcBef>
                <a:spcPts val="0"/>
              </a:spcBef>
              <a:spcAft>
                <a:spcPts val="0"/>
              </a:spcAft>
            </a:pPr>
            <a:endParaRPr lang="en-GB" sz="1800" b="0"/>
          </a:p>
        </p:txBody>
      </p:sp>
      <p:pic>
        <p:nvPicPr>
          <p:cNvPr id="4" name="Picture 17"/>
          <p:cNvPicPr>
            <a:picLocks noChangeAspect="1" noChangeArrowheads="1"/>
          </p:cNvPicPr>
          <p:nvPr userDrawn="1"/>
        </p:nvPicPr>
        <p:blipFill>
          <a:blip r:embed="rId3">
            <a:extLst>
              <a:ext uri="{28A0092B-C50C-407E-A947-70E740481C1C}">
                <a14:useLocalDpi xmlns:a14="http://schemas.microsoft.com/office/drawing/2010/main" val="0"/>
              </a:ext>
            </a:extLst>
          </a:blip>
          <a:stretch>
            <a:fillRect/>
          </a:stretch>
        </p:blipFill>
        <p:spPr bwMode="auto">
          <a:xfrm>
            <a:off x="6663531" y="6145213"/>
            <a:ext cx="2070101" cy="596900"/>
          </a:xfrm>
          <a:prstGeom prst="rect">
            <a:avLst/>
          </a:prstGeom>
          <a:noFill/>
          <a:ln w="9525">
            <a:noFill/>
            <a:miter lim="800000"/>
            <a:headEnd/>
            <a:tailEnd/>
          </a:ln>
        </p:spPr>
      </p:pic>
    </p:spTree>
    <p:extLst>
      <p:ext uri="{BB962C8B-B14F-4D97-AF65-F5344CB8AC3E}">
        <p14:creationId xmlns:p14="http://schemas.microsoft.com/office/powerpoint/2010/main" val="17943367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502" y="6286501"/>
            <a:ext cx="9137498" cy="571498"/>
          </a:xfrm>
          <a:prstGeom prst="rect">
            <a:avLst/>
          </a:prstGeom>
        </p:spPr>
      </p:pic>
      <p:pic>
        <p:nvPicPr>
          <p:cNvPr id="2" name="Picture 1"/>
          <p:cNvPicPr>
            <a:picLocks noChangeAspect="1"/>
          </p:cNvPicPr>
          <p:nvPr userDrawn="1"/>
        </p:nvPicPr>
        <p:blipFill rotWithShape="1">
          <a:blip r:embed="rId3">
            <a:extLst>
              <a:ext uri="{28A0092B-C50C-407E-A947-70E740481C1C}">
                <a14:useLocalDpi xmlns:a14="http://schemas.microsoft.com/office/drawing/2010/main" val="0"/>
              </a:ext>
            </a:extLst>
          </a:blip>
          <a:srcRect l="39479"/>
          <a:stretch/>
        </p:blipFill>
        <p:spPr>
          <a:xfrm>
            <a:off x="3609974" y="0"/>
            <a:ext cx="5534025" cy="6857999"/>
          </a:xfrm>
          <a:prstGeom prst="rect">
            <a:avLst/>
          </a:prstGeom>
        </p:spPr>
      </p:pic>
      <p:pic>
        <p:nvPicPr>
          <p:cNvPr id="4" name="Picture 17"/>
          <p:cNvPicPr>
            <a:picLocks noChangeAspect="1" noChangeArrowheads="1"/>
          </p:cNvPicPr>
          <p:nvPr userDrawn="1"/>
        </p:nvPicPr>
        <p:blipFill>
          <a:blip r:embed="rId4">
            <a:extLst>
              <a:ext uri="{28A0092B-C50C-407E-A947-70E740481C1C}">
                <a14:useLocalDpi xmlns:a14="http://schemas.microsoft.com/office/drawing/2010/main" val="0"/>
              </a:ext>
            </a:extLst>
          </a:blip>
          <a:stretch>
            <a:fillRect/>
          </a:stretch>
        </p:blipFill>
        <p:spPr bwMode="auto">
          <a:xfrm>
            <a:off x="6905480" y="5592996"/>
            <a:ext cx="1813437" cy="528919"/>
          </a:xfrm>
          <a:prstGeom prst="rect">
            <a:avLst/>
          </a:prstGeom>
          <a:noFill/>
          <a:ln w="9525">
            <a:noFill/>
            <a:miter lim="800000"/>
            <a:headEnd/>
            <a:tailEnd/>
          </a:ln>
        </p:spPr>
      </p:pic>
    </p:spTree>
    <p:extLst>
      <p:ext uri="{BB962C8B-B14F-4D97-AF65-F5344CB8AC3E}">
        <p14:creationId xmlns:p14="http://schemas.microsoft.com/office/powerpoint/2010/main" val="29203624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753" r:id="rId1"/>
    <p:sldLayoutId id="2147483752" r:id="rId2"/>
    <p:sldLayoutId id="2147483756" r:id="rId3"/>
    <p:sldLayoutId id="2147483754" r:id="rId4"/>
    <p:sldLayoutId id="2147483755" r:id="rId5"/>
  </p:sldLayoutIdLst>
  <p:hf sldNum="0" hdr="0" ftr="0" dt="0"/>
  <p:txStyles>
    <p:titleStyle>
      <a:lvl1pPr marL="358775" indent="-358775" algn="l" rtl="0" eaLnBrk="1" fontAlgn="base" hangingPunct="1">
        <a:spcBef>
          <a:spcPct val="0"/>
        </a:spcBef>
        <a:spcAft>
          <a:spcPct val="0"/>
        </a:spcAft>
        <a:defRPr sz="3000" b="1">
          <a:solidFill>
            <a:schemeClr val="tx1"/>
          </a:solidFill>
          <a:latin typeface="+mj-lt"/>
          <a:ea typeface="+mj-ea"/>
          <a:cs typeface="+mj-cs"/>
        </a:defRPr>
      </a:lvl1pPr>
      <a:lvl2pPr marL="358775" indent="-358775" algn="l" rtl="0" eaLnBrk="1" fontAlgn="base" hangingPunct="1">
        <a:spcBef>
          <a:spcPct val="0"/>
        </a:spcBef>
        <a:spcAft>
          <a:spcPct val="0"/>
        </a:spcAft>
        <a:defRPr sz="3000" b="1">
          <a:solidFill>
            <a:srgbClr val="0F5494"/>
          </a:solidFill>
          <a:latin typeface="Verdana" pitchFamily="34" charset="0"/>
        </a:defRPr>
      </a:lvl2pPr>
      <a:lvl3pPr marL="358775" indent="-358775" algn="l" rtl="0" eaLnBrk="1" fontAlgn="base" hangingPunct="1">
        <a:spcBef>
          <a:spcPct val="0"/>
        </a:spcBef>
        <a:spcAft>
          <a:spcPct val="0"/>
        </a:spcAft>
        <a:defRPr sz="3000" b="1">
          <a:solidFill>
            <a:srgbClr val="0F5494"/>
          </a:solidFill>
          <a:latin typeface="Verdana" pitchFamily="34" charset="0"/>
        </a:defRPr>
      </a:lvl3pPr>
      <a:lvl4pPr marL="358775" indent="-358775" algn="l" rtl="0" eaLnBrk="1" fontAlgn="base" hangingPunct="1">
        <a:spcBef>
          <a:spcPct val="0"/>
        </a:spcBef>
        <a:spcAft>
          <a:spcPct val="0"/>
        </a:spcAft>
        <a:defRPr sz="3000" b="1">
          <a:solidFill>
            <a:srgbClr val="0F5494"/>
          </a:solidFill>
          <a:latin typeface="Verdana" pitchFamily="34" charset="0"/>
        </a:defRPr>
      </a:lvl4pPr>
      <a:lvl5pPr marL="358775" indent="-358775" algn="l" rtl="0" eaLnBrk="1" fontAlgn="base" hangingPunct="1">
        <a:spcBef>
          <a:spcPct val="0"/>
        </a:spcBef>
        <a:spcAft>
          <a:spcPct val="0"/>
        </a:spcAft>
        <a:defRPr sz="3000" b="1">
          <a:solidFill>
            <a:srgbClr val="0F5494"/>
          </a:solidFill>
          <a:latin typeface="Verdana" pitchFamily="34" charset="0"/>
        </a:defRPr>
      </a:lvl5pPr>
      <a:lvl6pPr marL="815975" algn="l" rtl="0" eaLnBrk="1" fontAlgn="base" hangingPunct="1">
        <a:spcBef>
          <a:spcPct val="0"/>
        </a:spcBef>
        <a:spcAft>
          <a:spcPct val="0"/>
        </a:spcAft>
        <a:defRPr sz="3000" b="1">
          <a:solidFill>
            <a:srgbClr val="0F5494"/>
          </a:solidFill>
          <a:latin typeface="Verdana" pitchFamily="34" charset="0"/>
        </a:defRPr>
      </a:lvl6pPr>
      <a:lvl7pPr marL="1273175" algn="l" rtl="0" eaLnBrk="1" fontAlgn="base" hangingPunct="1">
        <a:spcBef>
          <a:spcPct val="0"/>
        </a:spcBef>
        <a:spcAft>
          <a:spcPct val="0"/>
        </a:spcAft>
        <a:defRPr sz="3000" b="1">
          <a:solidFill>
            <a:srgbClr val="0F5494"/>
          </a:solidFill>
          <a:latin typeface="Verdana" pitchFamily="34" charset="0"/>
        </a:defRPr>
      </a:lvl7pPr>
      <a:lvl8pPr marL="1730375" algn="l" rtl="0" eaLnBrk="1" fontAlgn="base" hangingPunct="1">
        <a:spcBef>
          <a:spcPct val="0"/>
        </a:spcBef>
        <a:spcAft>
          <a:spcPct val="0"/>
        </a:spcAft>
        <a:defRPr sz="3000" b="1">
          <a:solidFill>
            <a:srgbClr val="0F5494"/>
          </a:solidFill>
          <a:latin typeface="Verdana" pitchFamily="34" charset="0"/>
        </a:defRPr>
      </a:lvl8pPr>
      <a:lvl9pPr marL="2187575" algn="l" rtl="0" eaLnBrk="1" fontAlgn="base" hangingPunct="1">
        <a:spcBef>
          <a:spcPct val="0"/>
        </a:spcBef>
        <a:spcAft>
          <a:spcPct val="0"/>
        </a:spcAft>
        <a:defRPr sz="3000" b="1">
          <a:solidFill>
            <a:srgbClr val="0F5494"/>
          </a:solidFill>
          <a:latin typeface="Verdana" pitchFamily="34" charset="0"/>
        </a:defRPr>
      </a:lvl9pPr>
    </p:titleStyle>
    <p:bodyStyle>
      <a:lvl1pPr marL="342900" indent="-342900" algn="l" rtl="0" eaLnBrk="1" fontAlgn="base" hangingPunct="1">
        <a:spcBef>
          <a:spcPct val="20000"/>
        </a:spcBef>
        <a:spcAft>
          <a:spcPct val="0"/>
        </a:spcAft>
        <a:buClr>
          <a:schemeClr val="bg1"/>
        </a:buClr>
        <a:buChar char="•"/>
        <a:defRPr sz="2400" i="1">
          <a:solidFill>
            <a:schemeClr val="accent2">
              <a:lumMod val="50000"/>
            </a:schemeClr>
          </a:solidFill>
          <a:latin typeface="+mn-lt"/>
          <a:ea typeface="+mn-ea"/>
          <a:cs typeface="+mn-cs"/>
        </a:defRPr>
      </a:lvl1pPr>
      <a:lvl2pPr marL="742950" indent="-285750" algn="l" rtl="0" eaLnBrk="1" fontAlgn="base" hangingPunct="1">
        <a:spcBef>
          <a:spcPct val="20000"/>
        </a:spcBef>
        <a:spcAft>
          <a:spcPct val="0"/>
        </a:spcAft>
        <a:buClr>
          <a:srgbClr val="009FBA"/>
        </a:buClr>
        <a:buChar char="•"/>
        <a:defRPr sz="2000" b="1">
          <a:solidFill>
            <a:schemeClr val="accent2">
              <a:lumMod val="50000"/>
            </a:schemeClr>
          </a:solidFill>
          <a:latin typeface="+mn-lt"/>
        </a:defRPr>
      </a:lvl2pPr>
      <a:lvl3pPr marL="1143000" indent="-228600" algn="l" rtl="0" eaLnBrk="1" fontAlgn="base" hangingPunct="1">
        <a:spcBef>
          <a:spcPct val="20000"/>
        </a:spcBef>
        <a:spcAft>
          <a:spcPct val="0"/>
        </a:spcAft>
        <a:defRPr sz="1400">
          <a:solidFill>
            <a:schemeClr val="accent2">
              <a:lumMod val="50000"/>
            </a:schemeClr>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5.xml"/><Relationship Id="rId4" Type="http://schemas.openxmlformats.org/officeDocument/2006/relationships/image" Target="../media/image7.png"/></Relationships>
</file>

<file path=ppt/slides/_rels/slide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1628800"/>
            <a:ext cx="5400600" cy="4032448"/>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pl-PL" sz="2400" dirty="0">
                <a:solidFill>
                  <a:schemeClr val="tx2"/>
                </a:solidFill>
              </a:rPr>
              <a:t>Przyszły budżet </a:t>
            </a:r>
            <a:r>
              <a:rPr lang="pl-PL" sz="2400" dirty="0" smtClean="0">
                <a:solidFill>
                  <a:schemeClr val="tx2"/>
                </a:solidFill>
              </a:rPr>
              <a:t>UE</a:t>
            </a:r>
            <a:r>
              <a:rPr lang="en-GB" sz="2000" dirty="0" smtClean="0">
                <a:solidFill>
                  <a:schemeClr val="tx2"/>
                </a:solidFill>
              </a:rPr>
              <a:t/>
            </a:r>
            <a:br>
              <a:rPr lang="en-GB" sz="2000" dirty="0" smtClean="0">
                <a:solidFill>
                  <a:schemeClr val="tx2"/>
                </a:solidFill>
              </a:rPr>
            </a:br>
            <a:r>
              <a:rPr lang="en-GB" sz="4800" dirty="0">
                <a:solidFill>
                  <a:schemeClr val="tx2"/>
                </a:solidFill>
              </a:rPr>
              <a:t/>
            </a:r>
            <a:br>
              <a:rPr lang="en-GB" sz="4800" dirty="0">
                <a:solidFill>
                  <a:schemeClr val="tx2"/>
                </a:solidFill>
              </a:rPr>
            </a:br>
            <a:r>
              <a:rPr lang="pl-PL" sz="2800" dirty="0">
                <a:solidFill>
                  <a:schemeClr val="tx2"/>
                </a:solidFill>
              </a:rPr>
              <a:t>Kluczowe elementy propozycji KE w zakresie ram prawnych dla polityki spójności w okresie 2021-2027</a:t>
            </a:r>
            <a:r>
              <a:rPr dirty="0"/>
              <a:t/>
            </a:r>
            <a:br>
              <a:rPr dirty="0"/>
            </a:br>
            <a:r>
              <a:rPr dirty="0"/>
              <a:t/>
            </a:r>
            <a:br>
              <a:rPr dirty="0"/>
            </a:br>
            <a:r>
              <a:rPr lang="en-GB" sz="2000" dirty="0" smtClean="0">
                <a:solidFill>
                  <a:schemeClr val="tx2"/>
                </a:solidFill>
              </a:rPr>
              <a:t>Anna Modzelewska, </a:t>
            </a:r>
            <a:r>
              <a:rPr lang="en-GB" sz="2000" dirty="0" smtClean="0">
                <a:solidFill>
                  <a:schemeClr val="tx2"/>
                </a:solidFill>
              </a:rPr>
              <a:t>DG REGIO</a:t>
            </a:r>
            <a:endParaRPr lang="pl-PL" sz="20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7" name="TextBox 4"/>
          <p:cNvSpPr txBox="1"/>
          <p:nvPr/>
        </p:nvSpPr>
        <p:spPr>
          <a:xfrm>
            <a:off x="107504" y="5589240"/>
            <a:ext cx="2726066" cy="1015663"/>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pl-PL" sz="2000" b="0" i="1" dirty="0">
                <a:solidFill>
                  <a:schemeClr val="bg1"/>
                </a:solidFill>
                <a:latin typeface="Arial" panose="020B0604020202020204" pitchFamily="34" charset="0"/>
              </a:rPr>
              <a:t>#</a:t>
            </a:r>
            <a:r>
              <a:rPr lang="pl-PL" sz="2000" b="0" i="1" dirty="0" err="1">
                <a:solidFill>
                  <a:schemeClr val="bg1"/>
                </a:solidFill>
                <a:latin typeface="Arial" panose="020B0604020202020204" pitchFamily="34" charset="0"/>
              </a:rPr>
              <a:t>politykaspójności</a:t>
            </a:r>
            <a:r>
              <a:rPr lang="pl-PL" sz="2000" b="0" i="1" dirty="0">
                <a:solidFill>
                  <a:schemeClr val="bg1"/>
                </a:solidFill>
                <a:latin typeface="Arial" panose="020B0604020202020204" pitchFamily="34" charset="0"/>
              </a:rPr>
              <a:t> #EUinmyRegion</a:t>
            </a:r>
            <a:endParaRPr lang="pl-PL" sz="2000" b="0" i="1" dirty="0">
              <a:solidFill>
                <a:schemeClr val="bg1"/>
              </a:solidFill>
              <a:latin typeface="Arial" panose="020B0604020202020204" pitchFamily="34" charset="0"/>
              <a:cs typeface="Arial" panose="020B0604020202020204" pitchFamily="34" charset="0"/>
            </a:endParaRPr>
          </a:p>
          <a:p>
            <a:r>
              <a:rPr lang="en-GB" sz="2000" b="0" i="1" dirty="0" smtClean="0">
                <a:solidFill>
                  <a:schemeClr val="bg1"/>
                </a:solidFill>
                <a:latin typeface="Arial" panose="020B0604020202020204" pitchFamily="34" charset="0"/>
                <a:cs typeface="Arial" panose="020B0604020202020204" pitchFamily="34" charset="0"/>
              </a:rPr>
              <a:t>#</a:t>
            </a:r>
            <a:r>
              <a:rPr lang="en-GB" sz="2000" b="0" i="1" dirty="0" err="1" smtClean="0">
                <a:solidFill>
                  <a:schemeClr val="bg1"/>
                </a:solidFill>
                <a:latin typeface="Arial" panose="020B0604020202020204" pitchFamily="34" charset="0"/>
                <a:cs typeface="Arial" panose="020B0604020202020204" pitchFamily="34" charset="0"/>
              </a:rPr>
              <a:t>FunduszeUE</a:t>
            </a:r>
            <a:endParaRPr lang="pl-PL" sz="2000" b="0" i="1" dirty="0">
              <a:solidFill>
                <a:schemeClr val="bg1"/>
              </a:solidFill>
              <a:latin typeface="Arial" panose="020B0604020202020204" pitchFamily="34" charset="0"/>
              <a:cs typeface="Arial" panose="020B0604020202020204" pitchFamily="34" charset="0"/>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188641"/>
            <a:ext cx="8147248" cy="720079"/>
          </a:xfrm>
          <a:prstGeom prst="rect">
            <a:avLst/>
          </a:prstGeom>
        </p:spPr>
        <p:txBody>
          <a:bodyPr/>
          <a:lstStyle/>
          <a:p>
            <a:pPr algn="ctr"/>
            <a:r>
              <a:rPr lang="pl-PL" dirty="0">
                <a:solidFill>
                  <a:srgbClr val="20AA63"/>
                </a:solidFill>
                <a:latin typeface="Arial" panose="020B0604020202020204" pitchFamily="34" charset="0"/>
              </a:rPr>
              <a:t>Większa elastyczność</a:t>
            </a:r>
            <a:endParaRPr lang="pl-PL"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764704"/>
            <a:ext cx="7920880" cy="5688632"/>
          </a:xfrm>
          <a:prstGeom prst="rect">
            <a:avLst/>
          </a:prstGeom>
        </p:spPr>
        <p:txBody>
          <a:bodyPr/>
          <a:lstStyle/>
          <a:p>
            <a:pPr marL="342900" lvl="1" indent="-342900">
              <a:spcAft>
                <a:spcPts val="1200"/>
              </a:spcAft>
              <a:buClr>
                <a:schemeClr val="tx1"/>
              </a:buClr>
              <a:buFont typeface="Wingdings" panose="05000000000000000000" pitchFamily="2" charset="2"/>
              <a:buChar char="§"/>
            </a:pPr>
            <a:r>
              <a:rPr lang="pl-PL" sz="1800" dirty="0">
                <a:solidFill>
                  <a:schemeClr val="tx1"/>
                </a:solidFill>
                <a:latin typeface="Arial" panose="020B0604020202020204" pitchFamily="34" charset="0"/>
              </a:rPr>
              <a:t>NOWOŚĆ! </a:t>
            </a:r>
            <a:r>
              <a:rPr lang="pl-PL" sz="1800" b="0" dirty="0">
                <a:solidFill>
                  <a:schemeClr val="bg2"/>
                </a:solidFill>
                <a:latin typeface="Arial" panose="020B0604020202020204" pitchFamily="34" charset="0"/>
              </a:rPr>
              <a:t>Transfery</a:t>
            </a:r>
            <a:r>
              <a:rPr lang="pl-PL" sz="1800" dirty="0"/>
              <a:t> </a:t>
            </a:r>
            <a:r>
              <a:rPr lang="pl-PL" sz="1800" b="0" dirty="0">
                <a:solidFill>
                  <a:schemeClr val="bg2"/>
                </a:solidFill>
                <a:latin typeface="Arial" panose="020B0604020202020204" pitchFamily="34" charset="0"/>
              </a:rPr>
              <a:t>między funduszami wspólnego zarządzania lub jakimkolwiek instrumentem zarządzanym bezpośrednio lub pośrednio </a:t>
            </a:r>
          </a:p>
          <a:p>
            <a:pPr marL="457200" lvl="1" indent="0">
              <a:spcAft>
                <a:spcPts val="1200"/>
              </a:spcAft>
              <a:buClr>
                <a:schemeClr val="tx1"/>
              </a:buClr>
              <a:buNone/>
            </a:pPr>
            <a:r>
              <a:rPr lang="fr-BE" sz="1400" b="0" dirty="0">
                <a:solidFill>
                  <a:schemeClr val="bg2"/>
                </a:solidFill>
                <a:latin typeface="Arial" panose="020B0604020202020204" pitchFamily="34" charset="0"/>
              </a:rPr>
              <a:t>w</a:t>
            </a:r>
            <a:r>
              <a:rPr lang="pl-PL" sz="1400" b="0" dirty="0">
                <a:solidFill>
                  <a:schemeClr val="bg2"/>
                </a:solidFill>
                <a:latin typeface="Arial" panose="020B0604020202020204" pitchFamily="34" charset="0"/>
              </a:rPr>
              <a:t>drożenie zgodnie z zasadami funduszu lub instrumentu, do którego przekazywane są zasoby </a:t>
            </a:r>
            <a:r>
              <a:rPr lang="en-GB" sz="1400" b="0" dirty="0" smtClean="0">
                <a:solidFill>
                  <a:schemeClr val="bg2"/>
                </a:solidFill>
                <a:latin typeface="Arial" panose="020B0604020202020204" pitchFamily="34" charset="0"/>
              </a:rPr>
              <a:t>; </a:t>
            </a:r>
            <a:r>
              <a:rPr lang="pl-PL" sz="1400" b="0" dirty="0" smtClean="0">
                <a:solidFill>
                  <a:schemeClr val="bg2"/>
                </a:solidFill>
                <a:latin typeface="Arial" panose="020B0604020202020204" pitchFamily="34" charset="0"/>
              </a:rPr>
              <a:t>max</a:t>
            </a:r>
            <a:r>
              <a:rPr lang="pl-PL" sz="1400" b="0" dirty="0">
                <a:solidFill>
                  <a:schemeClr val="bg2"/>
                </a:solidFill>
                <a:latin typeface="Arial" panose="020B0604020202020204" pitchFamily="34" charset="0"/>
              </a:rPr>
              <a:t>. 5% budżetu </a:t>
            </a:r>
            <a:r>
              <a:rPr lang="pl-PL" sz="1400" b="0" dirty="0" smtClean="0">
                <a:solidFill>
                  <a:schemeClr val="bg2"/>
                </a:solidFill>
                <a:latin typeface="Arial" panose="020B0604020202020204" pitchFamily="34" charset="0"/>
              </a:rPr>
              <a:t>programu</a:t>
            </a:r>
            <a:r>
              <a:rPr lang="en-GB" sz="1400" b="0" dirty="0" smtClean="0">
                <a:solidFill>
                  <a:schemeClr val="bg2"/>
                </a:solidFill>
                <a:latin typeface="Arial" panose="020B0604020202020204" pitchFamily="34" charset="0"/>
              </a:rPr>
              <a:t>; </a:t>
            </a:r>
            <a:r>
              <a:rPr lang="fr-BE" sz="1400" b="0" dirty="0" smtClean="0">
                <a:solidFill>
                  <a:schemeClr val="bg2"/>
                </a:solidFill>
                <a:latin typeface="Arial" panose="020B0604020202020204" pitchFamily="34" charset="0"/>
              </a:rPr>
              <a:t>t</a:t>
            </a:r>
            <a:r>
              <a:rPr lang="pl-PL" sz="1400" b="0" dirty="0" err="1">
                <a:solidFill>
                  <a:schemeClr val="bg2"/>
                </a:solidFill>
                <a:latin typeface="Arial" panose="020B0604020202020204" pitchFamily="34" charset="0"/>
              </a:rPr>
              <a:t>ransfery</a:t>
            </a:r>
            <a:r>
              <a:rPr lang="pl-PL" sz="1400" b="0" dirty="0">
                <a:solidFill>
                  <a:schemeClr val="bg2"/>
                </a:solidFill>
                <a:latin typeface="Arial" panose="020B0604020202020204" pitchFamily="34" charset="0"/>
              </a:rPr>
              <a:t> „na rzecz państwa </a:t>
            </a:r>
            <a:r>
              <a:rPr lang="pl-PL" sz="1400" b="0" dirty="0" smtClean="0">
                <a:solidFill>
                  <a:schemeClr val="bg2"/>
                </a:solidFill>
                <a:latin typeface="Arial" panose="020B0604020202020204" pitchFamily="34" charset="0"/>
              </a:rPr>
              <a:t>członkowskiego”</a:t>
            </a:r>
            <a:r>
              <a:rPr lang="en-GB" sz="1400" b="0" dirty="0" smtClean="0">
                <a:solidFill>
                  <a:schemeClr val="bg2"/>
                </a:solidFill>
                <a:latin typeface="Arial" panose="020B0604020202020204" pitchFamily="34" charset="0"/>
              </a:rPr>
              <a:t>; </a:t>
            </a:r>
            <a:r>
              <a:rPr lang="fr-BE" sz="1400" b="0" dirty="0" smtClean="0">
                <a:solidFill>
                  <a:schemeClr val="bg2"/>
                </a:solidFill>
                <a:latin typeface="Arial" panose="020B0604020202020204" pitchFamily="34" charset="0"/>
              </a:rPr>
              <a:t>w</a:t>
            </a:r>
            <a:r>
              <a:rPr lang="pl-PL" sz="1400" b="0" dirty="0" smtClean="0">
                <a:solidFill>
                  <a:schemeClr val="bg2"/>
                </a:solidFill>
                <a:latin typeface="Arial" panose="020B0604020202020204" pitchFamily="34" charset="0"/>
              </a:rPr>
              <a:t> </a:t>
            </a:r>
            <a:r>
              <a:rPr lang="pl-PL" sz="1400" b="0" dirty="0">
                <a:solidFill>
                  <a:schemeClr val="bg2"/>
                </a:solidFill>
                <a:latin typeface="Arial" panose="020B0604020202020204" pitchFamily="34" charset="0"/>
              </a:rPr>
              <a:t>dowolnym momencie realizacji </a:t>
            </a:r>
          </a:p>
          <a:p>
            <a:pPr>
              <a:spcAft>
                <a:spcPts val="1200"/>
              </a:spcAft>
              <a:buClr>
                <a:schemeClr val="tx1"/>
              </a:buClr>
            </a:pPr>
            <a:r>
              <a:rPr lang="pl-PL" sz="1700" i="0" dirty="0" smtClean="0">
                <a:solidFill>
                  <a:schemeClr val="bg2"/>
                </a:solidFill>
                <a:latin typeface="Arial" panose="020B0604020202020204" pitchFamily="34" charset="0"/>
              </a:rPr>
              <a:t>Prostsze </a:t>
            </a:r>
            <a:r>
              <a:rPr lang="pl-PL" sz="1700" i="0" dirty="0">
                <a:solidFill>
                  <a:schemeClr val="bg2"/>
                </a:solidFill>
                <a:latin typeface="Arial" panose="020B0604020202020204" pitchFamily="34" charset="0"/>
              </a:rPr>
              <a:t>przeprogramowanie: do 5% priorytetu (3% programu) </a:t>
            </a:r>
            <a:r>
              <a:rPr lang="fr-BE" sz="1700" i="0" dirty="0">
                <a:solidFill>
                  <a:schemeClr val="bg2"/>
                </a:solidFill>
                <a:latin typeface="Arial" panose="020B0604020202020204" pitchFamily="34" charset="0"/>
              </a:rPr>
              <a:t/>
            </a:r>
            <a:br>
              <a:rPr lang="fr-BE" sz="1700" i="0" dirty="0">
                <a:solidFill>
                  <a:schemeClr val="bg2"/>
                </a:solidFill>
                <a:latin typeface="Arial" panose="020B0604020202020204" pitchFamily="34" charset="0"/>
              </a:rPr>
            </a:br>
            <a:r>
              <a:rPr lang="pl-PL" sz="1700" i="0" dirty="0">
                <a:solidFill>
                  <a:schemeClr val="bg2"/>
                </a:solidFill>
                <a:latin typeface="Arial" panose="020B0604020202020204" pitchFamily="34" charset="0"/>
              </a:rPr>
              <a:t>bez decyzji Komisji.</a:t>
            </a:r>
            <a:endParaRPr lang="pl-PL" sz="17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r>
              <a:rPr lang="pl-PL" sz="1800" dirty="0">
                <a:solidFill>
                  <a:schemeClr val="tx1"/>
                </a:solidFill>
                <a:latin typeface="Arial" panose="020B0604020202020204" pitchFamily="34" charset="0"/>
              </a:rPr>
              <a:t>NOWOŚĆ! </a:t>
            </a:r>
            <a:r>
              <a:rPr lang="pl-PL" sz="1700" i="0" dirty="0" smtClean="0">
                <a:solidFill>
                  <a:schemeClr val="bg2"/>
                </a:solidFill>
                <a:latin typeface="Arial" panose="020B0604020202020204" pitchFamily="34" charset="0"/>
              </a:rPr>
              <a:t>„</a:t>
            </a:r>
            <a:r>
              <a:rPr lang="pl-PL" sz="1700" i="0" dirty="0">
                <a:solidFill>
                  <a:schemeClr val="bg2"/>
                </a:solidFill>
                <a:latin typeface="Arial" panose="020B0604020202020204" pitchFamily="34" charset="0"/>
              </a:rPr>
              <a:t>Programowanie 5+2”:</a:t>
            </a:r>
          </a:p>
          <a:p>
            <a:pPr lvl="1">
              <a:spcAft>
                <a:spcPts val="1200"/>
              </a:spcAft>
              <a:buClr>
                <a:schemeClr val="tx1"/>
              </a:buClr>
            </a:pPr>
            <a:r>
              <a:rPr lang="pl-PL" sz="1200" i="0" dirty="0">
                <a:solidFill>
                  <a:schemeClr val="bg2"/>
                </a:solidFill>
                <a:latin typeface="+mj-lt"/>
              </a:rPr>
              <a:t>Wstępne programowanie na 5 lat</a:t>
            </a:r>
          </a:p>
          <a:p>
            <a:pPr lvl="1">
              <a:spcAft>
                <a:spcPts val="1200"/>
              </a:spcAft>
              <a:buClr>
                <a:schemeClr val="tx1"/>
              </a:buClr>
            </a:pPr>
            <a:r>
              <a:rPr lang="pl-PL" sz="1200" i="0" dirty="0" smtClean="0">
                <a:solidFill>
                  <a:schemeClr val="bg2"/>
                </a:solidFill>
                <a:latin typeface="+mj-lt"/>
              </a:rPr>
              <a:t>Przydział</a:t>
            </a:r>
            <a:r>
              <a:rPr lang="en-GB" sz="1200" i="0" dirty="0" smtClean="0">
                <a:solidFill>
                  <a:schemeClr val="bg2"/>
                </a:solidFill>
                <a:latin typeface="+mj-lt"/>
              </a:rPr>
              <a:t> </a:t>
            </a:r>
            <a:r>
              <a:rPr lang="en-GB" sz="1200" dirty="0" err="1" smtClean="0">
                <a:solidFill>
                  <a:schemeClr val="bg2"/>
                </a:solidFill>
                <a:latin typeface="+mj-lt"/>
              </a:rPr>
              <a:t>ś</a:t>
            </a:r>
            <a:r>
              <a:rPr lang="en-GB" sz="1200" i="0" dirty="0" err="1" smtClean="0">
                <a:solidFill>
                  <a:schemeClr val="bg2"/>
                </a:solidFill>
                <a:latin typeface="+mj-lt"/>
              </a:rPr>
              <a:t>rodków</a:t>
            </a:r>
            <a:r>
              <a:rPr lang="pl-PL" sz="1200" i="0" dirty="0" smtClean="0">
                <a:solidFill>
                  <a:schemeClr val="bg2"/>
                </a:solidFill>
                <a:latin typeface="+mj-lt"/>
              </a:rPr>
              <a:t> </a:t>
            </a:r>
            <a:r>
              <a:rPr lang="pl-PL" sz="1200" i="0" dirty="0">
                <a:solidFill>
                  <a:schemeClr val="bg2"/>
                </a:solidFill>
                <a:latin typeface="+mj-lt"/>
              </a:rPr>
              <a:t>na okres 2026–27 programowane po przeglądzie śródokresowym w latach </a:t>
            </a:r>
            <a:r>
              <a:rPr lang="pl-PL" sz="1200" i="0" dirty="0" smtClean="0">
                <a:solidFill>
                  <a:schemeClr val="bg2"/>
                </a:solidFill>
                <a:latin typeface="+mj-lt"/>
              </a:rPr>
              <a:t>2024–25</a:t>
            </a:r>
            <a:r>
              <a:rPr lang="en-GB" sz="1200" i="0" dirty="0" smtClean="0">
                <a:solidFill>
                  <a:schemeClr val="bg2"/>
                </a:solidFill>
                <a:latin typeface="+mj-lt"/>
              </a:rPr>
              <a:t> </a:t>
            </a:r>
            <a:r>
              <a:rPr lang="pl-PL" sz="1200" dirty="0">
                <a:solidFill>
                  <a:schemeClr val="bg2"/>
                </a:solidFill>
                <a:latin typeface="+mj-lt"/>
                <a:sym typeface="Wingdings" panose="05000000000000000000" pitchFamily="2" charset="2"/>
              </a:rPr>
              <a:t> brak rezerwy na wykonanie</a:t>
            </a:r>
            <a:r>
              <a:rPr lang="pl-PL" sz="1200" dirty="0" smtClean="0">
                <a:solidFill>
                  <a:schemeClr val="bg2"/>
                </a:solidFill>
                <a:latin typeface="+mj-lt"/>
                <a:sym typeface="Wingdings" panose="05000000000000000000" pitchFamily="2" charset="2"/>
              </a:rPr>
              <a:t>!</a:t>
            </a:r>
            <a:r>
              <a:rPr sz="1200" dirty="0">
                <a:latin typeface="+mj-lt"/>
              </a:rPr>
              <a:t/>
            </a:r>
            <a:br>
              <a:rPr sz="1200" dirty="0">
                <a:latin typeface="+mj-lt"/>
              </a:rPr>
            </a:br>
            <a:r>
              <a:rPr lang="pl-PL" sz="1200" i="0" dirty="0">
                <a:solidFill>
                  <a:schemeClr val="bg2"/>
                </a:solidFill>
                <a:latin typeface="+mj-lt"/>
              </a:rPr>
              <a:t>(</a:t>
            </a:r>
            <a:r>
              <a:rPr lang="pl-PL" sz="1200" i="0" dirty="0" smtClean="0">
                <a:solidFill>
                  <a:schemeClr val="bg2"/>
                </a:solidFill>
                <a:latin typeface="+mj-lt"/>
              </a:rPr>
              <a:t>podstawa</a:t>
            </a:r>
            <a:r>
              <a:rPr lang="en-GB" sz="1200" i="0" dirty="0" smtClean="0">
                <a:solidFill>
                  <a:schemeClr val="bg2"/>
                </a:solidFill>
                <a:latin typeface="+mj-lt"/>
              </a:rPr>
              <a:t> </a:t>
            </a:r>
            <a:r>
              <a:rPr lang="en-GB" sz="1200" i="0" dirty="0" err="1" smtClean="0">
                <a:solidFill>
                  <a:schemeClr val="bg2"/>
                </a:solidFill>
                <a:latin typeface="+mj-lt"/>
              </a:rPr>
              <a:t>przyznania</a:t>
            </a:r>
            <a:r>
              <a:rPr lang="pl-PL" sz="1200" i="0" dirty="0" smtClean="0">
                <a:solidFill>
                  <a:schemeClr val="bg2"/>
                </a:solidFill>
                <a:latin typeface="+mj-lt"/>
              </a:rPr>
              <a:t>: </a:t>
            </a:r>
            <a:r>
              <a:rPr lang="pl-PL" sz="1200" i="0" dirty="0">
                <a:solidFill>
                  <a:schemeClr val="bg2"/>
                </a:solidFill>
                <a:latin typeface="+mj-lt"/>
              </a:rPr>
              <a:t>pojawiające się potrzeby, wydajność)</a:t>
            </a:r>
          </a:p>
          <a:p>
            <a:pPr lvl="1">
              <a:spcAft>
                <a:spcPts val="1200"/>
              </a:spcAft>
              <a:buClr>
                <a:schemeClr val="tx1"/>
              </a:buClr>
              <a:buFont typeface="Wingdings" panose="05000000000000000000" pitchFamily="2" charset="2"/>
              <a:buChar char="§"/>
            </a:pPr>
            <a:r>
              <a:rPr lang="pl-PL" sz="1200" dirty="0">
                <a:solidFill>
                  <a:schemeClr val="bg2"/>
                </a:solidFill>
                <a:latin typeface="+mj-lt"/>
              </a:rPr>
              <a:t>Wniosek o zmianę programów do 31 marca 2025 r. </a:t>
            </a:r>
          </a:p>
          <a:p>
            <a:pPr lvl="1">
              <a:spcAft>
                <a:spcPts val="1200"/>
              </a:spcAft>
              <a:buClr>
                <a:schemeClr val="tx1"/>
              </a:buClr>
              <a:buFont typeface="Wingdings" panose="05000000000000000000" pitchFamily="2" charset="2"/>
              <a:buChar char="§"/>
            </a:pPr>
            <a:r>
              <a:rPr lang="pl-PL" sz="1200" dirty="0">
                <a:solidFill>
                  <a:schemeClr val="bg2"/>
                </a:solidFill>
                <a:latin typeface="+mj-lt"/>
              </a:rPr>
              <a:t>Uwzględnia dostosowanie techniczne Wspólnych Ram Finansowych; w stosownych przypadkach dostosowuje również zobowiązanie z 2025 r.</a:t>
            </a:r>
            <a:endParaRPr lang="pl-PL" sz="1200" dirty="0">
              <a:solidFill>
                <a:schemeClr val="bg2"/>
              </a:solidFill>
              <a:latin typeface="+mj-lt"/>
              <a:cs typeface="Arial" panose="020B0604020202020204" pitchFamily="34" charset="0"/>
            </a:endParaRPr>
          </a:p>
          <a:p>
            <a:pPr lvl="1">
              <a:spcAft>
                <a:spcPts val="1200"/>
              </a:spcAft>
              <a:buClr>
                <a:schemeClr val="tx1"/>
              </a:buClr>
            </a:pPr>
            <a:endParaRPr lang="pl-PL"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pl-PL" b="1" i="0" dirty="0">
              <a:solidFill>
                <a:srgbClr val="20AA63"/>
              </a:solidFill>
              <a:latin typeface="Arial" panose="020B0604020202020204" pitchFamily="34" charset="0"/>
              <a:cs typeface="Arial" panose="020B0604020202020204" pitchFamily="34" charset="0"/>
            </a:endParaRPr>
          </a:p>
          <a:p>
            <a:pPr>
              <a:spcAft>
                <a:spcPts val="600"/>
              </a:spcAft>
            </a:pPr>
            <a:endParaRPr lang="pl-PL" b="1" i="0" dirty="0">
              <a:solidFill>
                <a:srgbClr val="20AA63"/>
              </a:solidFill>
              <a:latin typeface="Arial" panose="020B0604020202020204" pitchFamily="34" charset="0"/>
              <a:cs typeface="Arial" panose="020B0604020202020204" pitchFamily="34" charset="0"/>
            </a:endParaRPr>
          </a:p>
        </p:txBody>
      </p:sp>
      <p:pic>
        <p:nvPicPr>
          <p:cNvPr id="2050" name="Picture 2" descr="U:\12. Policy development Post 2020\Communication\visuals\ppt_visuals1_flexible.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729548" y="5445224"/>
            <a:ext cx="3331395" cy="14127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0908190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79512" y="548679"/>
            <a:ext cx="8784976" cy="720081"/>
          </a:xfrm>
          <a:prstGeom prst="rect">
            <a:avLst/>
          </a:prstGeom>
        </p:spPr>
        <p:txBody>
          <a:bodyPr/>
          <a:lstStyle/>
          <a:p>
            <a:pPr algn="ctr"/>
            <a:r>
              <a:rPr lang="pl-PL" dirty="0">
                <a:latin typeface="Arial" panose="020B0604020202020204" pitchFamily="34" charset="0"/>
              </a:rPr>
              <a:t>Prostszy </a:t>
            </a:r>
            <a:r>
              <a:rPr lang="pl-PL" dirty="0" smtClean="0">
                <a:latin typeface="Arial" panose="020B0604020202020204" pitchFamily="34" charset="0"/>
              </a:rPr>
              <a:t>zwrot</a:t>
            </a:r>
            <a:r>
              <a:rPr lang="en-GB" dirty="0" smtClean="0">
                <a:latin typeface="Arial" panose="020B0604020202020204" pitchFamily="34" charset="0"/>
              </a:rPr>
              <a:t> </a:t>
            </a:r>
            <a:r>
              <a:rPr lang="en-GB" dirty="0" err="1" smtClean="0">
                <a:latin typeface="Arial" panose="020B0604020202020204" pitchFamily="34" charset="0"/>
              </a:rPr>
              <a:t>wydatków</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83568" y="1196752"/>
            <a:ext cx="3600400" cy="5544616"/>
          </a:xfrm>
          <a:prstGeom prst="rect">
            <a:avLst/>
          </a:prstGeom>
        </p:spPr>
        <p:txBody>
          <a:bodyPr/>
          <a:lstStyle/>
          <a:p>
            <a:pPr marL="0" indent="0">
              <a:spcAft>
                <a:spcPts val="600"/>
              </a:spcAft>
              <a:buNone/>
            </a:pPr>
            <a:r>
              <a:rPr lang="pl-PL" b="1" i="0" dirty="0">
                <a:solidFill>
                  <a:schemeClr val="tx1"/>
                </a:solidFill>
                <a:latin typeface="Arial" panose="020B0604020202020204" pitchFamily="34" charset="0"/>
              </a:rPr>
              <a:t>Co obejmuje?</a:t>
            </a: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Rozszerzona możliwość korzystania z kosztów</a:t>
            </a:r>
            <a:r>
              <a:rPr lang="en-GB"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uproszczonych i finansowania niezwiązanego z </a:t>
            </a:r>
            <a:r>
              <a:rPr lang="pl-PL" sz="2000" i="0" dirty="0" smtClean="0">
                <a:solidFill>
                  <a:schemeClr val="bg2"/>
                </a:solidFill>
                <a:latin typeface="Arial" panose="020B0604020202020204" pitchFamily="34" charset="0"/>
              </a:rPr>
              <a:t>kosztami</a:t>
            </a:r>
            <a:r>
              <a:rPr lang="pl-PL" sz="2000" i="0" dirty="0">
                <a:solidFill>
                  <a:schemeClr val="bg2"/>
                </a:solidFill>
                <a:latin typeface="Arial" panose="020B0604020202020204" pitchFamily="34" charset="0"/>
              </a:rPr>
              <a:t>(= zależne od warunków lub etapów)</a:t>
            </a:r>
          </a:p>
          <a:p>
            <a:pPr>
              <a:spcAft>
                <a:spcPts val="1200"/>
              </a:spcAft>
              <a:buClr>
                <a:schemeClr val="tx1"/>
              </a:buClr>
              <a:buFont typeface="Wingdings" panose="05000000000000000000" pitchFamily="2" charset="2"/>
              <a:buChar char="§"/>
            </a:pPr>
            <a:r>
              <a:rPr lang="pl-PL" sz="2000" i="0" dirty="0" smtClean="0">
                <a:solidFill>
                  <a:schemeClr val="bg2"/>
                </a:solidFill>
                <a:latin typeface="Arial" panose="020B0604020202020204" pitchFamily="34" charset="0"/>
              </a:rPr>
              <a:t>obowiązkowe </a:t>
            </a:r>
            <a:r>
              <a:rPr lang="pl-PL" sz="2000" i="0" dirty="0">
                <a:solidFill>
                  <a:schemeClr val="bg2"/>
                </a:solidFill>
                <a:latin typeface="Arial" panose="020B0604020202020204" pitchFamily="34" charset="0"/>
              </a:rPr>
              <a:t>stosowani</a:t>
            </a:r>
            <a:r>
              <a:rPr lang="en-GB" sz="2000" i="0" dirty="0">
                <a:solidFill>
                  <a:schemeClr val="bg2"/>
                </a:solidFill>
                <a:latin typeface="Arial" panose="020B0604020202020204" pitchFamily="34" charset="0"/>
              </a:rPr>
              <a:t>e</a:t>
            </a:r>
            <a:r>
              <a:rPr lang="pl-PL" sz="2000" i="0" dirty="0">
                <a:solidFill>
                  <a:schemeClr val="bg2"/>
                </a:solidFill>
                <a:latin typeface="Arial" panose="020B0604020202020204" pitchFamily="34" charset="0"/>
              </a:rPr>
              <a:t> kosztów</a:t>
            </a:r>
            <a:r>
              <a:rPr lang="en-GB"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uproszczonych dla operacji</a:t>
            </a:r>
            <a:r>
              <a:rPr lang="en-GB"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o całkowitym koszcie do 200 000 </a:t>
            </a:r>
            <a:r>
              <a:rPr lang="pl-PL" sz="2000" i="0" dirty="0" smtClean="0">
                <a:solidFill>
                  <a:schemeClr val="bg2"/>
                </a:solidFill>
                <a:latin typeface="Arial" panose="020B0604020202020204" pitchFamily="34" charset="0"/>
              </a:rPr>
              <a:t>EUR</a:t>
            </a:r>
            <a:endParaRPr lang="pl-PL" sz="2000" i="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r>
              <a:rPr lang="pl-PL" sz="2000" i="0" dirty="0" smtClean="0">
                <a:solidFill>
                  <a:schemeClr val="bg2"/>
                </a:solidFill>
                <a:latin typeface="Arial" panose="020B0604020202020204" pitchFamily="34" charset="0"/>
              </a:rPr>
              <a:t>Pomoc </a:t>
            </a:r>
            <a:r>
              <a:rPr lang="pl-PL" sz="2000" i="0" dirty="0">
                <a:solidFill>
                  <a:schemeClr val="bg2"/>
                </a:solidFill>
                <a:latin typeface="Arial" panose="020B0604020202020204" pitchFamily="34" charset="0"/>
              </a:rPr>
              <a:t>techniczna powiązana z wdrożeniem lub etapami, jak wyżej</a:t>
            </a:r>
            <a:endParaRPr lang="pl-PL"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pl-PL" sz="20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932040" y="1426468"/>
            <a:ext cx="3816424" cy="512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b="1" i="0" kern="0" dirty="0">
                <a:solidFill>
                  <a:schemeClr val="tx1"/>
                </a:solidFill>
                <a:latin typeface="Arial" panose="020B0604020202020204" pitchFamily="34" charset="0"/>
              </a:rPr>
              <a:t>Czego nie obejmuje?</a:t>
            </a:r>
          </a:p>
          <a:p>
            <a:pPr marL="0" indent="0">
              <a:spcAft>
                <a:spcPts val="1200"/>
              </a:spcAft>
              <a:buClr>
                <a:schemeClr val="tx1"/>
              </a:buClr>
              <a:buNone/>
            </a:pPr>
            <a:r>
              <a:rPr lang="pl-PL" sz="2000" b="0" i="0" kern="0" dirty="0">
                <a:solidFill>
                  <a:schemeClr val="bg2"/>
                </a:solidFill>
                <a:latin typeface="Arial" panose="020B0604020202020204" pitchFamily="34" charset="0"/>
              </a:rPr>
              <a:t>Niższy poziom zwrotu kosztów kwalifikowanych = mniej dokumentów, rachunków, faktur </a:t>
            </a:r>
          </a:p>
          <a:p>
            <a:pPr marL="0" indent="0">
              <a:spcAft>
                <a:spcPts val="1200"/>
              </a:spcAft>
              <a:buClr>
                <a:schemeClr val="tx1"/>
              </a:buClr>
              <a:buNone/>
            </a:pPr>
            <a:r>
              <a:rPr lang="pl-PL" sz="1200" b="0" i="0" kern="0" dirty="0">
                <a:solidFill>
                  <a:schemeClr val="bg2"/>
                </a:solidFill>
                <a:latin typeface="+mj-lt"/>
              </a:rPr>
              <a:t>Uwaga: środki wymienione na tym slajdzie stanowią potencjalnie</a:t>
            </a:r>
            <a:r>
              <a:rPr lang="pl-PL" sz="1200" dirty="0">
                <a:latin typeface="+mj-lt"/>
              </a:rPr>
              <a:t> </a:t>
            </a:r>
            <a:r>
              <a:rPr lang="pl-PL" sz="1200" b="0" i="0" kern="0" dirty="0" smtClean="0">
                <a:solidFill>
                  <a:schemeClr val="bg2"/>
                </a:solidFill>
                <a:latin typeface="+mj-lt"/>
              </a:rPr>
              <a:t>uproszczenia</a:t>
            </a:r>
            <a:r>
              <a:rPr lang="en-GB" sz="1200" b="0" i="0" kern="0" dirty="0" smtClean="0">
                <a:solidFill>
                  <a:schemeClr val="bg2"/>
                </a:solidFill>
                <a:latin typeface="+mj-lt"/>
              </a:rPr>
              <a:t> </a:t>
            </a:r>
            <a:r>
              <a:rPr lang="en-GB" sz="1200" b="0" i="0" kern="0" dirty="0" err="1" smtClean="0">
                <a:solidFill>
                  <a:schemeClr val="bg2"/>
                </a:solidFill>
                <a:latin typeface="+mj-lt"/>
              </a:rPr>
              <a:t>dające</a:t>
            </a:r>
            <a:r>
              <a:rPr lang="en-GB" sz="1200" b="0" i="0" kern="0" dirty="0" smtClean="0">
                <a:solidFill>
                  <a:schemeClr val="bg2"/>
                </a:solidFill>
                <a:latin typeface="+mj-lt"/>
              </a:rPr>
              <a:t> </a:t>
            </a:r>
            <a:r>
              <a:rPr lang="en-GB" sz="1200" b="0" i="0" kern="0" dirty="0" err="1" smtClean="0">
                <a:solidFill>
                  <a:schemeClr val="bg2"/>
                </a:solidFill>
                <a:latin typeface="+mj-lt"/>
              </a:rPr>
              <a:t>najwięcej</a:t>
            </a:r>
            <a:r>
              <a:rPr lang="pl-PL" sz="1200" b="0" i="0" kern="0" dirty="0" smtClean="0">
                <a:solidFill>
                  <a:schemeClr val="bg2"/>
                </a:solidFill>
                <a:latin typeface="+mj-lt"/>
              </a:rPr>
              <a:t> </a:t>
            </a:r>
            <a:r>
              <a:rPr lang="pl-PL" sz="1200" b="0" i="0" kern="0" dirty="0" err="1" smtClean="0">
                <a:solidFill>
                  <a:schemeClr val="bg2"/>
                </a:solidFill>
                <a:latin typeface="+mj-lt"/>
              </a:rPr>
              <a:t>oszczędn</a:t>
            </a:r>
            <a:r>
              <a:rPr lang="en-GB" sz="1200" b="0" i="0" kern="0" dirty="0" err="1" smtClean="0">
                <a:solidFill>
                  <a:schemeClr val="bg2"/>
                </a:solidFill>
                <a:latin typeface="+mj-lt"/>
              </a:rPr>
              <a:t>ości</a:t>
            </a:r>
            <a:r>
              <a:rPr lang="pl-PL" sz="1200" b="0" i="0" kern="0" dirty="0" smtClean="0">
                <a:solidFill>
                  <a:schemeClr val="bg2"/>
                </a:solidFill>
                <a:latin typeface="+mj-lt"/>
              </a:rPr>
              <a:t>. </a:t>
            </a:r>
            <a:r>
              <a:rPr lang="pl-PL" sz="1200" b="0" i="0" kern="0" dirty="0">
                <a:solidFill>
                  <a:schemeClr val="bg2"/>
                </a:solidFill>
                <a:latin typeface="+mj-lt"/>
              </a:rPr>
              <a:t>Wyniki badania</a:t>
            </a:r>
            <a:r>
              <a:rPr lang="pl-PL" sz="1200" dirty="0">
                <a:latin typeface="+mj-lt"/>
              </a:rPr>
              <a:t> </a:t>
            </a:r>
            <a:r>
              <a:rPr lang="pl-PL" sz="1200" b="0" i="0" kern="0" dirty="0">
                <a:solidFill>
                  <a:schemeClr val="bg2"/>
                </a:solidFill>
                <a:latin typeface="+mj-lt"/>
              </a:rPr>
              <a:t>wskazują na</a:t>
            </a:r>
            <a:r>
              <a:rPr lang="pl-PL" sz="1200" dirty="0">
                <a:latin typeface="+mj-lt"/>
              </a:rPr>
              <a:t> </a:t>
            </a:r>
            <a:r>
              <a:rPr lang="pl-PL" sz="1200" b="0" i="0" kern="0" dirty="0">
                <a:solidFill>
                  <a:schemeClr val="bg2"/>
                </a:solidFill>
                <a:latin typeface="+mj-lt"/>
              </a:rPr>
              <a:t>potencjalne</a:t>
            </a:r>
            <a:r>
              <a:rPr lang="pl-PL" sz="1200" dirty="0">
                <a:latin typeface="+mj-lt"/>
              </a:rPr>
              <a:t> </a:t>
            </a:r>
            <a:r>
              <a:rPr lang="pl-PL" sz="1200" b="0" i="0" kern="0" dirty="0">
                <a:solidFill>
                  <a:schemeClr val="bg2"/>
                </a:solidFill>
                <a:latin typeface="+mj-lt"/>
              </a:rPr>
              <a:t>oszczędności na poziomie 25% kosztów administracyjnych. </a:t>
            </a:r>
            <a:endParaRPr lang="pl-PL" sz="1200" b="0" i="0" kern="0" dirty="0">
              <a:solidFill>
                <a:schemeClr val="bg2"/>
              </a:solidFill>
              <a:latin typeface="+mj-lt"/>
              <a:cs typeface="Arial" panose="020B0604020202020204" pitchFamily="34" charset="0"/>
            </a:endParaRP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39641034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404664"/>
            <a:ext cx="8147248" cy="720081"/>
          </a:xfrm>
          <a:prstGeom prst="rect">
            <a:avLst/>
          </a:prstGeom>
        </p:spPr>
        <p:txBody>
          <a:bodyPr/>
          <a:lstStyle/>
          <a:p>
            <a:pPr algn="ctr"/>
            <a:r>
              <a:rPr lang="pl-PL" dirty="0">
                <a:latin typeface="Arial" panose="020B0604020202020204" pitchFamily="34" charset="0"/>
              </a:rPr>
              <a:t>Kwalifikowalność</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539552" y="1196752"/>
            <a:ext cx="3728442" cy="5173886"/>
          </a:xfrm>
          <a:prstGeom prst="rect">
            <a:avLst/>
          </a:prstGeom>
        </p:spPr>
        <p:txBody>
          <a:bodyPr/>
          <a:lstStyle/>
          <a:p>
            <a:pPr marL="0" indent="0">
              <a:spcAft>
                <a:spcPts val="600"/>
              </a:spcAft>
              <a:buNone/>
            </a:pPr>
            <a:r>
              <a:rPr lang="pl-PL" b="1" i="0" dirty="0">
                <a:solidFill>
                  <a:schemeClr val="tx1"/>
                </a:solidFill>
                <a:latin typeface="Arial" panose="020B0604020202020204" pitchFamily="34" charset="0"/>
              </a:rPr>
              <a:t>Co obejmuje?</a:t>
            </a: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Elastyczność</a:t>
            </a:r>
            <a:r>
              <a:rPr lang="pl-PL" dirty="0"/>
              <a:t> </a:t>
            </a:r>
            <a:r>
              <a:rPr lang="pl-PL" sz="2000" i="0" dirty="0">
                <a:solidFill>
                  <a:schemeClr val="bg2"/>
                </a:solidFill>
                <a:latin typeface="Arial" panose="020B0604020202020204" pitchFamily="34" charset="0"/>
              </a:rPr>
              <a:t>w reagowaniu na klęski</a:t>
            </a:r>
            <a:r>
              <a:rPr lang="pl-PL" dirty="0"/>
              <a:t> </a:t>
            </a:r>
            <a:r>
              <a:rPr lang="pl-PL" sz="2000" i="0" dirty="0">
                <a:solidFill>
                  <a:schemeClr val="bg2"/>
                </a:solidFill>
                <a:latin typeface="Arial" panose="020B0604020202020204" pitchFamily="34" charset="0"/>
              </a:rPr>
              <a:t>żywiołowe</a:t>
            </a:r>
            <a:r>
              <a:rPr lang="pl-PL" dirty="0"/>
              <a:t> </a:t>
            </a:r>
            <a:endParaRPr lang="pl-PL" sz="20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Odrębne i jaśniejsze zasady dotyczące </a:t>
            </a:r>
            <a:r>
              <a:rPr lang="en-GB" sz="2000" i="0" dirty="0" err="1" smtClean="0">
                <a:solidFill>
                  <a:schemeClr val="bg2"/>
                </a:solidFill>
                <a:latin typeface="Arial" panose="020B0604020202020204" pitchFamily="34" charset="0"/>
              </a:rPr>
              <a:t>relokacji</a:t>
            </a:r>
            <a:r>
              <a:rPr lang="en-GB" sz="2000" i="0" dirty="0" smtClean="0">
                <a:solidFill>
                  <a:schemeClr val="bg2"/>
                </a:solidFill>
                <a:latin typeface="Arial" panose="020B0604020202020204" pitchFamily="34" charset="0"/>
              </a:rPr>
              <a:t> </a:t>
            </a:r>
            <a:r>
              <a:rPr lang="en-GB" sz="2000" i="0" dirty="0" err="1" smtClean="0">
                <a:solidFill>
                  <a:schemeClr val="bg2"/>
                </a:solidFill>
                <a:latin typeface="Arial" panose="020B0604020202020204" pitchFamily="34" charset="0"/>
              </a:rPr>
              <a:t>i</a:t>
            </a:r>
            <a:r>
              <a:rPr lang="en-GB" sz="2000" i="0" dirty="0" smtClean="0">
                <a:solidFill>
                  <a:schemeClr val="bg2"/>
                </a:solidFill>
                <a:latin typeface="Arial" panose="020B0604020202020204" pitchFamily="34" charset="0"/>
              </a:rPr>
              <a:t> </a:t>
            </a:r>
            <a:r>
              <a:rPr lang="en-GB" sz="2000" i="0" dirty="0" err="1" smtClean="0">
                <a:solidFill>
                  <a:schemeClr val="bg2"/>
                </a:solidFill>
                <a:latin typeface="Arial" panose="020B0604020202020204" pitchFamily="34" charset="0"/>
              </a:rPr>
              <a:t>trwałości</a:t>
            </a:r>
            <a:r>
              <a:rPr lang="en-GB" sz="2000" i="0" dirty="0" smtClean="0">
                <a:solidFill>
                  <a:schemeClr val="bg2"/>
                </a:solidFill>
                <a:latin typeface="Arial" panose="020B0604020202020204" pitchFamily="34" charset="0"/>
              </a:rPr>
              <a:t> </a:t>
            </a:r>
            <a:r>
              <a:rPr lang="pl-PL" sz="2000" i="0" dirty="0" smtClean="0">
                <a:solidFill>
                  <a:schemeClr val="bg2"/>
                </a:solidFill>
                <a:latin typeface="Arial" panose="020B0604020202020204" pitchFamily="34" charset="0"/>
              </a:rPr>
              <a:t>projektów</a:t>
            </a:r>
            <a:endParaRPr lang="pl-PL" sz="20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en-GB" sz="2000" i="0" dirty="0" smtClean="0">
                <a:solidFill>
                  <a:schemeClr val="bg2"/>
                </a:solidFill>
                <a:latin typeface="Arial" panose="020B0604020202020204" pitchFamily="34" charset="0"/>
              </a:rPr>
              <a:t>VAT </a:t>
            </a:r>
            <a:r>
              <a:rPr lang="en-GB" sz="2000" i="0" dirty="0" err="1" smtClean="0">
                <a:solidFill>
                  <a:schemeClr val="bg2"/>
                </a:solidFill>
                <a:latin typeface="Arial" panose="020B0604020202020204" pitchFamily="34" charset="0"/>
              </a:rPr>
              <a:t>kwalifikowalny</a:t>
            </a:r>
            <a:r>
              <a:rPr lang="en-GB" sz="2000" i="0" dirty="0" smtClean="0">
                <a:solidFill>
                  <a:schemeClr val="bg2"/>
                </a:solidFill>
                <a:latin typeface="Arial" panose="020B0604020202020204" pitchFamily="34" charset="0"/>
              </a:rPr>
              <a:t> </a:t>
            </a:r>
            <a:r>
              <a:rPr lang="en-GB" sz="2000" i="0" dirty="0">
                <a:solidFill>
                  <a:schemeClr val="bg2"/>
                </a:solidFill>
                <a:latin typeface="Arial" panose="020B0604020202020204" pitchFamily="34" charset="0"/>
              </a:rPr>
              <a:t>d</a:t>
            </a:r>
            <a:r>
              <a:rPr lang="pl-PL" sz="2000" i="0" dirty="0" smtClean="0">
                <a:solidFill>
                  <a:schemeClr val="bg2"/>
                </a:solidFill>
                <a:latin typeface="Arial" panose="020B0604020202020204" pitchFamily="34" charset="0"/>
              </a:rPr>
              <a:t>la </a:t>
            </a:r>
            <a:r>
              <a:rPr lang="pl-PL" sz="2000" i="0" dirty="0">
                <a:solidFill>
                  <a:schemeClr val="bg2"/>
                </a:solidFill>
                <a:latin typeface="Arial" panose="020B0604020202020204" pitchFamily="34" charset="0"/>
              </a:rPr>
              <a:t>operacji o całkowitym koszcie</a:t>
            </a:r>
            <a:r>
              <a:rPr lang="pl-PL" dirty="0"/>
              <a:t> </a:t>
            </a:r>
            <a:r>
              <a:rPr lang="pl-PL" sz="2000" i="0" dirty="0">
                <a:solidFill>
                  <a:schemeClr val="bg2"/>
                </a:solidFill>
                <a:latin typeface="Arial" panose="020B0604020202020204" pitchFamily="34" charset="0"/>
              </a:rPr>
              <a:t>poniżej 5 mln </a:t>
            </a:r>
            <a:r>
              <a:rPr lang="pl-PL" sz="2000" i="0" dirty="0" smtClean="0">
                <a:solidFill>
                  <a:schemeClr val="bg2"/>
                </a:solidFill>
                <a:latin typeface="Arial" panose="020B0604020202020204" pitchFamily="34" charset="0"/>
              </a:rPr>
              <a:t>EUR. </a:t>
            </a:r>
            <a:r>
              <a:rPr lang="pl-PL" sz="2000" i="0" dirty="0">
                <a:solidFill>
                  <a:schemeClr val="bg2"/>
                </a:solidFill>
                <a:latin typeface="Arial" panose="020B0604020202020204" pitchFamily="34" charset="0"/>
              </a:rPr>
              <a:t>We wszystkich</a:t>
            </a:r>
            <a:r>
              <a:rPr lang="pl-PL" dirty="0"/>
              <a:t> </a:t>
            </a:r>
            <a:r>
              <a:rPr lang="pl-PL" sz="2000" i="0" dirty="0">
                <a:solidFill>
                  <a:schemeClr val="bg2"/>
                </a:solidFill>
                <a:latin typeface="Arial" panose="020B0604020202020204" pitchFamily="34" charset="0"/>
              </a:rPr>
              <a:t>innych przypadkach</a:t>
            </a:r>
            <a:r>
              <a:rPr lang="pl-PL" dirty="0"/>
              <a:t> </a:t>
            </a:r>
            <a:r>
              <a:rPr lang="pl-PL" sz="2000" i="0" dirty="0">
                <a:solidFill>
                  <a:schemeClr val="bg2"/>
                </a:solidFill>
                <a:latin typeface="Arial" panose="020B0604020202020204" pitchFamily="34" charset="0"/>
              </a:rPr>
              <a:t>podatek VAT</a:t>
            </a:r>
            <a:r>
              <a:rPr lang="pl-PL" dirty="0"/>
              <a:t> </a:t>
            </a:r>
            <a:r>
              <a:rPr lang="pl-PL" sz="2000" i="0" dirty="0" smtClean="0">
                <a:solidFill>
                  <a:schemeClr val="bg2"/>
                </a:solidFill>
                <a:latin typeface="Arial" panose="020B0604020202020204" pitchFamily="34" charset="0"/>
              </a:rPr>
              <a:t>ni</a:t>
            </a:r>
            <a:r>
              <a:rPr lang="en-GB" sz="2000" i="0" dirty="0" smtClean="0">
                <a:solidFill>
                  <a:schemeClr val="bg2"/>
                </a:solidFill>
                <a:latin typeface="Arial" panose="020B0604020202020204" pitchFamily="34" charset="0"/>
              </a:rPr>
              <a:t>e jest </a:t>
            </a:r>
            <a:r>
              <a:rPr lang="en-GB" sz="2000" i="0" dirty="0" err="1" smtClean="0">
                <a:solidFill>
                  <a:schemeClr val="bg2"/>
                </a:solidFill>
                <a:latin typeface="Arial" panose="020B0604020202020204" pitchFamily="34" charset="0"/>
              </a:rPr>
              <a:t>kwalifikowalny</a:t>
            </a:r>
            <a:r>
              <a:rPr lang="pl-PL" sz="2000" i="0" dirty="0" smtClean="0">
                <a:solidFill>
                  <a:schemeClr val="bg2"/>
                </a:solidFill>
                <a:latin typeface="Arial" panose="020B0604020202020204" pitchFamily="34" charset="0"/>
              </a:rPr>
              <a:t>. </a:t>
            </a:r>
            <a:endParaRPr lang="pl-PL" sz="20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4716016" y="1196752"/>
            <a:ext cx="3894806" cy="4481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b="1" i="0" kern="0" dirty="0">
                <a:solidFill>
                  <a:schemeClr val="tx1"/>
                </a:solidFill>
                <a:latin typeface="Arial" panose="020B0604020202020204" pitchFamily="34" charset="0"/>
              </a:rPr>
              <a:t>Czego nie obejmuje?</a:t>
            </a:r>
          </a:p>
          <a:p>
            <a:pPr>
              <a:spcAft>
                <a:spcPts val="1200"/>
              </a:spcAft>
              <a:buClr>
                <a:schemeClr val="tx1"/>
              </a:buClr>
              <a:buFont typeface="Wingdings" panose="05000000000000000000" pitchFamily="2" charset="2"/>
              <a:buChar char="§"/>
            </a:pPr>
            <a:r>
              <a:rPr lang="en-GB" sz="2000" b="0" i="0" kern="0" dirty="0" err="1" smtClean="0">
                <a:solidFill>
                  <a:schemeClr val="bg2"/>
                </a:solidFill>
                <a:latin typeface="Arial" panose="020B0604020202020204" pitchFamily="34" charset="0"/>
              </a:rPr>
              <a:t>Brak</a:t>
            </a:r>
            <a:r>
              <a:rPr lang="en-GB" sz="2000" b="0" i="0" kern="0" dirty="0" smtClean="0">
                <a:solidFill>
                  <a:schemeClr val="bg2"/>
                </a:solidFill>
                <a:latin typeface="Arial" panose="020B0604020202020204" pitchFamily="34" charset="0"/>
              </a:rPr>
              <a:t> </a:t>
            </a:r>
            <a:r>
              <a:rPr lang="en-GB" sz="2000" b="0" i="0" kern="0" dirty="0" err="1" smtClean="0">
                <a:solidFill>
                  <a:schemeClr val="bg2"/>
                </a:solidFill>
                <a:latin typeface="Arial" panose="020B0604020202020204" pitchFamily="34" charset="0"/>
              </a:rPr>
              <a:t>szczgółowych</a:t>
            </a:r>
            <a:r>
              <a:rPr lang="en-GB" sz="2000" b="0" i="0" kern="0" dirty="0" smtClean="0">
                <a:solidFill>
                  <a:schemeClr val="bg2"/>
                </a:solidFill>
                <a:latin typeface="Arial" panose="020B0604020202020204" pitchFamily="34" charset="0"/>
              </a:rPr>
              <a:t> </a:t>
            </a:r>
            <a:r>
              <a:rPr lang="en-GB" sz="2000" b="0" i="0" kern="0" dirty="0" err="1" smtClean="0">
                <a:solidFill>
                  <a:schemeClr val="bg2"/>
                </a:solidFill>
                <a:latin typeface="Arial" panose="020B0604020202020204" pitchFamily="34" charset="0"/>
              </a:rPr>
              <a:t>zasad</a:t>
            </a:r>
            <a:r>
              <a:rPr lang="en-GB" sz="2000" b="0" i="0" kern="0" dirty="0" smtClean="0">
                <a:solidFill>
                  <a:schemeClr val="bg2"/>
                </a:solidFill>
                <a:latin typeface="Arial" panose="020B0604020202020204" pitchFamily="34" charset="0"/>
              </a:rPr>
              <a:t> </a:t>
            </a:r>
            <a:r>
              <a:rPr lang="pl-PL" sz="2000" b="0" i="0" kern="0" dirty="0" smtClean="0">
                <a:solidFill>
                  <a:schemeClr val="bg2"/>
                </a:solidFill>
                <a:latin typeface="Arial" panose="020B0604020202020204" pitchFamily="34" charset="0"/>
              </a:rPr>
              <a:t>dotycząc</a:t>
            </a:r>
            <a:r>
              <a:rPr lang="en-GB" sz="2000" b="0" i="0" kern="0" dirty="0" smtClean="0">
                <a:solidFill>
                  <a:schemeClr val="bg2"/>
                </a:solidFill>
                <a:latin typeface="Arial" panose="020B0604020202020204" pitchFamily="34" charset="0"/>
              </a:rPr>
              <a:t>e</a:t>
            </a:r>
            <a:r>
              <a:rPr lang="pl-PL" sz="2000" b="0" i="0" kern="0" dirty="0" smtClean="0">
                <a:solidFill>
                  <a:schemeClr val="bg2"/>
                </a:solidFill>
                <a:latin typeface="Arial" panose="020B0604020202020204" pitchFamily="34" charset="0"/>
              </a:rPr>
              <a:t> </a:t>
            </a:r>
            <a:r>
              <a:rPr lang="pl-PL" sz="2000" b="0" i="0" kern="0" dirty="0">
                <a:solidFill>
                  <a:schemeClr val="bg2"/>
                </a:solidFill>
                <a:latin typeface="Arial" panose="020B0604020202020204" pitchFamily="34" charset="0"/>
              </a:rPr>
              <a:t>operacji generujących </a:t>
            </a:r>
            <a:r>
              <a:rPr lang="pl-PL" sz="2000" b="0" i="0" kern="0" dirty="0" smtClean="0">
                <a:solidFill>
                  <a:schemeClr val="bg2"/>
                </a:solidFill>
                <a:latin typeface="Arial" panose="020B0604020202020204" pitchFamily="34" charset="0"/>
              </a:rPr>
              <a:t>dochód</a:t>
            </a:r>
            <a:endParaRPr lang="pl-PL" sz="2000" b="0" i="0" kern="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r>
              <a:rPr lang="en-GB" sz="2000" b="0" i="0" kern="0" dirty="0" err="1" smtClean="0">
                <a:solidFill>
                  <a:schemeClr val="bg2"/>
                </a:solidFill>
                <a:latin typeface="Arial" panose="020B0604020202020204" pitchFamily="34" charset="0"/>
              </a:rPr>
              <a:t>Brak</a:t>
            </a:r>
            <a:r>
              <a:rPr lang="en-GB" sz="2000" b="0" i="0" kern="0" dirty="0" smtClean="0">
                <a:solidFill>
                  <a:schemeClr val="bg2"/>
                </a:solidFill>
                <a:latin typeface="Arial" panose="020B0604020202020204" pitchFamily="34" charset="0"/>
              </a:rPr>
              <a:t> </a:t>
            </a:r>
            <a:r>
              <a:rPr lang="pl-PL" sz="2000" b="0" i="0" kern="0" dirty="0" smtClean="0">
                <a:solidFill>
                  <a:schemeClr val="bg2"/>
                </a:solidFill>
                <a:latin typeface="Arial" panose="020B0604020202020204" pitchFamily="34" charset="0"/>
              </a:rPr>
              <a:t>dużych </a:t>
            </a:r>
            <a:r>
              <a:rPr lang="pl-PL" sz="2000" b="0" i="0" kern="0" dirty="0">
                <a:solidFill>
                  <a:schemeClr val="bg2"/>
                </a:solidFill>
                <a:latin typeface="Arial" panose="020B0604020202020204" pitchFamily="34" charset="0"/>
              </a:rPr>
              <a:t>projektów; zamiast tego „</a:t>
            </a:r>
            <a:r>
              <a:rPr lang="pl-PL" sz="2000" i="0" kern="0" dirty="0">
                <a:solidFill>
                  <a:schemeClr val="bg2"/>
                </a:solidFill>
                <a:latin typeface="Arial" panose="020B0604020202020204" pitchFamily="34" charset="0"/>
              </a:rPr>
              <a:t>operacje o znaczeniu strategicznym”</a:t>
            </a:r>
            <a:r>
              <a:rPr lang="pl-PL" sz="2000" b="0" i="0" kern="0" dirty="0">
                <a:solidFill>
                  <a:schemeClr val="bg2"/>
                </a:solidFill>
                <a:latin typeface="Arial" panose="020B0604020202020204" pitchFamily="34" charset="0"/>
              </a:rPr>
              <a:t> </a:t>
            </a:r>
            <a:r>
              <a:rPr lang="pl-PL" sz="2000" b="0" i="0" kern="0" dirty="0">
                <a:solidFill>
                  <a:schemeClr val="tx1"/>
                </a:solidFill>
                <a:latin typeface="Arial" panose="020B0604020202020204" pitchFamily="34" charset="0"/>
              </a:rPr>
              <a:t>nadzorowane przez komitet monitorujący</a:t>
            </a:r>
          </a:p>
        </p:txBody>
      </p:sp>
      <p:cxnSp>
        <p:nvCxnSpPr>
          <p:cNvPr id="10" name="Straight Connector 9"/>
          <p:cNvCxnSpPr/>
          <p:nvPr/>
        </p:nvCxnSpPr>
        <p:spPr bwMode="auto">
          <a:xfrm>
            <a:off x="4499992" y="148478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6005767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latin typeface="Arial" panose="020B0604020202020204" pitchFamily="34" charset="0"/>
              </a:rPr>
              <a:t>Prostsze zarządzanie i kontrola</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95536" y="1484784"/>
            <a:ext cx="4032448" cy="4885854"/>
          </a:xfrm>
          <a:prstGeom prst="rect">
            <a:avLst/>
          </a:prstGeom>
        </p:spPr>
        <p:txBody>
          <a:bodyPr/>
          <a:lstStyle/>
          <a:p>
            <a:pPr marL="0" indent="0">
              <a:spcAft>
                <a:spcPts val="600"/>
              </a:spcAft>
              <a:buNone/>
            </a:pPr>
            <a:r>
              <a:rPr lang="pl-PL" sz="2000" b="1" i="0" dirty="0">
                <a:solidFill>
                  <a:schemeClr val="tx1"/>
                </a:solidFill>
                <a:latin typeface="Arial" panose="020B0604020202020204" pitchFamily="34" charset="0"/>
              </a:rPr>
              <a:t>Co obejmuje?</a:t>
            </a: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Bardziej proporcjonalny system dla programów o niskim poziomie błędu: poleganie na systemach krajowych, brak kontroli systemów, próba kontrolna </a:t>
            </a:r>
            <a:r>
              <a:rPr lang="en-GB" sz="1800" i="0" dirty="0" err="1" smtClean="0">
                <a:solidFill>
                  <a:schemeClr val="bg2"/>
                </a:solidFill>
                <a:latin typeface="Arial" panose="020B0604020202020204" pitchFamily="34" charset="0"/>
              </a:rPr>
              <a:t>na</a:t>
            </a:r>
            <a:r>
              <a:rPr lang="pl-PL" sz="1800" i="0" dirty="0" smtClean="0">
                <a:solidFill>
                  <a:schemeClr val="bg2"/>
                </a:solidFill>
                <a:latin typeface="Arial" panose="020B0604020202020204" pitchFamily="34" charset="0"/>
              </a:rPr>
              <a:t> </a:t>
            </a:r>
            <a:r>
              <a:rPr lang="pl-PL" sz="1800" i="0" dirty="0">
                <a:solidFill>
                  <a:schemeClr val="bg2"/>
                </a:solidFill>
                <a:latin typeface="Arial" panose="020B0604020202020204" pitchFamily="34" charset="0"/>
              </a:rPr>
              <a:t>maksymalnie 30 operacji</a:t>
            </a: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Prostszy proces </a:t>
            </a:r>
            <a:r>
              <a:rPr lang="fr-BE" sz="1800" i="0" dirty="0">
                <a:solidFill>
                  <a:schemeClr val="bg2"/>
                </a:solidFill>
                <a:latin typeface="Arial" panose="020B0604020202020204" pitchFamily="34" charset="0"/>
              </a:rPr>
              <a:t/>
            </a:r>
            <a:br>
              <a:rPr lang="fr-BE" sz="1800" i="0" dirty="0">
                <a:solidFill>
                  <a:schemeClr val="bg2"/>
                </a:solidFill>
                <a:latin typeface="Arial" panose="020B0604020202020204" pitchFamily="34" charset="0"/>
              </a:rPr>
            </a:br>
            <a:r>
              <a:rPr lang="pl-PL" sz="1800" i="0" dirty="0">
                <a:solidFill>
                  <a:schemeClr val="bg2"/>
                </a:solidFill>
                <a:latin typeface="Arial" panose="020B0604020202020204" pitchFamily="34" charset="0"/>
              </a:rPr>
              <a:t>akceptacji </a:t>
            </a:r>
            <a:r>
              <a:rPr lang="pl-PL" sz="1800" i="0" dirty="0" smtClean="0">
                <a:solidFill>
                  <a:schemeClr val="bg2"/>
                </a:solidFill>
                <a:latin typeface="Arial" panose="020B0604020202020204" pitchFamily="34" charset="0"/>
              </a:rPr>
              <a:t>rachunków</a:t>
            </a:r>
            <a:r>
              <a:rPr lang="fr-BE" sz="1800" i="0" dirty="0" smtClean="0">
                <a:solidFill>
                  <a:schemeClr val="bg2"/>
                </a:solidFill>
                <a:latin typeface="Arial" panose="020B0604020202020204" pitchFamily="34" charset="0"/>
              </a:rPr>
              <a:t/>
            </a:r>
            <a:br>
              <a:rPr lang="fr-BE" sz="1800" i="0" dirty="0" smtClean="0">
                <a:solidFill>
                  <a:schemeClr val="bg2"/>
                </a:solidFill>
                <a:latin typeface="Arial" panose="020B0604020202020204" pitchFamily="34" charset="0"/>
              </a:rPr>
            </a:br>
            <a:r>
              <a:rPr lang="pl-PL" sz="1800" i="0" dirty="0" smtClean="0">
                <a:solidFill>
                  <a:schemeClr val="bg2"/>
                </a:solidFill>
                <a:latin typeface="Arial" panose="020B0604020202020204" pitchFamily="34" charset="0"/>
              </a:rPr>
              <a:t>(</a:t>
            </a:r>
            <a:r>
              <a:rPr lang="pl-PL" sz="1800" i="0" dirty="0">
                <a:solidFill>
                  <a:schemeClr val="bg2"/>
                </a:solidFill>
                <a:latin typeface="Arial" panose="020B0604020202020204" pitchFamily="34" charset="0"/>
              </a:rPr>
              <a:t>brak „zerowych rachunków”)</a:t>
            </a: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Jasność w odniesieniu do okresu przechowywania dokumentów obowiązującego beneficjentów (5 lat od końca roku, w którym nastąpił ostatni zwrot kosztów)</a:t>
            </a:r>
          </a:p>
        </p:txBody>
      </p:sp>
      <p:sp>
        <p:nvSpPr>
          <p:cNvPr id="5" name="Content Placeholder 2"/>
          <p:cNvSpPr txBox="1">
            <a:spLocks/>
          </p:cNvSpPr>
          <p:nvPr/>
        </p:nvSpPr>
        <p:spPr bwMode="auto">
          <a:xfrm>
            <a:off x="4572000" y="1484784"/>
            <a:ext cx="4248472" cy="448119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sz="2000" b="1" i="0" kern="0" dirty="0">
                <a:solidFill>
                  <a:schemeClr val="tx1"/>
                </a:solidFill>
                <a:latin typeface="Arial" panose="020B0604020202020204" pitchFamily="34" charset="0"/>
              </a:rPr>
              <a:t>Czego nie obejmuje?</a:t>
            </a: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Brak procedury </a:t>
            </a:r>
            <a:r>
              <a:rPr lang="en-GB" sz="1800" b="0" i="0" kern="0" dirty="0" err="1" smtClean="0">
                <a:solidFill>
                  <a:schemeClr val="bg2"/>
                </a:solidFill>
                <a:latin typeface="Arial" panose="020B0604020202020204" pitchFamily="34" charset="0"/>
              </a:rPr>
              <a:t>desygnacji</a:t>
            </a:r>
            <a:r>
              <a:rPr lang="pl-PL" sz="1800" b="0" i="0" kern="0" dirty="0" smtClean="0">
                <a:solidFill>
                  <a:schemeClr val="bg2"/>
                </a:solidFill>
                <a:latin typeface="Arial" panose="020B0604020202020204" pitchFamily="34" charset="0"/>
              </a:rPr>
              <a:t>:</a:t>
            </a:r>
            <a:r>
              <a:rPr lang="en-GB" sz="1800" b="0" i="0" kern="0" dirty="0" smtClean="0">
                <a:solidFill>
                  <a:schemeClr val="bg2"/>
                </a:solidFill>
                <a:latin typeface="Arial" panose="020B0604020202020204" pitchFamily="34" charset="0"/>
              </a:rPr>
              <a:t> </a:t>
            </a:r>
            <a:r>
              <a:rPr lang="en-GB" sz="1800" b="0" i="0" kern="0" dirty="0" err="1" smtClean="0">
                <a:solidFill>
                  <a:schemeClr val="bg2"/>
                </a:solidFill>
                <a:latin typeface="Arial" panose="020B0604020202020204" pitchFamily="34" charset="0"/>
              </a:rPr>
              <a:t>przepisy</a:t>
            </a:r>
            <a:r>
              <a:rPr lang="en-GB" sz="1800" b="0" i="0" kern="0" dirty="0" smtClean="0">
                <a:solidFill>
                  <a:schemeClr val="bg2"/>
                </a:solidFill>
                <a:latin typeface="Arial" panose="020B0604020202020204" pitchFamily="34" charset="0"/>
              </a:rPr>
              <a:t> </a:t>
            </a:r>
            <a:r>
              <a:rPr lang="en-GB" sz="1800" b="0" i="0" kern="0" dirty="0" err="1" smtClean="0">
                <a:solidFill>
                  <a:schemeClr val="bg2"/>
                </a:solidFill>
                <a:latin typeface="Arial" panose="020B0604020202020204" pitchFamily="34" charset="0"/>
              </a:rPr>
              <a:t>wspierają</a:t>
            </a:r>
            <a:r>
              <a:rPr lang="pl-PL" sz="1800" b="0" i="0" kern="0" dirty="0" smtClean="0">
                <a:solidFill>
                  <a:schemeClr val="bg2"/>
                </a:solidFill>
                <a:latin typeface="Arial" panose="020B0604020202020204" pitchFamily="34" charset="0"/>
              </a:rPr>
              <a:t> </a:t>
            </a:r>
            <a:r>
              <a:rPr lang="pl-PL" sz="1800" b="0" i="0" kern="0" dirty="0">
                <a:solidFill>
                  <a:schemeClr val="bg2"/>
                </a:solidFill>
                <a:latin typeface="Arial" panose="020B0604020202020204" pitchFamily="34" charset="0"/>
              </a:rPr>
              <a:t>przeniesienie istniejących </a:t>
            </a:r>
            <a:r>
              <a:rPr lang="pl-PL" sz="1800" b="0" i="0" kern="0" dirty="0" smtClean="0">
                <a:solidFill>
                  <a:schemeClr val="bg2"/>
                </a:solidFill>
                <a:latin typeface="Arial" panose="020B0604020202020204" pitchFamily="34" charset="0"/>
              </a:rPr>
              <a:t>systemów </a:t>
            </a:r>
            <a:endParaRPr lang="pl-PL" sz="1800" b="0" i="0" kern="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Mniejsza liczba poziomów kontroli </a:t>
            </a:r>
            <a:r>
              <a:rPr lang="pl-PL" sz="1400" dirty="0">
                <a:solidFill>
                  <a:schemeClr val="tx1"/>
                </a:solidFill>
                <a:latin typeface="+mj-lt"/>
              </a:rPr>
              <a:t>NOWOŚĆ!</a:t>
            </a:r>
            <a:r>
              <a:rPr lang="pl-PL" sz="1400" dirty="0">
                <a:latin typeface="+mj-lt"/>
              </a:rPr>
              <a:t> </a:t>
            </a:r>
            <a:r>
              <a:rPr lang="pl-PL" sz="1800" b="0" i="0" kern="0" dirty="0" smtClean="0">
                <a:solidFill>
                  <a:schemeClr val="bg2"/>
                </a:solidFill>
                <a:latin typeface="Arial" panose="020B0604020202020204" pitchFamily="34" charset="0"/>
              </a:rPr>
              <a:t>Instytucje </a:t>
            </a:r>
            <a:r>
              <a:rPr lang="pl-PL" sz="1800" b="0" i="0" kern="0" dirty="0">
                <a:solidFill>
                  <a:schemeClr val="bg2"/>
                </a:solidFill>
                <a:latin typeface="Arial" panose="020B0604020202020204" pitchFamily="34" charset="0"/>
              </a:rPr>
              <a:t>certyfikujące </a:t>
            </a:r>
            <a:r>
              <a:rPr lang="en-GB" sz="1800" b="0" i="0" kern="0" dirty="0" err="1" smtClean="0">
                <a:solidFill>
                  <a:schemeClr val="bg2"/>
                </a:solidFill>
                <a:latin typeface="Arial" panose="020B0604020202020204" pitchFamily="34" charset="0"/>
              </a:rPr>
              <a:t>zostaną</a:t>
            </a:r>
            <a:r>
              <a:rPr lang="en-GB" sz="1800" b="0" i="0" kern="0" dirty="0" smtClean="0">
                <a:solidFill>
                  <a:schemeClr val="bg2"/>
                </a:solidFill>
                <a:latin typeface="Arial" panose="020B0604020202020204" pitchFamily="34" charset="0"/>
              </a:rPr>
              <a:t> </a:t>
            </a:r>
            <a:r>
              <a:rPr lang="pl-PL" sz="1800" b="0" i="0" kern="0" dirty="0" smtClean="0">
                <a:solidFill>
                  <a:schemeClr val="bg2"/>
                </a:solidFill>
                <a:latin typeface="Arial" panose="020B0604020202020204" pitchFamily="34" charset="0"/>
              </a:rPr>
              <a:t>zastąpione </a:t>
            </a:r>
            <a:r>
              <a:rPr lang="pl-PL" sz="1800" b="0" i="0" kern="0" dirty="0">
                <a:solidFill>
                  <a:schemeClr val="bg2"/>
                </a:solidFill>
                <a:latin typeface="Arial" panose="020B0604020202020204" pitchFamily="34" charset="0"/>
              </a:rPr>
              <a:t>funkcją </a:t>
            </a:r>
            <a:r>
              <a:rPr lang="pl-PL" sz="1800" b="0" i="0" kern="0" dirty="0" smtClean="0">
                <a:solidFill>
                  <a:schemeClr val="bg2"/>
                </a:solidFill>
                <a:latin typeface="Arial" panose="020B0604020202020204" pitchFamily="34" charset="0"/>
              </a:rPr>
              <a:t>księgową</a:t>
            </a:r>
            <a:r>
              <a:rPr lang="en-GB" sz="1800" b="0" i="0" kern="0" dirty="0" smtClean="0">
                <a:solidFill>
                  <a:schemeClr val="bg2"/>
                </a:solidFill>
                <a:latin typeface="Arial" panose="020B0604020202020204" pitchFamily="34" charset="0"/>
              </a:rPr>
              <a:t>, </a:t>
            </a:r>
            <a:r>
              <a:rPr lang="pl-PL" sz="1800" b="0" i="0" kern="0" dirty="0" smtClean="0">
                <a:solidFill>
                  <a:schemeClr val="bg2"/>
                </a:solidFill>
                <a:latin typeface="Arial" panose="020B0604020202020204" pitchFamily="34" charset="0"/>
              </a:rPr>
              <a:t>która </a:t>
            </a:r>
            <a:r>
              <a:rPr lang="pl-PL" sz="1800" b="0" i="0" kern="0" dirty="0">
                <a:solidFill>
                  <a:schemeClr val="bg2"/>
                </a:solidFill>
                <a:latin typeface="Arial" panose="020B0604020202020204" pitchFamily="34" charset="0"/>
              </a:rPr>
              <a:t>nie będzie powielać </a:t>
            </a:r>
            <a:r>
              <a:rPr lang="pl-PL" sz="1800" b="0" i="0" kern="0" dirty="0" smtClean="0">
                <a:solidFill>
                  <a:schemeClr val="bg2"/>
                </a:solidFill>
                <a:latin typeface="Arial" panose="020B0604020202020204" pitchFamily="34" charset="0"/>
              </a:rPr>
              <a:t>kontroli</a:t>
            </a:r>
            <a:endParaRPr lang="pl-PL" sz="1800" b="0" i="0" kern="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Administracyjna weryfikacja 100% wniosków o płatność.</a:t>
            </a:r>
            <a:r>
              <a:rPr sz="2000" dirty="0"/>
              <a:t/>
            </a:r>
            <a:br>
              <a:rPr sz="2000" dirty="0"/>
            </a:br>
            <a:r>
              <a:rPr lang="pl-PL" sz="1800" b="0" i="0" kern="0" dirty="0">
                <a:solidFill>
                  <a:schemeClr val="bg2"/>
                </a:solidFill>
                <a:latin typeface="Arial" panose="020B0604020202020204" pitchFamily="34" charset="0"/>
              </a:rPr>
              <a:t>Po roku 2020: próba oparta </a:t>
            </a:r>
            <a:r>
              <a:rPr lang="fr-BE" sz="1800" b="0" i="0" kern="0" dirty="0">
                <a:solidFill>
                  <a:schemeClr val="bg2"/>
                </a:solidFill>
                <a:latin typeface="Arial" panose="020B0604020202020204" pitchFamily="34" charset="0"/>
              </a:rPr>
              <a:t/>
            </a:r>
            <a:br>
              <a:rPr lang="fr-BE" sz="1800" b="0" i="0" kern="0" dirty="0">
                <a:solidFill>
                  <a:schemeClr val="bg2"/>
                </a:solidFill>
                <a:latin typeface="Arial" panose="020B0604020202020204" pitchFamily="34" charset="0"/>
              </a:rPr>
            </a:br>
            <a:r>
              <a:rPr lang="pl-PL" sz="1800" b="0" i="0" kern="0" dirty="0">
                <a:solidFill>
                  <a:schemeClr val="bg2"/>
                </a:solidFill>
                <a:latin typeface="Arial" panose="020B0604020202020204" pitchFamily="34" charset="0"/>
              </a:rPr>
              <a:t>na ryzyku</a:t>
            </a:r>
          </a:p>
        </p:txBody>
      </p:sp>
      <p:cxnSp>
        <p:nvCxnSpPr>
          <p:cNvPr id="10" name="Straight Connector 9"/>
          <p:cNvCxnSpPr/>
          <p:nvPr/>
        </p:nvCxnSpPr>
        <p:spPr bwMode="auto">
          <a:xfrm>
            <a:off x="4499992" y="2039475"/>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5988070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latin typeface="Arial" panose="020B0604020202020204" pitchFamily="34" charset="0"/>
              </a:rPr>
              <a:t>Uproszczenie dla instrumentów finansowych</a:t>
            </a:r>
            <a:endParaRPr lang="pl-PL" dirty="0">
              <a:solidFill>
                <a:srgbClr val="20AA63"/>
              </a:solidFill>
              <a:latin typeface="Arial" panose="020B0604020202020204" pitchFamily="34" charset="0"/>
            </a:endParaRPr>
          </a:p>
        </p:txBody>
      </p:sp>
      <p:sp>
        <p:nvSpPr>
          <p:cNvPr id="3" name="Content Placeholder 2"/>
          <p:cNvSpPr>
            <a:spLocks noGrp="1"/>
          </p:cNvSpPr>
          <p:nvPr>
            <p:ph idx="4294967295"/>
          </p:nvPr>
        </p:nvSpPr>
        <p:spPr>
          <a:xfrm>
            <a:off x="611560" y="1324074"/>
            <a:ext cx="7920880" cy="4769222"/>
          </a:xfrm>
          <a:prstGeom prst="rect">
            <a:avLst/>
          </a:prstGeom>
        </p:spPr>
        <p:txBody>
          <a:bodyPr/>
          <a:lstStyle/>
          <a:p>
            <a:pPr>
              <a:spcAft>
                <a:spcPts val="1200"/>
              </a:spcAft>
              <a:buClr>
                <a:schemeClr val="tx1"/>
              </a:buClr>
            </a:pPr>
            <a:endParaRPr lang="pl-PL" sz="2000" i="0" dirty="0">
              <a:solidFill>
                <a:srgbClr val="20AA63"/>
              </a:solidFill>
              <a:latin typeface="Arial" panose="020B0604020202020204" pitchFamily="34" charset="0"/>
              <a:cs typeface="Arial" panose="020B0604020202020204" pitchFamily="34" charset="0"/>
            </a:endParaRPr>
          </a:p>
          <a:p>
            <a:pPr lvl="0">
              <a:spcAft>
                <a:spcPts val="1200"/>
              </a:spcAft>
              <a:buClr>
                <a:schemeClr val="tx1"/>
              </a:buClr>
            </a:pPr>
            <a:r>
              <a:rPr lang="pl-PL" sz="1600" i="0" dirty="0">
                <a:solidFill>
                  <a:srgbClr val="333333"/>
                </a:solidFill>
                <a:latin typeface="+mj-lt"/>
              </a:rPr>
              <a:t>IF nie promowane poprzez wiążące cele, ale poprzez </a:t>
            </a:r>
            <a:r>
              <a:rPr lang="pl-PL" sz="1600" b="1" i="0" dirty="0">
                <a:solidFill>
                  <a:srgbClr val="333333"/>
                </a:solidFill>
                <a:latin typeface="+mj-lt"/>
              </a:rPr>
              <a:t>uproszczenie i bardziej przyjazne dla użytkownika </a:t>
            </a:r>
            <a:r>
              <a:rPr lang="pl-PL" sz="1600" b="1" i="0" dirty="0" smtClean="0">
                <a:solidFill>
                  <a:srgbClr val="333333"/>
                </a:solidFill>
                <a:latin typeface="+mj-lt"/>
              </a:rPr>
              <a:t>ramy</a:t>
            </a:r>
            <a:r>
              <a:rPr lang="pl-PL" sz="1600" i="0" dirty="0" smtClean="0">
                <a:solidFill>
                  <a:schemeClr val="bg2"/>
                </a:solidFill>
                <a:latin typeface="+mj-lt"/>
              </a:rPr>
              <a:t>:</a:t>
            </a:r>
            <a:endParaRPr lang="pl-PL" sz="1600" i="0" dirty="0">
              <a:solidFill>
                <a:schemeClr val="bg2"/>
              </a:solidFill>
              <a:latin typeface="+mj-lt"/>
            </a:endParaRPr>
          </a:p>
          <a:p>
            <a:pPr lvl="1">
              <a:spcAft>
                <a:spcPts val="1200"/>
              </a:spcAft>
              <a:buClr>
                <a:schemeClr val="tx1"/>
              </a:buClr>
            </a:pPr>
            <a:r>
              <a:rPr lang="pl-PL" sz="1600" b="0" dirty="0" smtClean="0">
                <a:solidFill>
                  <a:schemeClr val="bg2"/>
                </a:solidFill>
                <a:latin typeface="+mj-lt"/>
              </a:rPr>
              <a:t>Zintegrowane </a:t>
            </a:r>
            <a:r>
              <a:rPr lang="pl-PL" sz="1600" b="0" dirty="0">
                <a:solidFill>
                  <a:schemeClr val="bg2"/>
                </a:solidFill>
                <a:latin typeface="+mj-lt"/>
              </a:rPr>
              <a:t>zasady dotyczące dotacji i instrumentów finansowych</a:t>
            </a:r>
            <a:r>
              <a:rPr sz="1600" dirty="0">
                <a:latin typeface="+mj-lt"/>
              </a:rPr>
              <a:t/>
            </a:r>
            <a:br>
              <a:rPr sz="1600" dirty="0">
                <a:latin typeface="+mj-lt"/>
              </a:rPr>
            </a:br>
            <a:r>
              <a:rPr lang="pl-PL" sz="1600" b="0" dirty="0">
                <a:solidFill>
                  <a:schemeClr val="bg2"/>
                </a:solidFill>
                <a:latin typeface="+mj-lt"/>
              </a:rPr>
              <a:t>(=&gt; łatwiejsze do opanowania reguły, łatwiejsze </a:t>
            </a:r>
            <a:r>
              <a:rPr lang="fr-BE" sz="1600" b="0" dirty="0">
                <a:solidFill>
                  <a:schemeClr val="bg2"/>
                </a:solidFill>
                <a:latin typeface="+mj-lt"/>
              </a:rPr>
              <a:t/>
            </a:r>
            <a:br>
              <a:rPr lang="fr-BE" sz="1600" b="0" dirty="0">
                <a:solidFill>
                  <a:schemeClr val="bg2"/>
                </a:solidFill>
                <a:latin typeface="+mj-lt"/>
              </a:rPr>
            </a:br>
            <a:r>
              <a:rPr lang="pl-PL" sz="1600" b="0" i="0" dirty="0">
                <a:solidFill>
                  <a:schemeClr val="bg2"/>
                </a:solidFill>
                <a:latin typeface="+mj-lt"/>
              </a:rPr>
              <a:t>łączenie </a:t>
            </a:r>
            <a:r>
              <a:rPr lang="pl-PL" sz="1600" b="0" i="0" dirty="0" smtClean="0">
                <a:solidFill>
                  <a:schemeClr val="bg2"/>
                </a:solidFill>
                <a:latin typeface="+mj-lt"/>
              </a:rPr>
              <a:t>instrumentów)</a:t>
            </a:r>
            <a:endParaRPr lang="en-GB" sz="1600" b="0" dirty="0">
              <a:solidFill>
                <a:schemeClr val="bg2"/>
              </a:solidFill>
              <a:latin typeface="+mj-lt"/>
            </a:endParaRPr>
          </a:p>
          <a:p>
            <a:pPr lvl="1">
              <a:spcAft>
                <a:spcPts val="1200"/>
              </a:spcAft>
              <a:buClr>
                <a:schemeClr val="tx1"/>
              </a:buClr>
            </a:pPr>
            <a:r>
              <a:rPr lang="pl-PL" sz="1600" b="1" i="0" dirty="0" smtClean="0">
                <a:solidFill>
                  <a:schemeClr val="bg2"/>
                </a:solidFill>
                <a:latin typeface="+mj-lt"/>
              </a:rPr>
              <a:t>Uściślone </a:t>
            </a:r>
            <a:r>
              <a:rPr lang="pl-PL" sz="1600" b="1" i="0" dirty="0">
                <a:solidFill>
                  <a:schemeClr val="bg2"/>
                </a:solidFill>
                <a:latin typeface="+mj-lt"/>
              </a:rPr>
              <a:t>zasady</a:t>
            </a:r>
            <a:r>
              <a:rPr lang="pl-PL" sz="1600" dirty="0">
                <a:latin typeface="+mj-lt"/>
              </a:rPr>
              <a:t> </a:t>
            </a:r>
            <a:r>
              <a:rPr lang="pl-PL" sz="1600" b="1" i="0" dirty="0">
                <a:solidFill>
                  <a:schemeClr val="bg2"/>
                </a:solidFill>
                <a:latin typeface="+mj-lt"/>
              </a:rPr>
              <a:t>kwalifikowalności</a:t>
            </a:r>
            <a:r>
              <a:rPr lang="pl-PL" sz="1600" i="0" dirty="0">
                <a:solidFill>
                  <a:schemeClr val="bg2"/>
                </a:solidFill>
                <a:latin typeface="+mj-lt"/>
              </a:rPr>
              <a:t> i uproszczone zasady dotyczące </a:t>
            </a:r>
            <a:r>
              <a:rPr lang="pl-PL" sz="1600" b="1" i="0" dirty="0">
                <a:solidFill>
                  <a:schemeClr val="bg2"/>
                </a:solidFill>
                <a:latin typeface="+mj-lt"/>
              </a:rPr>
              <a:t>kosztów i opłat administracyjnych</a:t>
            </a:r>
            <a:r>
              <a:rPr lang="pl-PL" sz="1600" i="0" dirty="0">
                <a:solidFill>
                  <a:schemeClr val="bg2"/>
                </a:solidFill>
                <a:latin typeface="+mj-lt"/>
              </a:rPr>
              <a:t> (przy jednoczesnym zachowaniu wydajności w celu zachęcania do efektywnego zarządzania)</a:t>
            </a:r>
          </a:p>
          <a:p>
            <a:pPr lvl="1">
              <a:spcAft>
                <a:spcPts val="1200"/>
              </a:spcAft>
              <a:buClr>
                <a:schemeClr val="tx1"/>
              </a:buClr>
            </a:pPr>
            <a:r>
              <a:rPr lang="pl-PL" sz="1600" b="0" dirty="0" smtClean="0">
                <a:solidFill>
                  <a:schemeClr val="bg2"/>
                </a:solidFill>
                <a:latin typeface="+mj-lt"/>
              </a:rPr>
              <a:t>Brak </a:t>
            </a:r>
            <a:r>
              <a:rPr lang="pl-PL" sz="1600" b="0" dirty="0">
                <a:solidFill>
                  <a:schemeClr val="bg2"/>
                </a:solidFill>
                <a:latin typeface="+mj-lt"/>
              </a:rPr>
              <a:t>oddzielnego systemu raportowania</a:t>
            </a:r>
            <a:endParaRPr lang="pl-PL" sz="1600" b="0" i="0" dirty="0">
              <a:solidFill>
                <a:schemeClr val="bg2"/>
              </a:solidFill>
              <a:latin typeface="+mj-lt"/>
              <a:cs typeface="Arial" panose="020B0604020202020204" pitchFamily="34" charset="0"/>
            </a:endParaRPr>
          </a:p>
          <a:p>
            <a:pPr>
              <a:spcAft>
                <a:spcPts val="1200"/>
              </a:spcAft>
              <a:buClr>
                <a:schemeClr val="tx1"/>
              </a:buClr>
            </a:pPr>
            <a:r>
              <a:rPr lang="pl-PL" sz="1600" i="0" dirty="0">
                <a:solidFill>
                  <a:schemeClr val="bg2"/>
                </a:solidFill>
                <a:latin typeface="Arial" panose="020B0604020202020204" pitchFamily="34" charset="0"/>
              </a:rPr>
              <a:t>Możliwość wdrożenia IF </a:t>
            </a:r>
            <a:r>
              <a:rPr lang="en-GB" sz="1600" i="0" dirty="0" smtClean="0">
                <a:solidFill>
                  <a:schemeClr val="bg2"/>
                </a:solidFill>
                <a:latin typeface="Arial" panose="020B0604020202020204" pitchFamily="34" charset="0"/>
              </a:rPr>
              <a:t>(</a:t>
            </a:r>
            <a:r>
              <a:rPr lang="pl-PL" sz="1600" i="0" dirty="0" smtClean="0">
                <a:solidFill>
                  <a:schemeClr val="bg2"/>
                </a:solidFill>
                <a:latin typeface="+mj-lt"/>
              </a:rPr>
              <a:t>w</a:t>
            </a:r>
            <a:r>
              <a:rPr lang="pl-PL" sz="1600" i="0" dirty="0">
                <a:solidFill>
                  <a:schemeClr val="bg2"/>
                </a:solidFill>
                <a:latin typeface="+mj-lt"/>
              </a:rPr>
              <a:t> wysokości do </a:t>
            </a:r>
            <a:r>
              <a:rPr lang="en-GB" sz="1600" i="0" dirty="0" smtClean="0">
                <a:solidFill>
                  <a:schemeClr val="bg2"/>
                </a:solidFill>
                <a:latin typeface="+mj-lt"/>
              </a:rPr>
              <a:t>max. </a:t>
            </a:r>
            <a:r>
              <a:rPr lang="pl-PL" sz="1600" i="0" dirty="0" smtClean="0">
                <a:solidFill>
                  <a:schemeClr val="bg2"/>
                </a:solidFill>
                <a:latin typeface="+mj-lt"/>
              </a:rPr>
              <a:t>5</a:t>
            </a:r>
            <a:r>
              <a:rPr lang="pl-PL" sz="1600" i="0" dirty="0">
                <a:solidFill>
                  <a:schemeClr val="bg2"/>
                </a:solidFill>
                <a:latin typeface="+mj-lt"/>
              </a:rPr>
              <a:t>% każdego </a:t>
            </a:r>
            <a:r>
              <a:rPr lang="pl-PL" sz="1600" i="0" dirty="0" smtClean="0">
                <a:solidFill>
                  <a:schemeClr val="bg2"/>
                </a:solidFill>
                <a:latin typeface="+mj-lt"/>
              </a:rPr>
              <a:t>funduszu</a:t>
            </a:r>
            <a:r>
              <a:rPr lang="en-GB" sz="1600" i="0" dirty="0" smtClean="0">
                <a:solidFill>
                  <a:schemeClr val="bg2"/>
                </a:solidFill>
                <a:latin typeface="+mj-lt"/>
              </a:rPr>
              <a:t>)</a:t>
            </a:r>
            <a:r>
              <a:rPr lang="pl-PL" sz="1600" i="0" dirty="0" smtClean="0">
                <a:solidFill>
                  <a:schemeClr val="bg2"/>
                </a:solidFill>
                <a:latin typeface="+mj-lt"/>
              </a:rPr>
              <a:t> </a:t>
            </a:r>
            <a:r>
              <a:rPr lang="en-GB" sz="1600" i="0" dirty="0" err="1" smtClean="0">
                <a:solidFill>
                  <a:schemeClr val="bg2"/>
                </a:solidFill>
                <a:latin typeface="+mj-lt"/>
              </a:rPr>
              <a:t>przez</a:t>
            </a:r>
            <a:r>
              <a:rPr lang="pl-PL" sz="1600" i="0" dirty="0" smtClean="0">
                <a:solidFill>
                  <a:schemeClr val="bg2"/>
                </a:solidFill>
                <a:latin typeface="+mj-lt"/>
              </a:rPr>
              <a:t> </a:t>
            </a:r>
            <a:r>
              <a:rPr lang="pl-PL" sz="1600" i="0" dirty="0">
                <a:solidFill>
                  <a:schemeClr val="bg2"/>
                </a:solidFill>
                <a:latin typeface="+mj-lt"/>
              </a:rPr>
              <a:t>nowy instrument „InvestEU”. Zasady instrumentu InvestEU, ale cele </a:t>
            </a:r>
            <a:r>
              <a:rPr lang="en-GB" sz="1600" i="0" dirty="0" err="1" smtClean="0">
                <a:solidFill>
                  <a:schemeClr val="bg2"/>
                </a:solidFill>
                <a:latin typeface="+mj-lt"/>
              </a:rPr>
              <a:t>polityki</a:t>
            </a:r>
            <a:r>
              <a:rPr lang="en-GB" sz="1600" i="0" dirty="0" smtClean="0">
                <a:solidFill>
                  <a:schemeClr val="bg2"/>
                </a:solidFill>
                <a:latin typeface="+mj-lt"/>
              </a:rPr>
              <a:t> </a:t>
            </a:r>
            <a:r>
              <a:rPr lang="pl-PL" sz="1600" i="0" dirty="0" smtClean="0">
                <a:solidFill>
                  <a:schemeClr val="bg2"/>
                </a:solidFill>
                <a:latin typeface="+mj-lt"/>
              </a:rPr>
              <a:t>spójności.</a:t>
            </a:r>
            <a:r>
              <a:rPr lang="en-GB" sz="1600" i="0" dirty="0" smtClean="0">
                <a:solidFill>
                  <a:schemeClr val="bg2"/>
                </a:solidFill>
                <a:latin typeface="+mj-lt"/>
              </a:rPr>
              <a:t> </a:t>
            </a:r>
            <a:r>
              <a:rPr lang="pl-PL" sz="1600" i="0" dirty="0">
                <a:solidFill>
                  <a:schemeClr val="bg2"/>
                </a:solidFill>
                <a:latin typeface="Arial" panose="020B0604020202020204" pitchFamily="34" charset="0"/>
              </a:rPr>
              <a:t>(i korzystanie z unijnego mechanizmu gwarancji budżetowych)</a:t>
            </a:r>
          </a:p>
          <a:p>
            <a:pPr>
              <a:spcAft>
                <a:spcPts val="1200"/>
              </a:spcAft>
              <a:buClr>
                <a:schemeClr val="tx1"/>
              </a:buClr>
            </a:pPr>
            <a:endParaRPr lang="pl-PL" sz="1600" i="0" dirty="0">
              <a:solidFill>
                <a:schemeClr val="bg2"/>
              </a:solidFill>
              <a:latin typeface="+mj-lt"/>
              <a:cs typeface="Arial" panose="020B0604020202020204" pitchFamily="34" charset="0"/>
            </a:endParaRPr>
          </a:p>
          <a:p>
            <a:pPr>
              <a:spcAft>
                <a:spcPts val="1200"/>
              </a:spcAft>
              <a:buClr>
                <a:schemeClr val="tx1"/>
              </a:buClr>
            </a:pPr>
            <a:endParaRPr lang="pl-PL" sz="2000" i="0" dirty="0">
              <a:solidFill>
                <a:srgbClr val="20AA63"/>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pl-PL"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pPr>
            <a:endParaRPr lang="pl-PL" sz="20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pl-PL" b="1" i="0" dirty="0">
              <a:solidFill>
                <a:srgbClr val="20AA63"/>
              </a:solidFill>
              <a:latin typeface="Arial" panose="020B0604020202020204" pitchFamily="34" charset="0"/>
              <a:cs typeface="Arial" panose="020B0604020202020204" pitchFamily="34" charset="0"/>
            </a:endParaRPr>
          </a:p>
          <a:p>
            <a:pPr>
              <a:spcAft>
                <a:spcPts val="600"/>
              </a:spcAft>
            </a:pPr>
            <a:endParaRPr lang="pl-PL" b="1" i="0" dirty="0">
              <a:solidFill>
                <a:srgbClr val="20AA63"/>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7758415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latin typeface="Arial" panose="020B0604020202020204" pitchFamily="34" charset="0"/>
              </a:rPr>
              <a:t>Wykonanie, monitorowanie i ewaluacja</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67594" y="1196752"/>
            <a:ext cx="3600400" cy="5533926"/>
          </a:xfrm>
          <a:prstGeom prst="rect">
            <a:avLst/>
          </a:prstGeom>
        </p:spPr>
        <p:txBody>
          <a:bodyPr/>
          <a:lstStyle/>
          <a:p>
            <a:pPr marL="0" indent="0">
              <a:spcAft>
                <a:spcPts val="600"/>
              </a:spcAft>
              <a:buNone/>
            </a:pPr>
            <a:r>
              <a:rPr lang="pl-PL" sz="2000" b="1" i="0" dirty="0">
                <a:solidFill>
                  <a:schemeClr val="tx1"/>
                </a:solidFill>
                <a:latin typeface="Arial" panose="020B0604020202020204" pitchFamily="34" charset="0"/>
              </a:rPr>
              <a:t>Co nowego?</a:t>
            </a:r>
            <a:endParaRPr lang="pl-PL" sz="18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Ramy wykonania</a:t>
            </a:r>
            <a:r>
              <a:rPr lang="pl-PL" sz="2000" dirty="0"/>
              <a:t> </a:t>
            </a:r>
            <a:r>
              <a:rPr lang="pl-PL" sz="1800" i="0" dirty="0">
                <a:solidFill>
                  <a:schemeClr val="bg2"/>
                </a:solidFill>
                <a:latin typeface="Arial" panose="020B0604020202020204" pitchFamily="34" charset="0"/>
              </a:rPr>
              <a:t>obejmą</a:t>
            </a:r>
            <a:r>
              <a:rPr lang="pl-PL" sz="2000" dirty="0"/>
              <a:t> </a:t>
            </a:r>
            <a:r>
              <a:rPr lang="pl-PL" sz="1800" i="0" dirty="0">
                <a:solidFill>
                  <a:schemeClr val="bg2"/>
                </a:solidFill>
                <a:latin typeface="Arial" panose="020B0604020202020204" pitchFamily="34" charset="0"/>
              </a:rPr>
              <a:t>wszystkie</a:t>
            </a:r>
            <a:r>
              <a:rPr lang="pl-PL" sz="2000" dirty="0"/>
              <a:t> </a:t>
            </a:r>
            <a:r>
              <a:rPr lang="pl-PL" sz="1800" i="0" dirty="0">
                <a:solidFill>
                  <a:schemeClr val="bg2"/>
                </a:solidFill>
                <a:latin typeface="Arial" panose="020B0604020202020204" pitchFamily="34" charset="0"/>
              </a:rPr>
              <a:t>wskaźniki</a:t>
            </a:r>
            <a:r>
              <a:rPr lang="pl-PL" sz="2000" dirty="0"/>
              <a:t> </a:t>
            </a:r>
            <a:r>
              <a:rPr lang="fr-BE" sz="2000" dirty="0"/>
              <a:t/>
            </a:r>
            <a:br>
              <a:rPr lang="fr-BE" sz="2000" dirty="0"/>
            </a:br>
            <a:r>
              <a:rPr lang="pl-PL" sz="1800" i="0" dirty="0">
                <a:solidFill>
                  <a:schemeClr val="bg2"/>
                </a:solidFill>
                <a:latin typeface="Arial" panose="020B0604020202020204" pitchFamily="34" charset="0"/>
              </a:rPr>
              <a:t>produktu i rezultatu</a:t>
            </a:r>
            <a:endParaRPr lang="pl-PL" sz="18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Lepsze</a:t>
            </a:r>
            <a:r>
              <a:rPr lang="pl-PL" sz="2000" dirty="0"/>
              <a:t> </a:t>
            </a:r>
            <a:r>
              <a:rPr lang="pl-PL" sz="1800" i="0" dirty="0">
                <a:solidFill>
                  <a:schemeClr val="bg2"/>
                </a:solidFill>
                <a:latin typeface="Arial" panose="020B0604020202020204" pitchFamily="34" charset="0"/>
              </a:rPr>
              <a:t>wykorzystanie</a:t>
            </a:r>
            <a:r>
              <a:rPr lang="pl-PL" sz="2000" dirty="0"/>
              <a:t> </a:t>
            </a:r>
            <a:r>
              <a:rPr lang="pl-PL" sz="1800" i="0" dirty="0">
                <a:solidFill>
                  <a:schemeClr val="bg2"/>
                </a:solidFill>
                <a:latin typeface="Arial" panose="020B0604020202020204" pitchFamily="34" charset="0"/>
              </a:rPr>
              <a:t>elektronicznego systemu wymiany danych w celu monitorowania postępów </a:t>
            </a:r>
            <a:r>
              <a:rPr lang="fr-BE" sz="1800" i="0" dirty="0">
                <a:solidFill>
                  <a:schemeClr val="bg2"/>
                </a:solidFill>
                <a:latin typeface="Arial" panose="020B0604020202020204" pitchFamily="34" charset="0"/>
              </a:rPr>
              <a:t/>
            </a:r>
            <a:br>
              <a:rPr lang="fr-BE" sz="1800" i="0" dirty="0">
                <a:solidFill>
                  <a:schemeClr val="bg2"/>
                </a:solidFill>
                <a:latin typeface="Arial" panose="020B0604020202020204" pitchFamily="34" charset="0"/>
              </a:rPr>
            </a:br>
            <a:r>
              <a:rPr lang="pl-PL" sz="1800" i="0" dirty="0">
                <a:solidFill>
                  <a:schemeClr val="bg2"/>
                </a:solidFill>
                <a:latin typeface="Arial" panose="020B0604020202020204" pitchFamily="34" charset="0"/>
              </a:rPr>
              <a:t>we </a:t>
            </a:r>
            <a:r>
              <a:rPr lang="pl-PL" sz="1800" i="0" dirty="0" smtClean="0">
                <a:solidFill>
                  <a:schemeClr val="bg2"/>
                </a:solidFill>
                <a:latin typeface="Arial" panose="020B0604020202020204" pitchFamily="34" charset="0"/>
              </a:rPr>
              <a:t>wdrażaniu</a:t>
            </a:r>
            <a:r>
              <a:rPr lang="en-GB" sz="1800" i="0" dirty="0" smtClean="0">
                <a:solidFill>
                  <a:schemeClr val="bg2"/>
                </a:solidFill>
                <a:latin typeface="Arial" panose="020B0604020202020204" pitchFamily="34" charset="0"/>
              </a:rPr>
              <a:t> (open data)</a:t>
            </a:r>
            <a:r>
              <a:rPr lang="pl-PL" sz="2000" dirty="0" smtClean="0"/>
              <a:t> </a:t>
            </a:r>
            <a:endParaRPr lang="pl-PL" sz="18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Ustrukturyzowany i dynamiczny dialog polityczny między</a:t>
            </a:r>
            <a:r>
              <a:rPr lang="pl-PL" sz="2000" dirty="0"/>
              <a:t> </a:t>
            </a:r>
            <a:r>
              <a:rPr lang="pl-PL" sz="1800" i="0" dirty="0">
                <a:solidFill>
                  <a:schemeClr val="bg2"/>
                </a:solidFill>
                <a:latin typeface="Arial" panose="020B0604020202020204" pitchFamily="34" charset="0"/>
              </a:rPr>
              <a:t>Komisją a państwami członkowskimi na</a:t>
            </a:r>
            <a:r>
              <a:rPr lang="pl-PL" sz="2000" dirty="0"/>
              <a:t> </a:t>
            </a:r>
            <a:r>
              <a:rPr lang="pl-PL" sz="1800" i="0" dirty="0">
                <a:solidFill>
                  <a:schemeClr val="bg2"/>
                </a:solidFill>
                <a:latin typeface="Arial" panose="020B0604020202020204" pitchFamily="34" charset="0"/>
              </a:rPr>
              <a:t>corocznym spotkaniu</a:t>
            </a:r>
            <a:r>
              <a:rPr lang="pl-PL" sz="2000" dirty="0"/>
              <a:t> </a:t>
            </a:r>
            <a:r>
              <a:rPr lang="pl-PL" sz="1800" i="0" dirty="0">
                <a:solidFill>
                  <a:schemeClr val="bg2"/>
                </a:solidFill>
                <a:latin typeface="Arial" panose="020B0604020202020204" pitchFamily="34" charset="0"/>
              </a:rPr>
              <a:t>przeglądowym</a:t>
            </a:r>
            <a:endParaRPr lang="pl-PL" sz="18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5010422" y="1196752"/>
            <a:ext cx="3450010" cy="403244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sz="2000" b="1" i="0" kern="0" dirty="0">
                <a:solidFill>
                  <a:schemeClr val="tx1"/>
                </a:solidFill>
                <a:latin typeface="Arial" panose="020B0604020202020204" pitchFamily="34" charset="0"/>
              </a:rPr>
              <a:t>Co wyeliminowano?</a:t>
            </a: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Rezerwa</a:t>
            </a:r>
            <a:r>
              <a:rPr lang="pl-PL" sz="2000" dirty="0"/>
              <a:t> </a:t>
            </a:r>
            <a:r>
              <a:rPr lang="pl-PL" sz="1800" b="0" i="0" kern="0" dirty="0">
                <a:solidFill>
                  <a:schemeClr val="bg2"/>
                </a:solidFill>
                <a:latin typeface="Arial" panose="020B0604020202020204" pitchFamily="34" charset="0"/>
              </a:rPr>
              <a:t>wykonania</a:t>
            </a:r>
            <a:endParaRPr lang="pl-PL" sz="18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Roczne sprawozdania</a:t>
            </a:r>
            <a:r>
              <a:rPr lang="pl-PL" sz="2000" dirty="0"/>
              <a:t> </a:t>
            </a:r>
            <a:r>
              <a:rPr lang="pl-PL" sz="1800" b="0" i="0" kern="0" dirty="0">
                <a:solidFill>
                  <a:schemeClr val="bg2"/>
                </a:solidFill>
                <a:latin typeface="Arial" panose="020B0604020202020204" pitchFamily="34" charset="0"/>
              </a:rPr>
              <a:t>z realizacji i sprawozdania z postępów w zakresie </a:t>
            </a:r>
            <a:r>
              <a:rPr lang="fr-BE" sz="1800" b="0" i="0" kern="0" dirty="0">
                <a:solidFill>
                  <a:schemeClr val="bg2"/>
                </a:solidFill>
                <a:latin typeface="Arial" panose="020B0604020202020204" pitchFamily="34" charset="0"/>
              </a:rPr>
              <a:t/>
            </a:r>
            <a:br>
              <a:rPr lang="fr-BE" sz="1800" b="0" i="0" kern="0" dirty="0">
                <a:solidFill>
                  <a:schemeClr val="bg2"/>
                </a:solidFill>
                <a:latin typeface="Arial" panose="020B0604020202020204" pitchFamily="34" charset="0"/>
              </a:rPr>
            </a:br>
            <a:r>
              <a:rPr lang="pl-PL" sz="1800" b="0" i="0" kern="0" dirty="0">
                <a:solidFill>
                  <a:schemeClr val="bg2"/>
                </a:solidFill>
                <a:latin typeface="Arial" panose="020B0604020202020204" pitchFamily="34" charset="0"/>
              </a:rPr>
              <a:t>polityki spójności </a:t>
            </a:r>
          </a:p>
          <a:p>
            <a:pPr>
              <a:spcAft>
                <a:spcPts val="1200"/>
              </a:spcAft>
              <a:buClr>
                <a:schemeClr val="tx1"/>
              </a:buClr>
              <a:buFont typeface="Wingdings" panose="05000000000000000000" pitchFamily="2" charset="2"/>
              <a:buChar char="§"/>
            </a:pPr>
            <a:r>
              <a:rPr lang="pl-PL" sz="1800" b="0" i="0" dirty="0">
                <a:solidFill>
                  <a:schemeClr val="bg2"/>
                </a:solidFill>
                <a:latin typeface="Arial" panose="020B0604020202020204" pitchFamily="34" charset="0"/>
              </a:rPr>
              <a:t>Obowiązkowa</a:t>
            </a:r>
            <a:r>
              <a:rPr lang="pl-PL" sz="2000" dirty="0"/>
              <a:t> </a:t>
            </a:r>
            <a:r>
              <a:rPr lang="pl-PL" sz="1800" b="0" i="0" dirty="0">
                <a:solidFill>
                  <a:schemeClr val="bg2"/>
                </a:solidFill>
                <a:latin typeface="Arial" panose="020B0604020202020204" pitchFamily="34" charset="0"/>
              </a:rPr>
              <a:t>ocena </a:t>
            </a:r>
            <a:r>
              <a:rPr lang="pl-PL" sz="1800" b="0" i="0" dirty="0" smtClean="0">
                <a:solidFill>
                  <a:schemeClr val="bg2"/>
                </a:solidFill>
                <a:latin typeface="Arial" panose="020B0604020202020204" pitchFamily="34" charset="0"/>
              </a:rPr>
              <a:t>ex</a:t>
            </a:r>
            <a:r>
              <a:rPr lang="en-GB" sz="1800" b="0" i="0" dirty="0" smtClean="0">
                <a:solidFill>
                  <a:schemeClr val="bg2"/>
                </a:solidFill>
                <a:latin typeface="Arial" panose="020B0604020202020204" pitchFamily="34" charset="0"/>
              </a:rPr>
              <a:t>-</a:t>
            </a:r>
            <a:r>
              <a:rPr lang="pl-PL" sz="1800" b="0" i="0" dirty="0" err="1" smtClean="0">
                <a:solidFill>
                  <a:schemeClr val="bg2"/>
                </a:solidFill>
                <a:latin typeface="Arial" panose="020B0604020202020204" pitchFamily="34" charset="0"/>
              </a:rPr>
              <a:t>ante</a:t>
            </a:r>
            <a:endParaRPr lang="pl-PL" sz="18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18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1800" b="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1800" b="0" i="0" kern="0" dirty="0">
              <a:solidFill>
                <a:schemeClr val="bg2"/>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428396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85806882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95536" y="548680"/>
            <a:ext cx="8147248" cy="720081"/>
          </a:xfrm>
          <a:prstGeom prst="rect">
            <a:avLst/>
          </a:prstGeom>
        </p:spPr>
        <p:txBody>
          <a:bodyPr/>
          <a:lstStyle/>
          <a:p>
            <a:pPr algn="ctr"/>
            <a:r>
              <a:rPr lang="pl-PL" dirty="0">
                <a:solidFill>
                  <a:schemeClr val="tx1"/>
                </a:solidFill>
                <a:latin typeface="Arial" panose="020B0604020202020204" pitchFamily="34" charset="0"/>
              </a:rPr>
              <a:t>Komunikacja i widoczność</a:t>
            </a:r>
          </a:p>
        </p:txBody>
      </p:sp>
      <p:sp>
        <p:nvSpPr>
          <p:cNvPr id="3" name="Content Placeholder 2"/>
          <p:cNvSpPr>
            <a:spLocks noGrp="1"/>
          </p:cNvSpPr>
          <p:nvPr>
            <p:ph idx="4294967295"/>
          </p:nvPr>
        </p:nvSpPr>
        <p:spPr>
          <a:xfrm>
            <a:off x="611560" y="1225754"/>
            <a:ext cx="8136904" cy="4769222"/>
          </a:xfrm>
          <a:prstGeom prst="rect">
            <a:avLst/>
          </a:prstGeom>
        </p:spPr>
        <p:txBody>
          <a:bodyPr/>
          <a:lstStyle/>
          <a:p>
            <a:pPr marL="0" indent="0">
              <a:spcAft>
                <a:spcPts val="1200"/>
              </a:spcAft>
              <a:buClr>
                <a:schemeClr val="tx1"/>
              </a:buClr>
              <a:buNone/>
            </a:pPr>
            <a:r>
              <a:rPr lang="pl-PL" sz="1800" dirty="0">
                <a:solidFill>
                  <a:schemeClr val="bg2"/>
                </a:solidFill>
                <a:latin typeface="Arial" panose="020B0604020202020204" pitchFamily="34" charset="0"/>
              </a:rPr>
              <a:t>(Art. 41–45 i załącznik VIII)</a:t>
            </a:r>
          </a:p>
          <a:p>
            <a:pPr>
              <a:spcAft>
                <a:spcPts val="1200"/>
              </a:spcAft>
              <a:buClr>
                <a:schemeClr val="tx1"/>
              </a:buClr>
            </a:pPr>
            <a:r>
              <a:rPr lang="pl-PL" sz="1800" b="1" i="0" dirty="0">
                <a:solidFill>
                  <a:schemeClr val="bg2"/>
                </a:solidFill>
                <a:latin typeface="Arial" panose="020B0604020202020204" pitchFamily="34" charset="0"/>
              </a:rPr>
              <a:t>Zharmonizowane przepisy UE</a:t>
            </a:r>
            <a:r>
              <a:rPr lang="pl-PL" sz="1800" i="0" dirty="0">
                <a:solidFill>
                  <a:schemeClr val="bg2"/>
                </a:solidFill>
                <a:latin typeface="Arial" panose="020B0604020202020204" pitchFamily="34" charset="0"/>
              </a:rPr>
              <a:t>: jednolity branding UE, jeden portal finansowania, jedna lista operacji</a:t>
            </a:r>
          </a:p>
          <a:p>
            <a:pPr>
              <a:spcAft>
                <a:spcPts val="1200"/>
              </a:spcAft>
              <a:buClr>
                <a:schemeClr val="tx1"/>
              </a:buClr>
            </a:pPr>
            <a:r>
              <a:rPr lang="pl-PL" sz="1800" b="1" i="0" dirty="0">
                <a:solidFill>
                  <a:schemeClr val="bg2"/>
                </a:solidFill>
                <a:latin typeface="Arial" panose="020B0604020202020204" pitchFamily="34" charset="0"/>
              </a:rPr>
              <a:t>Specjalna widoczność dla </a:t>
            </a:r>
            <a:r>
              <a:rPr lang="pl-PL" sz="1800" b="1" i="0" dirty="0">
                <a:solidFill>
                  <a:schemeClr val="tx1"/>
                </a:solidFill>
                <a:latin typeface="Arial" panose="020B0604020202020204" pitchFamily="34" charset="0"/>
              </a:rPr>
              <a:t>operacji o znaczeniu strategicznym </a:t>
            </a:r>
            <a:r>
              <a:rPr lang="pl-PL" sz="1800" i="0" dirty="0">
                <a:solidFill>
                  <a:schemeClr val="bg2"/>
                </a:solidFill>
                <a:latin typeface="Arial" panose="020B0604020202020204" pitchFamily="34" charset="0"/>
              </a:rPr>
              <a:t>i operacji o wartości powyżej 10 mln EUR </a:t>
            </a:r>
            <a:r>
              <a:rPr lang="fr-BE" sz="1800" i="0" dirty="0">
                <a:solidFill>
                  <a:schemeClr val="bg2"/>
                </a:solidFill>
                <a:latin typeface="Arial" panose="020B0604020202020204" pitchFamily="34" charset="0"/>
              </a:rPr>
              <a:t/>
            </a:r>
            <a:br>
              <a:rPr lang="fr-BE" sz="1800" i="0" dirty="0">
                <a:solidFill>
                  <a:schemeClr val="bg2"/>
                </a:solidFill>
                <a:latin typeface="Arial" panose="020B0604020202020204" pitchFamily="34" charset="0"/>
              </a:rPr>
            </a:br>
            <a:r>
              <a:rPr lang="pl-PL" sz="1800" i="0" dirty="0">
                <a:solidFill>
                  <a:schemeClr val="bg2"/>
                </a:solidFill>
                <a:latin typeface="Arial" panose="020B0604020202020204" pitchFamily="34" charset="0"/>
              </a:rPr>
              <a:t>(ważne wydarzenie komunikacyjne)</a:t>
            </a:r>
          </a:p>
          <a:p>
            <a:pPr>
              <a:spcAft>
                <a:spcPts val="1200"/>
              </a:spcAft>
              <a:buClr>
                <a:schemeClr val="tx1"/>
              </a:buClr>
            </a:pPr>
            <a:r>
              <a:rPr lang="pl-PL" sz="1800" b="1" i="0" dirty="0">
                <a:solidFill>
                  <a:schemeClr val="bg2"/>
                </a:solidFill>
                <a:latin typeface="Arial" panose="020B0604020202020204" pitchFamily="34" charset="0"/>
              </a:rPr>
              <a:t>Jeden portal internetowy</a:t>
            </a:r>
            <a:r>
              <a:rPr lang="pl-PL" sz="1800" i="0" dirty="0">
                <a:solidFill>
                  <a:schemeClr val="bg2"/>
                </a:solidFill>
                <a:latin typeface="Arial" panose="020B0604020202020204" pitchFamily="34" charset="0"/>
              </a:rPr>
              <a:t> zapewniający dostęp do wszystkich programów</a:t>
            </a:r>
          </a:p>
          <a:p>
            <a:pPr>
              <a:spcAft>
                <a:spcPts val="1200"/>
              </a:spcAft>
              <a:buClr>
                <a:schemeClr val="tx1"/>
              </a:buClr>
            </a:pPr>
            <a:r>
              <a:rPr lang="pl-PL" sz="1800" b="1" i="0" dirty="0">
                <a:solidFill>
                  <a:schemeClr val="bg2"/>
                </a:solidFill>
                <a:latin typeface="Arial" panose="020B0604020202020204" pitchFamily="34" charset="0"/>
              </a:rPr>
              <a:t>Koordynatorzy ds. komunikacji </a:t>
            </a:r>
            <a:r>
              <a:rPr lang="pl-PL" sz="1800" i="0" dirty="0">
                <a:solidFill>
                  <a:schemeClr val="bg2"/>
                </a:solidFill>
                <a:latin typeface="Arial" panose="020B0604020202020204" pitchFamily="34" charset="0"/>
              </a:rPr>
              <a:t>w państwach członkowskich i </a:t>
            </a:r>
            <a:r>
              <a:rPr lang="en-GB" sz="1800" b="1" i="0" dirty="0" err="1" smtClean="0">
                <a:solidFill>
                  <a:schemeClr val="bg2"/>
                </a:solidFill>
                <a:latin typeface="Arial" panose="020B0604020202020204" pitchFamily="34" charset="0"/>
              </a:rPr>
              <a:t>specjalista</a:t>
            </a:r>
            <a:r>
              <a:rPr lang="pl-PL" sz="1800" b="1" i="0" dirty="0" smtClean="0">
                <a:solidFill>
                  <a:schemeClr val="bg2"/>
                </a:solidFill>
                <a:latin typeface="Arial" panose="020B0604020202020204" pitchFamily="34" charset="0"/>
              </a:rPr>
              <a:t> </a:t>
            </a:r>
            <a:r>
              <a:rPr lang="pl-PL" sz="1800" b="1" i="0" dirty="0">
                <a:solidFill>
                  <a:schemeClr val="bg2"/>
                </a:solidFill>
                <a:latin typeface="Arial" panose="020B0604020202020204" pitchFamily="34" charset="0"/>
              </a:rPr>
              <a:t>ds. komunikacji w ramach programu</a:t>
            </a:r>
          </a:p>
          <a:p>
            <a:pPr>
              <a:spcAft>
                <a:spcPts val="1200"/>
              </a:spcAft>
              <a:buClr>
                <a:schemeClr val="tx1"/>
              </a:buClr>
            </a:pPr>
            <a:r>
              <a:rPr lang="pl-PL" sz="1800" i="0" dirty="0">
                <a:solidFill>
                  <a:schemeClr val="bg2"/>
                </a:solidFill>
                <a:latin typeface="Arial" panose="020B0604020202020204" pitchFamily="34" charset="0"/>
              </a:rPr>
              <a:t>Obowiązki instytucji zarządzających i beneficjentów — </a:t>
            </a:r>
            <a:r>
              <a:rPr lang="pl-PL" sz="1800" b="1" i="0" dirty="0">
                <a:solidFill>
                  <a:schemeClr val="bg2"/>
                </a:solidFill>
                <a:latin typeface="Arial" panose="020B0604020202020204" pitchFamily="34" charset="0"/>
              </a:rPr>
              <a:t>korekta finansowa </a:t>
            </a:r>
            <a:r>
              <a:rPr lang="pl-PL" sz="1800" i="0" dirty="0">
                <a:solidFill>
                  <a:schemeClr val="bg2"/>
                </a:solidFill>
                <a:latin typeface="Arial" panose="020B0604020202020204" pitchFamily="34" charset="0"/>
              </a:rPr>
              <a:t>do 5% z tytułu nieprzestrzegania przepisów przez beneficjentów</a:t>
            </a:r>
          </a:p>
          <a:p>
            <a:pPr>
              <a:spcAft>
                <a:spcPts val="1200"/>
              </a:spcAft>
              <a:buClr>
                <a:schemeClr val="tx1"/>
              </a:buClr>
            </a:pPr>
            <a:r>
              <a:rPr lang="pl-PL" sz="1800" i="0" dirty="0">
                <a:solidFill>
                  <a:schemeClr val="bg2"/>
                </a:solidFill>
                <a:latin typeface="Arial" panose="020B0604020202020204" pitchFamily="34" charset="0"/>
              </a:rPr>
              <a:t>Możliwe </a:t>
            </a:r>
            <a:r>
              <a:rPr lang="pl-PL" sz="1800" b="1" i="0" dirty="0">
                <a:solidFill>
                  <a:schemeClr val="bg2"/>
                </a:solidFill>
                <a:latin typeface="Arial" panose="020B0604020202020204" pitchFamily="34" charset="0"/>
              </a:rPr>
              <a:t>ponowne wykorzystanie</a:t>
            </a:r>
            <a:r>
              <a:rPr lang="pl-PL" sz="2000" dirty="0"/>
              <a:t> </a:t>
            </a:r>
            <a:r>
              <a:rPr lang="pl-PL" sz="1800" i="0" dirty="0">
                <a:solidFill>
                  <a:schemeClr val="bg2"/>
                </a:solidFill>
                <a:latin typeface="Arial" panose="020B0604020202020204" pitchFamily="34" charset="0"/>
              </a:rPr>
              <a:t>przez instytucje UE </a:t>
            </a:r>
            <a:r>
              <a:rPr lang="pl-PL" sz="1800" b="1" i="0" dirty="0">
                <a:solidFill>
                  <a:schemeClr val="bg2"/>
                </a:solidFill>
                <a:latin typeface="Arial" panose="020B0604020202020204" pitchFamily="34" charset="0"/>
              </a:rPr>
              <a:t>materiałów komunikacyjnych</a:t>
            </a:r>
            <a:r>
              <a:rPr lang="pl-PL" sz="2000" dirty="0"/>
              <a:t> </a:t>
            </a:r>
            <a:r>
              <a:rPr lang="pl-PL" sz="1800" i="0" dirty="0">
                <a:solidFill>
                  <a:schemeClr val="bg2"/>
                </a:solidFill>
                <a:latin typeface="Arial" panose="020B0604020202020204" pitchFamily="34" charset="0"/>
              </a:rPr>
              <a:t>opracowanych przez beneficjentów/instytucje zarządzające</a:t>
            </a:r>
            <a:endParaRPr lang="pl-PL" sz="18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pl-PL" sz="2000" b="1" i="0" dirty="0">
              <a:solidFill>
                <a:schemeClr val="tx1"/>
              </a:solidFill>
              <a:latin typeface="Arial" panose="020B0604020202020204" pitchFamily="34" charset="0"/>
              <a:cs typeface="Arial" panose="020B0604020202020204" pitchFamily="34" charset="0"/>
            </a:endParaRPr>
          </a:p>
          <a:p>
            <a:pPr>
              <a:spcAft>
                <a:spcPts val="600"/>
              </a:spcAft>
            </a:pPr>
            <a:endParaRPr lang="pl-PL" sz="2000"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290731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solidFill>
                  <a:srgbClr val="20AA63"/>
                </a:solidFill>
                <a:latin typeface="Arial" panose="020B0604020202020204" pitchFamily="34" charset="0"/>
              </a:rPr>
              <a:t>Niższe</a:t>
            </a:r>
            <a:r>
              <a:rPr lang="pl-PL" dirty="0"/>
              <a:t> </a:t>
            </a:r>
            <a:r>
              <a:rPr lang="en-GB" dirty="0" err="1" smtClean="0">
                <a:solidFill>
                  <a:srgbClr val="20AA63"/>
                </a:solidFill>
                <a:latin typeface="Arial" panose="020B0604020202020204" pitchFamily="34" charset="0"/>
              </a:rPr>
              <a:t>sto</a:t>
            </a:r>
            <a:r>
              <a:rPr lang="pl-PL" dirty="0" err="1" smtClean="0">
                <a:solidFill>
                  <a:srgbClr val="20AA63"/>
                </a:solidFill>
                <a:latin typeface="Arial" panose="020B0604020202020204" pitchFamily="34" charset="0"/>
              </a:rPr>
              <a:t>py</a:t>
            </a:r>
            <a:r>
              <a:rPr lang="pl-PL" dirty="0" smtClean="0"/>
              <a:t> </a:t>
            </a:r>
            <a:r>
              <a:rPr lang="en-GB" dirty="0" err="1" smtClean="0">
                <a:solidFill>
                  <a:srgbClr val="20AA63"/>
                </a:solidFill>
                <a:latin typeface="Arial" panose="020B0604020202020204" pitchFamily="34" charset="0"/>
              </a:rPr>
              <a:t>współ</a:t>
            </a:r>
            <a:r>
              <a:rPr lang="pl-PL" dirty="0" smtClean="0">
                <a:solidFill>
                  <a:srgbClr val="20AA63"/>
                </a:solidFill>
                <a:latin typeface="Arial" panose="020B0604020202020204" pitchFamily="34" charset="0"/>
              </a:rPr>
              <a:t>finansowania</a:t>
            </a:r>
            <a:endParaRPr lang="pl-PL"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324074"/>
            <a:ext cx="8280920" cy="4769222"/>
          </a:xfrm>
          <a:prstGeom prst="rect">
            <a:avLst/>
          </a:prstGeom>
        </p:spPr>
        <p:txBody>
          <a:bodyPr/>
          <a:lstStyle/>
          <a:p>
            <a:pPr>
              <a:spcAft>
                <a:spcPts val="1200"/>
              </a:spcAft>
              <a:buClr>
                <a:schemeClr val="tx1"/>
              </a:buClr>
            </a:pPr>
            <a:endParaRPr lang="pl-PL"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pPr>
            <a:endParaRPr lang="pl-PL" sz="1600" i="0" dirty="0">
              <a:solidFill>
                <a:schemeClr val="bg2"/>
              </a:solidFill>
              <a:latin typeface="Arial" panose="020B0604020202020204" pitchFamily="34" charset="0"/>
              <a:cs typeface="Arial" panose="020B0604020202020204" pitchFamily="34" charset="0"/>
            </a:endParaRPr>
          </a:p>
          <a:p>
            <a:pPr marL="0" indent="0">
              <a:spcAft>
                <a:spcPts val="0"/>
              </a:spcAft>
              <a:buClr>
                <a:schemeClr val="tx1"/>
              </a:buClr>
              <a:buNone/>
            </a:pPr>
            <a:endParaRPr lang="pl-PL" sz="1800" i="0" dirty="0">
              <a:solidFill>
                <a:schemeClr val="bg2"/>
              </a:solidFill>
              <a:latin typeface="Arial" panose="020B0604020202020204" pitchFamily="34" charset="0"/>
              <a:cs typeface="Arial" panose="020B0604020202020204" pitchFamily="34" charset="0"/>
            </a:endParaRPr>
          </a:p>
          <a:p>
            <a:pPr marL="0" indent="0">
              <a:spcAft>
                <a:spcPts val="0"/>
              </a:spcAft>
              <a:buClr>
                <a:schemeClr val="tx1"/>
              </a:buClr>
              <a:buNone/>
            </a:pPr>
            <a:endParaRPr lang="pl-PL" sz="2000" i="0" dirty="0">
              <a:solidFill>
                <a:schemeClr val="bg2"/>
              </a:solidFill>
              <a:latin typeface="Arial" panose="020B0604020202020204" pitchFamily="34" charset="0"/>
            </a:endParaRPr>
          </a:p>
          <a:p>
            <a:pPr marL="0" indent="0">
              <a:spcAft>
                <a:spcPts val="0"/>
              </a:spcAft>
              <a:buClr>
                <a:schemeClr val="tx1"/>
              </a:buClr>
              <a:buNone/>
            </a:pPr>
            <a:r>
              <a:rPr lang="pl-PL" sz="2000" i="0" dirty="0">
                <a:solidFill>
                  <a:schemeClr val="bg2"/>
                </a:solidFill>
                <a:latin typeface="Arial" panose="020B0604020202020204" pitchFamily="34" charset="0"/>
              </a:rPr>
              <a:t>„Quid pro quo”:</a:t>
            </a:r>
            <a:r>
              <a:rPr lang="en-US"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kwalifikowalność VAT</a:t>
            </a:r>
            <a:endParaRPr lang="pl-PL" sz="2000" i="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r>
              <a:rPr lang="en-US"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Brak szczególnych zasad</a:t>
            </a:r>
            <a:r>
              <a:rPr lang="pl-PL" dirty="0"/>
              <a:t> </a:t>
            </a:r>
            <a:r>
              <a:rPr lang="pl-PL" sz="2000" i="0" dirty="0">
                <a:solidFill>
                  <a:schemeClr val="bg2"/>
                </a:solidFill>
                <a:latin typeface="Arial" panose="020B0604020202020204" pitchFamily="34" charset="0"/>
              </a:rPr>
              <a:t>dla projektów </a:t>
            </a:r>
            <a:br>
              <a:rPr lang="pl-PL" sz="2000" i="0" dirty="0">
                <a:solidFill>
                  <a:schemeClr val="bg2"/>
                </a:solidFill>
                <a:latin typeface="Arial" panose="020B0604020202020204" pitchFamily="34" charset="0"/>
              </a:rPr>
            </a:br>
            <a:r>
              <a:rPr lang="pl-PL" sz="2000" i="0" dirty="0">
                <a:solidFill>
                  <a:schemeClr val="bg2"/>
                </a:solidFill>
                <a:latin typeface="Arial" panose="020B0604020202020204" pitchFamily="34" charset="0"/>
              </a:rPr>
              <a:t>                    	generujących</a:t>
            </a:r>
            <a:r>
              <a:rPr lang="pl-PL" dirty="0"/>
              <a:t> </a:t>
            </a:r>
            <a:r>
              <a:rPr lang="pl-PL" sz="2000" i="0" dirty="0">
                <a:solidFill>
                  <a:schemeClr val="bg2"/>
                </a:solidFill>
                <a:latin typeface="Arial" panose="020B0604020202020204" pitchFamily="34" charset="0"/>
              </a:rPr>
              <a:t>dochód</a:t>
            </a:r>
            <a:endParaRPr lang="pl-PL" sz="2000" i="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pl-PL" sz="1600" i="0" dirty="0">
              <a:solidFill>
                <a:schemeClr val="bg2"/>
              </a:solidFill>
              <a:latin typeface="Arial" panose="020B0604020202020204" pitchFamily="34" charset="0"/>
              <a:cs typeface="Arial" panose="020B0604020202020204" pitchFamily="34" charset="0"/>
            </a:endParaRPr>
          </a:p>
          <a:p>
            <a:pPr lvl="1">
              <a:spcAft>
                <a:spcPts val="1200"/>
              </a:spcAft>
              <a:buClr>
                <a:schemeClr val="tx1"/>
              </a:buClr>
            </a:pPr>
            <a:endParaRPr lang="pl-PL" sz="1600"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rgbClr val="20AA63"/>
              </a:solidFill>
              <a:latin typeface="Arial" panose="020B0604020202020204" pitchFamily="34" charset="0"/>
              <a:cs typeface="Arial" panose="020B0604020202020204" pitchFamily="34" charset="0"/>
            </a:endParaRPr>
          </a:p>
          <a:p>
            <a:pPr marL="0" indent="0">
              <a:spcAft>
                <a:spcPts val="600"/>
              </a:spcAft>
              <a:buNone/>
            </a:pPr>
            <a:endParaRPr lang="pl-PL" b="1" i="0" dirty="0">
              <a:solidFill>
                <a:srgbClr val="20AA63"/>
              </a:solidFill>
              <a:latin typeface="Arial" panose="020B0604020202020204" pitchFamily="34" charset="0"/>
              <a:cs typeface="Arial" panose="020B0604020202020204" pitchFamily="34" charset="0"/>
            </a:endParaRPr>
          </a:p>
          <a:p>
            <a:pPr>
              <a:spcAft>
                <a:spcPts val="600"/>
              </a:spcAft>
            </a:pPr>
            <a:endParaRPr lang="pl-PL" b="1" i="0" dirty="0">
              <a:solidFill>
                <a:srgbClr val="20AA63"/>
              </a:solidFill>
              <a:latin typeface="Arial" panose="020B0604020202020204" pitchFamily="34" charset="0"/>
              <a:cs typeface="Arial" panose="020B0604020202020204"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val="2349215658"/>
              </p:ext>
            </p:extLst>
          </p:nvPr>
        </p:nvGraphicFramePr>
        <p:xfrm>
          <a:off x="2267744" y="1412776"/>
          <a:ext cx="4608512" cy="2499360"/>
        </p:xfrm>
        <a:graphic>
          <a:graphicData uri="http://schemas.openxmlformats.org/drawingml/2006/table">
            <a:tbl>
              <a:tblPr firstRow="1" bandRow="1">
                <a:tableStyleId>{5C22544A-7EE6-4342-B048-85BDC9FD1C3A}</a:tableStyleId>
              </a:tblPr>
              <a:tblGrid>
                <a:gridCol w="1224136">
                  <a:extLst>
                    <a:ext uri="{9D8B030D-6E8A-4147-A177-3AD203B41FA5}">
                      <a16:colId xmlns="" xmlns:a16="http://schemas.microsoft.com/office/drawing/2014/main" val="20000"/>
                    </a:ext>
                  </a:extLst>
                </a:gridCol>
                <a:gridCol w="3384376">
                  <a:extLst>
                    <a:ext uri="{9D8B030D-6E8A-4147-A177-3AD203B41FA5}">
                      <a16:colId xmlns="" xmlns:a16="http://schemas.microsoft.com/office/drawing/2014/main" val="20001"/>
                    </a:ext>
                  </a:extLst>
                </a:gridCol>
              </a:tblGrid>
              <a:tr h="370840">
                <a:tc gridSpan="2">
                  <a:txBody>
                    <a:bodyPr/>
                    <a:lstStyle/>
                    <a:p>
                      <a:r>
                        <a:rPr lang="fr-BE" sz="2000" dirty="0">
                          <a:solidFill>
                            <a:schemeClr val="bg2"/>
                          </a:solidFill>
                        </a:rPr>
                        <a:t>Limit</a:t>
                      </a:r>
                      <a:r>
                        <a:rPr lang="pl-PL" sz="2000" dirty="0">
                          <a:solidFill>
                            <a:schemeClr val="bg2"/>
                          </a:solidFill>
                        </a:rPr>
                        <a:t> wkładu UE</a:t>
                      </a:r>
                    </a:p>
                  </a:txBody>
                  <a:tcPr/>
                </a:tc>
                <a:tc hMerge="1">
                  <a:txBody>
                    <a:bodyPr/>
                    <a:lstStyle/>
                    <a:p>
                      <a:endParaRPr lang="pl-PL" sz="2000" dirty="0">
                        <a:solidFill>
                          <a:schemeClr val="bg2"/>
                        </a:solidFill>
                      </a:endParaRPr>
                    </a:p>
                  </a:txBody>
                  <a:tcPr/>
                </a:tc>
                <a:extLst>
                  <a:ext uri="{0D108BD9-81ED-4DB2-BD59-A6C34878D82A}">
                    <a16:rowId xmlns="" xmlns:a16="http://schemas.microsoft.com/office/drawing/2014/main" val="10000"/>
                  </a:ext>
                </a:extLst>
              </a:tr>
              <a:tr h="370840">
                <a:tc>
                  <a:txBody>
                    <a:bodyPr/>
                    <a:lstStyle/>
                    <a:p>
                      <a:r>
                        <a:rPr lang="fr-BE" sz="2000" dirty="0">
                          <a:solidFill>
                            <a:schemeClr val="bg2"/>
                          </a:solidFill>
                        </a:rPr>
                        <a:t>70%</a:t>
                      </a:r>
                      <a:endParaRPr lang="pl-PL" sz="2000" dirty="0">
                        <a:solidFill>
                          <a:schemeClr val="bg2"/>
                        </a:solidFill>
                      </a:endParaRPr>
                    </a:p>
                  </a:txBody>
                  <a:tcPr/>
                </a:tc>
                <a:tc>
                  <a:txBody>
                    <a:bodyPr/>
                    <a:lstStyle/>
                    <a:p>
                      <a:r>
                        <a:rPr lang="fr-BE" sz="2000" dirty="0">
                          <a:solidFill>
                            <a:schemeClr val="bg2"/>
                          </a:solidFill>
                        </a:rPr>
                        <a:t>Regiony</a:t>
                      </a:r>
                      <a:r>
                        <a:rPr dirty="0"/>
                        <a:t> </a:t>
                      </a:r>
                      <a:r>
                        <a:rPr lang="fr-BE" sz="2000" baseline="0" dirty="0">
                          <a:solidFill>
                            <a:schemeClr val="bg2"/>
                          </a:solidFill>
                        </a:rPr>
                        <a:t>słabiej</a:t>
                      </a:r>
                      <a:r>
                        <a:rPr dirty="0"/>
                        <a:t> </a:t>
                      </a:r>
                      <a:r>
                        <a:rPr lang="fr-BE" sz="2000" baseline="0" dirty="0">
                          <a:solidFill>
                            <a:schemeClr val="bg2"/>
                          </a:solidFill>
                        </a:rPr>
                        <a:t>rozwinięte</a:t>
                      </a:r>
                      <a:endParaRPr lang="pl-PL" sz="2000" baseline="0" dirty="0">
                        <a:solidFill>
                          <a:schemeClr val="bg2"/>
                        </a:solidFill>
                      </a:endParaRPr>
                    </a:p>
                    <a:p>
                      <a:r>
                        <a:rPr lang="fr-BE" sz="2000" baseline="0" dirty="0" err="1" smtClean="0">
                          <a:solidFill>
                            <a:schemeClr val="bg2"/>
                          </a:solidFill>
                        </a:rPr>
                        <a:t>Fundusz</a:t>
                      </a:r>
                      <a:r>
                        <a:rPr dirty="0" smtClean="0"/>
                        <a:t> </a:t>
                      </a:r>
                      <a:r>
                        <a:rPr lang="fr-BE" sz="2000" baseline="0" dirty="0">
                          <a:solidFill>
                            <a:schemeClr val="bg2"/>
                          </a:solidFill>
                        </a:rPr>
                        <a:t>Spójności</a:t>
                      </a:r>
                      <a:endParaRPr lang="pl-PL" sz="2000" baseline="0" dirty="0">
                        <a:solidFill>
                          <a:schemeClr val="bg2"/>
                        </a:solidFill>
                      </a:endParaRPr>
                    </a:p>
                    <a:p>
                      <a:r>
                        <a:rPr lang="fr-BE" sz="2000" baseline="0" dirty="0">
                          <a:solidFill>
                            <a:schemeClr val="bg2"/>
                          </a:solidFill>
                        </a:rPr>
                        <a:t>Interreg</a:t>
                      </a:r>
                      <a:endParaRPr lang="pl-PL" sz="2000" dirty="0">
                        <a:solidFill>
                          <a:schemeClr val="bg2"/>
                        </a:solidFill>
                      </a:endParaRPr>
                    </a:p>
                  </a:txBody>
                  <a:tcPr/>
                </a:tc>
                <a:extLst>
                  <a:ext uri="{0D108BD9-81ED-4DB2-BD59-A6C34878D82A}">
                    <a16:rowId xmlns="" xmlns:a16="http://schemas.microsoft.com/office/drawing/2014/main" val="10001"/>
                  </a:ext>
                </a:extLst>
              </a:tr>
              <a:tr h="370840">
                <a:tc>
                  <a:txBody>
                    <a:bodyPr/>
                    <a:lstStyle/>
                    <a:p>
                      <a:r>
                        <a:rPr lang="fr-BE" sz="2000" dirty="0">
                          <a:solidFill>
                            <a:schemeClr val="bg2"/>
                          </a:solidFill>
                        </a:rPr>
                        <a:t>55%</a:t>
                      </a:r>
                      <a:endParaRPr lang="pl-PL" sz="2000" dirty="0">
                        <a:solidFill>
                          <a:schemeClr val="bg2"/>
                        </a:solidFill>
                      </a:endParaRPr>
                    </a:p>
                  </a:txBody>
                  <a:tcPr/>
                </a:tc>
                <a:tc>
                  <a:txBody>
                    <a:bodyPr/>
                    <a:lstStyle/>
                    <a:p>
                      <a:r>
                        <a:rPr lang="fr-BE" sz="2000" dirty="0">
                          <a:solidFill>
                            <a:schemeClr val="bg2"/>
                          </a:solidFill>
                        </a:rPr>
                        <a:t>Regiony w okresie przejściowym</a:t>
                      </a:r>
                      <a:endParaRPr lang="pl-PL" sz="2000" dirty="0">
                        <a:solidFill>
                          <a:schemeClr val="bg2"/>
                        </a:solidFill>
                      </a:endParaRPr>
                    </a:p>
                  </a:txBody>
                  <a:tcPr/>
                </a:tc>
                <a:extLst>
                  <a:ext uri="{0D108BD9-81ED-4DB2-BD59-A6C34878D82A}">
                    <a16:rowId xmlns="" xmlns:a16="http://schemas.microsoft.com/office/drawing/2014/main" val="10002"/>
                  </a:ext>
                </a:extLst>
              </a:tr>
              <a:tr h="370840">
                <a:tc>
                  <a:txBody>
                    <a:bodyPr/>
                    <a:lstStyle/>
                    <a:p>
                      <a:r>
                        <a:rPr lang="fr-BE" sz="2000" dirty="0">
                          <a:solidFill>
                            <a:schemeClr val="bg2"/>
                          </a:solidFill>
                        </a:rPr>
                        <a:t>40%</a:t>
                      </a:r>
                      <a:endParaRPr lang="pl-PL" sz="2000" dirty="0">
                        <a:solidFill>
                          <a:schemeClr val="bg2"/>
                        </a:solidFill>
                      </a:endParaRPr>
                    </a:p>
                  </a:txBody>
                  <a:tcPr/>
                </a:tc>
                <a:tc>
                  <a:txBody>
                    <a:bodyPr/>
                    <a:lstStyle/>
                    <a:p>
                      <a:r>
                        <a:rPr lang="fr-BE" sz="2000" dirty="0">
                          <a:solidFill>
                            <a:schemeClr val="bg2"/>
                          </a:solidFill>
                        </a:rPr>
                        <a:t>Regiony lepiej</a:t>
                      </a:r>
                      <a:r>
                        <a:rPr dirty="0"/>
                        <a:t> </a:t>
                      </a:r>
                      <a:r>
                        <a:rPr lang="fr-BE" sz="2000" baseline="0" dirty="0">
                          <a:solidFill>
                            <a:schemeClr val="bg2"/>
                          </a:solidFill>
                        </a:rPr>
                        <a:t>rozwinięte</a:t>
                      </a:r>
                      <a:endParaRPr lang="pl-PL" sz="2000" dirty="0">
                        <a:solidFill>
                          <a:schemeClr val="bg2"/>
                        </a:solidFill>
                      </a:endParaRPr>
                    </a:p>
                  </a:txBody>
                  <a:tcPr/>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360802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Chart 1"/>
          <p:cNvGraphicFramePr>
            <a:graphicFrameLocks/>
          </p:cNvGraphicFramePr>
          <p:nvPr>
            <p:extLst>
              <p:ext uri="{D42A27DB-BD31-4B8C-83A1-F6EECF244321}">
                <p14:modId xmlns:p14="http://schemas.microsoft.com/office/powerpoint/2010/main" val="2189042673"/>
              </p:ext>
            </p:extLst>
          </p:nvPr>
        </p:nvGraphicFramePr>
        <p:xfrm>
          <a:off x="539552" y="908720"/>
          <a:ext cx="8064895" cy="4896544"/>
        </p:xfrm>
        <a:graphic>
          <a:graphicData uri="http://schemas.openxmlformats.org/drawingml/2006/chart">
            <c:chart xmlns:c="http://schemas.openxmlformats.org/drawingml/2006/chart" xmlns:r="http://schemas.openxmlformats.org/officeDocument/2006/relationships" r:id="rId3"/>
          </a:graphicData>
        </a:graphic>
      </p:graphicFrame>
      <p:cxnSp>
        <p:nvCxnSpPr>
          <p:cNvPr id="4" name="Straight Arrow Connector 3"/>
          <p:cNvCxnSpPr/>
          <p:nvPr/>
        </p:nvCxnSpPr>
        <p:spPr bwMode="auto">
          <a:xfrm flipV="1">
            <a:off x="3419872" y="2420888"/>
            <a:ext cx="288032" cy="504056"/>
          </a:xfrm>
          <a:prstGeom prst="straightConnector1">
            <a:avLst/>
          </a:prstGeom>
          <a:noFill/>
          <a:ln w="9525" cap="flat" cmpd="sng" algn="ctr">
            <a:noFill/>
            <a:prstDash val="solid"/>
            <a:round/>
            <a:headEnd type="none" w="med" len="med"/>
            <a:tailEnd type="arrow"/>
          </a:ln>
          <a:effectLst/>
        </p:spPr>
      </p:cxnSp>
    </p:spTree>
    <p:extLst>
      <p:ext uri="{BB962C8B-B14F-4D97-AF65-F5344CB8AC3E}">
        <p14:creationId xmlns:p14="http://schemas.microsoft.com/office/powerpoint/2010/main" val="423586411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74675" y="34925"/>
            <a:ext cx="8569325" cy="441325"/>
          </a:xfrm>
          <a:prstGeom prst="rect">
            <a:avLst/>
          </a:prstGeom>
        </p:spPr>
        <p:txBody>
          <a:bodyPr/>
          <a:lstStyle/>
          <a:p>
            <a:pPr marL="0" indent="0" algn="ctr"/>
            <a:r>
              <a:rPr lang="en-GB" dirty="0" err="1" smtClean="0">
                <a:solidFill>
                  <a:schemeClr val="tx1"/>
                </a:solidFill>
                <a:latin typeface="Arial" panose="020B0604020202020204" pitchFamily="34" charset="0"/>
              </a:rPr>
              <a:t>Alokacje</a:t>
            </a:r>
            <a:r>
              <a:rPr lang="pl-PL" dirty="0" smtClean="0">
                <a:solidFill>
                  <a:schemeClr val="tx1"/>
                </a:solidFill>
                <a:latin typeface="Arial" panose="020B0604020202020204" pitchFamily="34" charset="0"/>
              </a:rPr>
              <a:t> </a:t>
            </a:r>
            <a:r>
              <a:rPr lang="pl-PL" dirty="0">
                <a:solidFill>
                  <a:schemeClr val="tx1"/>
                </a:solidFill>
                <a:latin typeface="Arial" panose="020B0604020202020204" pitchFamily="34" charset="0"/>
              </a:rPr>
              <a:t>według państw członkowskich</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0" y="1323975"/>
            <a:ext cx="7921625" cy="4768850"/>
          </a:xfrm>
          <a:prstGeom prst="rect">
            <a:avLst/>
          </a:prstGeom>
        </p:spPr>
        <p:txBody>
          <a:bodyPr/>
          <a:lstStyle/>
          <a:p>
            <a:pPr>
              <a:spcAft>
                <a:spcPts val="1200"/>
              </a:spcAft>
              <a:buClr>
                <a:schemeClr val="tx1"/>
              </a:buClr>
              <a:buFont typeface="Wingdings" panose="05000000000000000000" pitchFamily="2" charset="2"/>
              <a:buChar char="§"/>
            </a:pPr>
            <a:endParaRPr lang="en-GB"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en-GB" b="1" i="0" dirty="0">
              <a:solidFill>
                <a:schemeClr val="tx1"/>
              </a:solidFill>
              <a:latin typeface="Arial" panose="020B0604020202020204" pitchFamily="34" charset="0"/>
              <a:cs typeface="Arial" panose="020B0604020202020204" pitchFamily="34" charset="0"/>
            </a:endParaRPr>
          </a:p>
          <a:p>
            <a:pPr>
              <a:spcAft>
                <a:spcPts val="600"/>
              </a:spcAft>
            </a:pPr>
            <a:endParaRPr lang="en-GB" b="1" i="0" dirty="0">
              <a:solidFill>
                <a:schemeClr val="tx1"/>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1652561343"/>
              </p:ext>
            </p:extLst>
          </p:nvPr>
        </p:nvGraphicFramePr>
        <p:xfrm>
          <a:off x="1027186" y="583943"/>
          <a:ext cx="7505253" cy="6197317"/>
        </p:xfrm>
        <a:graphic>
          <a:graphicData uri="http://schemas.openxmlformats.org/drawingml/2006/table">
            <a:tbl>
              <a:tblPr>
                <a:tableStyleId>{5C22544A-7EE6-4342-B048-85BDC9FD1C3A}</a:tableStyleId>
              </a:tblPr>
              <a:tblGrid>
                <a:gridCol w="1096542">
                  <a:extLst>
                    <a:ext uri="{9D8B030D-6E8A-4147-A177-3AD203B41FA5}">
                      <a16:colId xmlns="" xmlns:a16="http://schemas.microsoft.com/office/drawing/2014/main" val="20000"/>
                    </a:ext>
                  </a:extLst>
                </a:gridCol>
                <a:gridCol w="1706445">
                  <a:extLst>
                    <a:ext uri="{9D8B030D-6E8A-4147-A177-3AD203B41FA5}">
                      <a16:colId xmlns="" xmlns:a16="http://schemas.microsoft.com/office/drawing/2014/main" val="20001"/>
                    </a:ext>
                  </a:extLst>
                </a:gridCol>
                <a:gridCol w="1636626">
                  <a:extLst>
                    <a:ext uri="{9D8B030D-6E8A-4147-A177-3AD203B41FA5}">
                      <a16:colId xmlns="" xmlns:a16="http://schemas.microsoft.com/office/drawing/2014/main" val="20002"/>
                    </a:ext>
                  </a:extLst>
                </a:gridCol>
                <a:gridCol w="1483417">
                  <a:extLst>
                    <a:ext uri="{9D8B030D-6E8A-4147-A177-3AD203B41FA5}">
                      <a16:colId xmlns="" xmlns:a16="http://schemas.microsoft.com/office/drawing/2014/main" val="20003"/>
                    </a:ext>
                  </a:extLst>
                </a:gridCol>
                <a:gridCol w="1582223">
                  <a:extLst>
                    <a:ext uri="{9D8B030D-6E8A-4147-A177-3AD203B41FA5}">
                      <a16:colId xmlns="" xmlns:a16="http://schemas.microsoft.com/office/drawing/2014/main" val="20004"/>
                    </a:ext>
                  </a:extLst>
                </a:gridCol>
              </a:tblGrid>
              <a:tr h="684817">
                <a:tc>
                  <a:txBody>
                    <a:bodyPr/>
                    <a:lstStyle/>
                    <a:p>
                      <a:pPr algn="ctr" fontAlgn="ctr"/>
                      <a:r>
                        <a:rPr lang="en-GB" sz="1250" b="1" u="none" strike="noStrike" dirty="0">
                          <a:solidFill>
                            <a:schemeClr val="bg2"/>
                          </a:solidFill>
                          <a:effectLst/>
                        </a:rPr>
                        <a:t>Państwo </a:t>
                      </a:r>
                      <a:r>
                        <a:rPr dirty="0"/>
                        <a:t/>
                      </a:r>
                      <a:br>
                        <a:rPr dirty="0"/>
                      </a:br>
                      <a:r>
                        <a:rPr lang="en-GB" sz="1250" b="1" u="none" strike="noStrike" dirty="0">
                          <a:solidFill>
                            <a:schemeClr val="bg2"/>
                          </a:solidFill>
                          <a:effectLst/>
                        </a:rPr>
                        <a:t>członkowskie</a:t>
                      </a:r>
                      <a:endParaRPr lang="pl-PL"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err="1" smtClean="0">
                          <a:solidFill>
                            <a:schemeClr val="bg2"/>
                          </a:solidFill>
                          <a:effectLst/>
                        </a:rPr>
                        <a:t>Alokacja</a:t>
                      </a:r>
                      <a:r>
                        <a:rPr lang="en-GB" sz="1250" b="1" u="none" strike="noStrike" dirty="0" smtClean="0">
                          <a:solidFill>
                            <a:schemeClr val="bg2"/>
                          </a:solidFill>
                          <a:effectLst/>
                        </a:rPr>
                        <a:t> </a:t>
                      </a:r>
                      <a:r>
                        <a:rPr lang="en-GB" sz="1250" b="1" u="none" strike="noStrike" dirty="0">
                          <a:solidFill>
                            <a:schemeClr val="bg2"/>
                          </a:solidFill>
                          <a:effectLst/>
                        </a:rPr>
                        <a:t>na </a:t>
                      </a:r>
                      <a:r>
                        <a:rPr lang="en-GB" sz="1250" b="1" u="none" strike="noStrike" dirty="0" err="1">
                          <a:solidFill>
                            <a:schemeClr val="bg2"/>
                          </a:solidFill>
                          <a:effectLst/>
                        </a:rPr>
                        <a:t>lata</a:t>
                      </a:r>
                      <a:r>
                        <a:rPr lang="en-GB" sz="1250" b="1" u="none" strike="noStrike" dirty="0">
                          <a:solidFill>
                            <a:schemeClr val="bg2"/>
                          </a:solidFill>
                          <a:effectLst/>
                        </a:rPr>
                        <a:t> </a:t>
                      </a:r>
                      <a:br>
                        <a:rPr lang="en-GB" sz="1250" b="1" u="none" strike="noStrike" dirty="0">
                          <a:solidFill>
                            <a:schemeClr val="bg2"/>
                          </a:solidFill>
                          <a:effectLst/>
                        </a:rPr>
                      </a:br>
                      <a:r>
                        <a:rPr lang="en-GB" sz="1250" b="1" u="none" strike="noStrike" dirty="0">
                          <a:solidFill>
                            <a:schemeClr val="bg2"/>
                          </a:solidFill>
                          <a:effectLst/>
                        </a:rPr>
                        <a:t>2021–27 </a:t>
                      </a:r>
                      <a:r>
                        <a:rPr dirty="0"/>
                        <a:t/>
                      </a:r>
                      <a:br>
                        <a:rPr dirty="0"/>
                      </a:br>
                      <a:r>
                        <a:rPr lang="en-GB" sz="1250" b="1" u="none" strike="noStrike" dirty="0">
                          <a:solidFill>
                            <a:schemeClr val="bg2"/>
                          </a:solidFill>
                          <a:effectLst/>
                        </a:rPr>
                        <a:t>(mld, ceny z 2018 r.)</a:t>
                      </a:r>
                      <a:endParaRPr lang="pl-PL"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Zmiana w stosunku do okresu </a:t>
                      </a:r>
                      <a:r>
                        <a:t/>
                      </a:r>
                      <a:br/>
                      <a:r>
                        <a:rPr lang="en-GB" sz="1250" b="1" u="none" strike="noStrike" dirty="0">
                          <a:solidFill>
                            <a:schemeClr val="bg2"/>
                          </a:solidFill>
                          <a:effectLst/>
                        </a:rPr>
                        <a:t>2014–2020 (%)</a:t>
                      </a:r>
                      <a:endParaRPr lang="pl-PL"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Intensywność pomocy (EUR/mieszkańca)</a:t>
                      </a:r>
                      <a:endParaRPr lang="pl-PL"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1250" b="1" u="none" strike="noStrike" dirty="0">
                          <a:solidFill>
                            <a:schemeClr val="bg2"/>
                          </a:solidFill>
                          <a:effectLst/>
                        </a:rPr>
                        <a:t>Zmiana w stosunku do </a:t>
                      </a:r>
                      <a:r>
                        <a:rPr lang="en-GB" sz="1250" b="1" u="none" strike="noStrike" dirty="0" err="1">
                          <a:solidFill>
                            <a:schemeClr val="bg2"/>
                          </a:solidFill>
                          <a:effectLst/>
                        </a:rPr>
                        <a:t>okresu</a:t>
                      </a:r>
                      <a:r>
                        <a:rPr lang="en-GB" sz="1250" b="1" u="none" strike="noStrike" dirty="0">
                          <a:solidFill>
                            <a:schemeClr val="bg2"/>
                          </a:solidFill>
                          <a:effectLst/>
                        </a:rPr>
                        <a:t> </a:t>
                      </a:r>
                      <a:br>
                        <a:rPr lang="en-GB" sz="1250" b="1" u="none" strike="noStrike" dirty="0">
                          <a:solidFill>
                            <a:schemeClr val="bg2"/>
                          </a:solidFill>
                          <a:effectLst/>
                        </a:rPr>
                      </a:br>
                      <a:r>
                        <a:rPr lang="en-GB" sz="1250" b="1" u="none" strike="noStrike" dirty="0">
                          <a:solidFill>
                            <a:schemeClr val="bg2"/>
                          </a:solidFill>
                          <a:effectLst/>
                        </a:rPr>
                        <a:t>2014–2020 (%)</a:t>
                      </a:r>
                      <a:endParaRPr lang="pl-PL" sz="1250" b="1" i="0" u="none" strike="noStrike" dirty="0">
                        <a:solidFill>
                          <a:schemeClr val="bg2"/>
                        </a:solidFill>
                        <a:effectLst/>
                        <a:latin typeface="verdana"/>
                      </a:endParaRPr>
                    </a:p>
                  </a:txBody>
                  <a:tcPr marL="6375" marR="6375" marT="637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0"/>
                  </a:ext>
                </a:extLst>
              </a:tr>
              <a:tr h="192361">
                <a:tc>
                  <a:txBody>
                    <a:bodyPr/>
                    <a:lstStyle/>
                    <a:p>
                      <a:pPr algn="ctr" fontAlgn="b"/>
                      <a:r>
                        <a:rPr lang="en-GB" sz="1250" b="1" u="none" strike="noStrike" dirty="0">
                          <a:solidFill>
                            <a:schemeClr val="bg2"/>
                          </a:solidFill>
                          <a:effectLst/>
                        </a:rPr>
                        <a:t>BG</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178</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15</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1"/>
                  </a:ext>
                </a:extLst>
              </a:tr>
              <a:tr h="192361">
                <a:tc>
                  <a:txBody>
                    <a:bodyPr/>
                    <a:lstStyle/>
                    <a:p>
                      <a:pPr algn="ctr" fontAlgn="b"/>
                      <a:r>
                        <a:rPr lang="en-GB" sz="1250" b="1" u="none" strike="noStrike">
                          <a:solidFill>
                            <a:schemeClr val="bg2"/>
                          </a:solidFill>
                          <a:effectLst/>
                        </a:rPr>
                        <a:t>RO</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27,2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196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2"/>
                  </a:ext>
                </a:extLst>
              </a:tr>
              <a:tr h="192361">
                <a:tc>
                  <a:txBody>
                    <a:bodyPr/>
                    <a:lstStyle/>
                    <a:p>
                      <a:pPr algn="ctr" fontAlgn="b"/>
                      <a:r>
                        <a:rPr lang="en-GB" sz="1250" b="1" u="none" strike="noStrike" dirty="0">
                          <a:solidFill>
                            <a:schemeClr val="bg2"/>
                          </a:solidFill>
                          <a:effectLst/>
                        </a:rPr>
                        <a:t>HR</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298</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3"/>
                  </a:ext>
                </a:extLst>
              </a:tr>
              <a:tr h="192361">
                <a:tc>
                  <a:txBody>
                    <a:bodyPr/>
                    <a:lstStyle/>
                    <a:p>
                      <a:pPr algn="ctr" fontAlgn="b"/>
                      <a:r>
                        <a:rPr lang="en-GB" sz="1250" b="1" u="none" strike="noStrike">
                          <a:solidFill>
                            <a:schemeClr val="bg2"/>
                          </a:solidFill>
                          <a:effectLst/>
                        </a:rPr>
                        <a:t>LV</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4,3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308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4"/>
                  </a:ext>
                </a:extLst>
              </a:tr>
              <a:tr h="192361">
                <a:tc>
                  <a:txBody>
                    <a:bodyPr/>
                    <a:lstStyle/>
                    <a:p>
                      <a:pPr algn="ctr" fontAlgn="b"/>
                      <a:r>
                        <a:rPr lang="en-GB" sz="1250" b="1" u="none" strike="noStrike">
                          <a:solidFill>
                            <a:schemeClr val="bg2"/>
                          </a:solidFill>
                          <a:effectLst/>
                        </a:rPr>
                        <a:t>HU</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260</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5"/>
                  </a:ext>
                </a:extLst>
              </a:tr>
              <a:tr h="192361">
                <a:tc>
                  <a:txBody>
                    <a:bodyPr/>
                    <a:lstStyle/>
                    <a:p>
                      <a:pPr algn="ctr" fontAlgn="b"/>
                      <a:r>
                        <a:rPr lang="en-GB" sz="1250" b="1" u="none" strike="noStrike">
                          <a:solidFill>
                            <a:schemeClr val="bg2"/>
                          </a:solidFill>
                          <a:effectLst/>
                        </a:rPr>
                        <a:t>EL</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19,2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254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6"/>
                  </a:ext>
                </a:extLst>
              </a:tr>
              <a:tr h="192361">
                <a:tc>
                  <a:txBody>
                    <a:bodyPr/>
                    <a:lstStyle/>
                    <a:p>
                      <a:pPr algn="ctr" fontAlgn="b"/>
                      <a:r>
                        <a:rPr lang="en-GB" sz="1250" b="1" u="none" strike="noStrike">
                          <a:solidFill>
                            <a:schemeClr val="bg2"/>
                          </a:solidFill>
                          <a:effectLst/>
                        </a:rPr>
                        <a:t>PL</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64,4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239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7"/>
                  </a:ext>
                </a:extLst>
              </a:tr>
              <a:tr h="192361">
                <a:tc>
                  <a:txBody>
                    <a:bodyPr/>
                    <a:lstStyle/>
                    <a:p>
                      <a:pPr algn="ctr" fontAlgn="b"/>
                      <a:r>
                        <a:rPr lang="en-GB" sz="1250" b="1" u="none" strike="noStrike">
                          <a:solidFill>
                            <a:schemeClr val="bg2"/>
                          </a:solidFill>
                          <a:effectLst/>
                        </a:rPr>
                        <a:t>LT</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5,6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278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8"/>
                  </a:ext>
                </a:extLst>
              </a:tr>
              <a:tr h="192361">
                <a:tc>
                  <a:txBody>
                    <a:bodyPr/>
                    <a:lstStyle/>
                    <a:p>
                      <a:pPr algn="ctr" fontAlgn="b"/>
                      <a:r>
                        <a:rPr lang="en-GB" sz="1250" b="1" u="none" strike="noStrike">
                          <a:solidFill>
                            <a:schemeClr val="bg2"/>
                          </a:solidFill>
                          <a:effectLst/>
                        </a:rPr>
                        <a:t>EE</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317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09"/>
                  </a:ext>
                </a:extLst>
              </a:tr>
              <a:tr h="192361">
                <a:tc>
                  <a:txBody>
                    <a:bodyPr/>
                    <a:lstStyle/>
                    <a:p>
                      <a:pPr algn="ctr" fontAlgn="b"/>
                      <a:r>
                        <a:rPr lang="en-GB" sz="1250" b="1" u="none" strike="noStrike">
                          <a:solidFill>
                            <a:schemeClr val="bg2"/>
                          </a:solidFill>
                          <a:effectLst/>
                        </a:rPr>
                        <a:t>PT</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292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0"/>
                  </a:ext>
                </a:extLst>
              </a:tr>
              <a:tr h="192361">
                <a:tc>
                  <a:txBody>
                    <a:bodyPr/>
                    <a:lstStyle/>
                    <a:p>
                      <a:pPr algn="ctr" fontAlgn="b"/>
                      <a:r>
                        <a:rPr lang="en-GB" sz="1250" b="1" u="none" strike="noStrike">
                          <a:solidFill>
                            <a:schemeClr val="bg2"/>
                          </a:solidFill>
                          <a:effectLst/>
                        </a:rPr>
                        <a:t>SK</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11,8</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310</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1"/>
                  </a:ext>
                </a:extLst>
              </a:tr>
              <a:tr h="192361">
                <a:tc>
                  <a:txBody>
                    <a:bodyPr/>
                    <a:lstStyle/>
                    <a:p>
                      <a:pPr algn="ctr" fontAlgn="b"/>
                      <a:r>
                        <a:rPr lang="en-GB" sz="1250" b="1" u="none" strike="noStrike">
                          <a:solidFill>
                            <a:schemeClr val="bg2"/>
                          </a:solidFill>
                          <a:effectLst/>
                        </a:rPr>
                        <a:t>CY</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0,9</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2"/>
                  </a:ext>
                </a:extLst>
              </a:tr>
              <a:tr h="192361">
                <a:tc>
                  <a:txBody>
                    <a:bodyPr/>
                    <a:lstStyle/>
                    <a:p>
                      <a:pPr algn="ctr" fontAlgn="b"/>
                      <a:r>
                        <a:rPr lang="en-GB" sz="1250" b="1" u="none" strike="noStrike">
                          <a:solidFill>
                            <a:schemeClr val="bg2"/>
                          </a:solidFill>
                          <a:effectLst/>
                        </a:rPr>
                        <a:t>SI</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-11</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3"/>
                  </a:ext>
                </a:extLst>
              </a:tr>
              <a:tr h="192361">
                <a:tc>
                  <a:txBody>
                    <a:bodyPr/>
                    <a:lstStyle/>
                    <a:p>
                      <a:pPr algn="ctr" fontAlgn="b"/>
                      <a:r>
                        <a:rPr lang="en-GB" sz="1250" b="1" u="none" strike="noStrike">
                          <a:solidFill>
                            <a:schemeClr val="bg2"/>
                          </a:solidFill>
                          <a:effectLst/>
                        </a:rPr>
                        <a:t>CZ</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17,8</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-24</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4"/>
                  </a:ext>
                </a:extLst>
              </a:tr>
              <a:tr h="192361">
                <a:tc>
                  <a:txBody>
                    <a:bodyPr/>
                    <a:lstStyle/>
                    <a:p>
                      <a:pPr algn="ctr" fontAlgn="b"/>
                      <a:r>
                        <a:rPr lang="en-GB" sz="1250" b="1" u="none" strike="noStrike">
                          <a:solidFill>
                            <a:schemeClr val="bg2"/>
                          </a:solidFill>
                          <a:effectLst/>
                        </a:rPr>
                        <a:t>ES</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34,0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105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5"/>
                  </a:ext>
                </a:extLst>
              </a:tr>
              <a:tr h="192361">
                <a:tc>
                  <a:txBody>
                    <a:bodyPr/>
                    <a:lstStyle/>
                    <a:p>
                      <a:pPr algn="ctr" fontAlgn="b"/>
                      <a:r>
                        <a:rPr lang="en-GB" sz="1250" b="1" u="none" strike="noStrike" dirty="0">
                          <a:solidFill>
                            <a:schemeClr val="bg2"/>
                          </a:solidFill>
                          <a:effectLst/>
                        </a:rPr>
                        <a:t>MT</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0,6</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197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-28</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6"/>
                  </a:ext>
                </a:extLst>
              </a:tr>
              <a:tr h="192361">
                <a:tc>
                  <a:txBody>
                    <a:bodyPr/>
                    <a:lstStyle/>
                    <a:p>
                      <a:pPr algn="ctr" fontAlgn="b"/>
                      <a:r>
                        <a:rPr lang="en-GB" sz="1250" b="1" u="none" strike="noStrike">
                          <a:solidFill>
                            <a:schemeClr val="bg2"/>
                          </a:solidFill>
                          <a:effectLst/>
                        </a:rPr>
                        <a:t>IT</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38,6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91</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7"/>
                  </a:ext>
                </a:extLst>
              </a:tr>
              <a:tr h="192361">
                <a:tc>
                  <a:txBody>
                    <a:bodyPr/>
                    <a:lstStyle/>
                    <a:p>
                      <a:pPr algn="ctr" fontAlgn="b"/>
                      <a:r>
                        <a:rPr lang="en-GB" sz="1250" b="1" u="none" strike="noStrike">
                          <a:solidFill>
                            <a:schemeClr val="bg2"/>
                          </a:solidFill>
                          <a:effectLst/>
                        </a:rPr>
                        <a:t>FR</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8"/>
                  </a:ext>
                </a:extLst>
              </a:tr>
              <a:tr h="192361">
                <a:tc>
                  <a:txBody>
                    <a:bodyPr/>
                    <a:lstStyle/>
                    <a:p>
                      <a:pPr algn="ctr" fontAlgn="b"/>
                      <a:r>
                        <a:rPr lang="en-GB" sz="1250" b="1" u="none" strike="noStrike">
                          <a:solidFill>
                            <a:schemeClr val="bg2"/>
                          </a:solidFill>
                          <a:effectLst/>
                        </a:rPr>
                        <a:t>FI</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42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19"/>
                  </a:ext>
                </a:extLst>
              </a:tr>
              <a:tr h="192361">
                <a:tc>
                  <a:txBody>
                    <a:bodyPr/>
                    <a:lstStyle/>
                    <a:p>
                      <a:pPr algn="ctr" fontAlgn="b"/>
                      <a:r>
                        <a:rPr lang="en-GB" sz="1250" b="1" u="none" strike="noStrike">
                          <a:solidFill>
                            <a:schemeClr val="bg2"/>
                          </a:solidFill>
                          <a:effectLst/>
                        </a:rPr>
                        <a:t>BE</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2,4</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-5</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0"/>
                  </a:ext>
                </a:extLst>
              </a:tr>
              <a:tr h="192361">
                <a:tc>
                  <a:txBody>
                    <a:bodyPr/>
                    <a:lstStyle/>
                    <a:p>
                      <a:pPr algn="ctr" fontAlgn="b"/>
                      <a:r>
                        <a:rPr lang="en-GB" sz="1250" b="1" u="none" strike="noStrike">
                          <a:solidFill>
                            <a:schemeClr val="bg2"/>
                          </a:solidFill>
                          <a:effectLst/>
                        </a:rPr>
                        <a:t>SE</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0</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-6</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1"/>
                  </a:ext>
                </a:extLst>
              </a:tr>
              <a:tr h="192361">
                <a:tc>
                  <a:txBody>
                    <a:bodyPr/>
                    <a:lstStyle/>
                    <a:p>
                      <a:pPr algn="ctr" fontAlgn="b"/>
                      <a:r>
                        <a:rPr lang="en-GB" sz="1250" b="1" u="none" strike="noStrike">
                          <a:solidFill>
                            <a:schemeClr val="bg2"/>
                          </a:solidFill>
                          <a:effectLst/>
                        </a:rPr>
                        <a:t>DE</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15,7</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27</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-20</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2"/>
                  </a:ext>
                </a:extLst>
              </a:tr>
              <a:tr h="192361">
                <a:tc>
                  <a:txBody>
                    <a:bodyPr/>
                    <a:lstStyle/>
                    <a:p>
                      <a:pPr algn="ctr" fontAlgn="b"/>
                      <a:r>
                        <a:rPr lang="en-GB" sz="1250" b="1" u="none" strike="noStrike">
                          <a:solidFill>
                            <a:schemeClr val="bg2"/>
                          </a:solidFill>
                          <a:effectLst/>
                        </a:rPr>
                        <a:t>DK</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3"/>
                  </a:ext>
                </a:extLst>
              </a:tr>
              <a:tr h="192361">
                <a:tc>
                  <a:txBody>
                    <a:bodyPr/>
                    <a:lstStyle/>
                    <a:p>
                      <a:pPr algn="ctr" fontAlgn="b"/>
                      <a:r>
                        <a:rPr lang="en-GB" sz="1250" b="1" u="none" strike="noStrike">
                          <a:solidFill>
                            <a:schemeClr val="bg2"/>
                          </a:solidFill>
                          <a:effectLst/>
                        </a:rPr>
                        <a:t>AT</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1,3</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21</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4"/>
                  </a:ext>
                </a:extLst>
              </a:tr>
              <a:tr h="192361">
                <a:tc>
                  <a:txBody>
                    <a:bodyPr/>
                    <a:lstStyle/>
                    <a:p>
                      <a:pPr algn="ctr" fontAlgn="b"/>
                      <a:r>
                        <a:rPr lang="en-GB" sz="1250" b="1" u="none" strike="noStrike">
                          <a:solidFill>
                            <a:schemeClr val="bg2"/>
                          </a:solidFill>
                          <a:effectLst/>
                        </a:rPr>
                        <a:t>NL</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1,4</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12</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-3</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5"/>
                  </a:ext>
                </a:extLst>
              </a:tr>
              <a:tr h="192361">
                <a:tc>
                  <a:txBody>
                    <a:bodyPr/>
                    <a:lstStyle/>
                    <a:p>
                      <a:pPr algn="ctr" fontAlgn="b"/>
                      <a:r>
                        <a:rPr lang="en-GB" sz="1250" b="1" u="none" strike="noStrike">
                          <a:solidFill>
                            <a:schemeClr val="bg2"/>
                          </a:solidFill>
                          <a:effectLst/>
                        </a:rPr>
                        <a:t>IE</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-13</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33</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6"/>
                  </a:ext>
                </a:extLst>
              </a:tr>
              <a:tr h="192361">
                <a:tc>
                  <a:txBody>
                    <a:bodyPr/>
                    <a:lstStyle/>
                    <a:p>
                      <a:pPr algn="ctr" fontAlgn="b"/>
                      <a:r>
                        <a:rPr lang="en-GB" sz="1250" b="1" u="none" strike="noStrike">
                          <a:solidFill>
                            <a:schemeClr val="bg2"/>
                          </a:solidFill>
                          <a:effectLst/>
                        </a:rPr>
                        <a:t>LU</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0</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-14</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7"/>
                  </a:ext>
                </a:extLst>
              </a:tr>
              <a:tr h="192361">
                <a:tc>
                  <a:txBody>
                    <a:bodyPr/>
                    <a:lstStyle/>
                    <a:p>
                      <a:pPr algn="ctr" fontAlgn="b"/>
                      <a:r>
                        <a:rPr lang="en-GB" sz="1250" b="1" u="none" strike="noStrike" dirty="0">
                          <a:solidFill>
                            <a:schemeClr val="bg2"/>
                          </a:solidFill>
                          <a:effectLst/>
                        </a:rPr>
                        <a:t>EU27</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331</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-9,9</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a:solidFill>
                            <a:schemeClr val="bg2"/>
                          </a:solidFill>
                          <a:effectLst/>
                        </a:rPr>
                        <a:t>106</a:t>
                      </a:r>
                      <a:endParaRPr lang="pl-PL" sz="1250" b="1" i="0" u="none" strike="noStrike">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250" b="1" u="none" strike="noStrike" dirty="0">
                          <a:solidFill>
                            <a:schemeClr val="bg2"/>
                          </a:solidFill>
                          <a:effectLst/>
                        </a:rPr>
                        <a:t>-11</a:t>
                      </a:r>
                      <a:endParaRPr lang="pl-PL" sz="1250" b="1" i="0" u="none" strike="noStrike" dirty="0">
                        <a:solidFill>
                          <a:schemeClr val="bg2"/>
                        </a:solidFill>
                        <a:effectLst/>
                        <a:latin typeface="Verdana"/>
                      </a:endParaRPr>
                    </a:p>
                  </a:txBody>
                  <a:tcPr marL="6375" marR="6375" marT="637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 xmlns:a16="http://schemas.microsoft.com/office/drawing/2014/main" val="10028"/>
                  </a:ext>
                </a:extLst>
              </a:tr>
            </a:tbl>
          </a:graphicData>
        </a:graphic>
      </p:graphicFrame>
    </p:spTree>
    <p:extLst>
      <p:ext uri="{BB962C8B-B14F-4D97-AF65-F5344CB8AC3E}">
        <p14:creationId xmlns:p14="http://schemas.microsoft.com/office/powerpoint/2010/main" val="7949955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0" y="-443891"/>
            <a:ext cx="12609284" cy="7301891"/>
          </a:xfrm>
          <a:prstGeom prst="rect">
            <a:avLst/>
          </a:prstGeom>
        </p:spPr>
      </p:pic>
      <p:pic>
        <p:nvPicPr>
          <p:cNvPr id="3" name="Picture 17"/>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7049496" y="6021288"/>
            <a:ext cx="1813437" cy="528919"/>
          </a:xfrm>
          <a:prstGeom prst="rect">
            <a:avLst/>
          </a:prstGeom>
          <a:noFill/>
          <a:ln w="9525">
            <a:noFill/>
            <a:miter lim="800000"/>
            <a:headEnd/>
            <a:tailEnd/>
          </a:ln>
        </p:spPr>
      </p:pic>
      <p:sp>
        <p:nvSpPr>
          <p:cNvPr id="5" name="TextBox 4"/>
          <p:cNvSpPr txBox="1"/>
          <p:nvPr/>
        </p:nvSpPr>
        <p:spPr>
          <a:xfrm>
            <a:off x="5040560" y="404665"/>
            <a:ext cx="3851920" cy="5112567"/>
          </a:xfrm>
          <a:prstGeom prst="rect">
            <a:avLst/>
          </a:prstGeom>
          <a:noFill/>
        </p:spPr>
        <p:txBody>
          <a:bodyPr wrap="square" rtlCol="0" anchor="ctr" anchorCtr="0">
            <a:noAutofit/>
          </a:bodyPr>
          <a:lstStyle/>
          <a:p>
            <a:pPr lvl="0">
              <a:defRPr/>
            </a:pPr>
            <a:r>
              <a:rPr lang="pl-PL" sz="1800" b="0" i="1" dirty="0" smtClean="0">
                <a:solidFill>
                  <a:schemeClr val="bg1"/>
                </a:solidFill>
              </a:rPr>
              <a:t>„</a:t>
            </a:r>
            <a:r>
              <a:rPr lang="pl-PL" sz="1800" b="0" i="1" dirty="0">
                <a:solidFill>
                  <a:schemeClr val="bg1"/>
                </a:solidFill>
              </a:rPr>
              <a:t>Dziś proponujemy politykę spójności dla </a:t>
            </a:r>
            <a:r>
              <a:rPr lang="pl-PL" sz="1800" i="1" dirty="0">
                <a:solidFill>
                  <a:schemeClr val="bg1"/>
                </a:solidFill>
              </a:rPr>
              <a:t>wszystkich regionów</a:t>
            </a:r>
            <a:r>
              <a:rPr lang="pl-PL" sz="1800" b="0" i="1" dirty="0">
                <a:solidFill>
                  <a:schemeClr val="bg1"/>
                </a:solidFill>
              </a:rPr>
              <a:t>, która nie pozostawia nikogo w tyle. Zapewniliśmy, że jest </a:t>
            </a:r>
            <a:r>
              <a:rPr lang="pl-PL" sz="1800" i="1" dirty="0">
                <a:solidFill>
                  <a:schemeClr val="bg1"/>
                </a:solidFill>
              </a:rPr>
              <a:t>bardziej elastyczna</a:t>
            </a:r>
            <a:r>
              <a:rPr lang="pl-PL" sz="1800" b="0" i="1" dirty="0">
                <a:solidFill>
                  <a:schemeClr val="bg1"/>
                </a:solidFill>
              </a:rPr>
              <a:t>, aby dostosować ją do </a:t>
            </a:r>
            <a:r>
              <a:rPr lang="pl-PL" sz="1800" i="1" dirty="0">
                <a:solidFill>
                  <a:schemeClr val="bg1"/>
                </a:solidFill>
              </a:rPr>
              <a:t>nowych priorytetów</a:t>
            </a:r>
            <a:r>
              <a:rPr lang="pl-PL" sz="1800" dirty="0"/>
              <a:t> </a:t>
            </a:r>
            <a:r>
              <a:rPr lang="pl-PL" sz="1800" b="0" i="1" dirty="0">
                <a:solidFill>
                  <a:schemeClr val="bg1"/>
                </a:solidFill>
              </a:rPr>
              <a:t>i lepiej chronić naszych obywateli. </a:t>
            </a:r>
            <a:r>
              <a:rPr lang="pl-PL" sz="1800" i="1" dirty="0">
                <a:solidFill>
                  <a:schemeClr val="bg1"/>
                </a:solidFill>
              </a:rPr>
              <a:t>Uprościliśmy również przepisy,</a:t>
            </a:r>
            <a:r>
              <a:rPr lang="pl-PL" sz="1800" dirty="0"/>
              <a:t> </a:t>
            </a:r>
            <a:r>
              <a:rPr lang="pl-PL" sz="1800" b="0" i="1" dirty="0">
                <a:solidFill>
                  <a:schemeClr val="bg1"/>
                </a:solidFill>
              </a:rPr>
              <a:t> co przyniesie korzyści wszystkim, od małych firm i przedsiębiorców po szkoły i szpitale, które będą miały łatwiejszy dostęp do funduszy”</a:t>
            </a:r>
            <a:endParaRPr kumimoji="0" lang="pl-PL" sz="1800" b="0" i="0" u="none" strike="noStrike" kern="1200" cap="none" spc="0" normalizeH="0" baseline="0" noProof="0" dirty="0">
              <a:ln>
                <a:noFill/>
              </a:ln>
              <a:solidFill>
                <a:schemeClr val="bg1"/>
              </a:solidFill>
              <a:effectLst/>
              <a:uLnTx/>
              <a:uFillTx/>
            </a:endParaRPr>
          </a:p>
        </p:txBody>
      </p:sp>
      <p:sp>
        <p:nvSpPr>
          <p:cNvPr id="6" name="TextBox 5"/>
          <p:cNvSpPr txBox="1"/>
          <p:nvPr/>
        </p:nvSpPr>
        <p:spPr>
          <a:xfrm>
            <a:off x="5040560" y="5354632"/>
            <a:ext cx="3600400" cy="738664"/>
          </a:xfrm>
          <a:prstGeom prst="rect">
            <a:avLst/>
          </a:prstGeom>
          <a:noFill/>
        </p:spPr>
        <p:txBody>
          <a:bodyPr wrap="square" rtlCol="0">
            <a:spAutoFit/>
          </a:bodyPr>
          <a:lstStyle/>
          <a:p>
            <a:pPr lvl="0">
              <a:defRPr/>
            </a:pPr>
            <a:r>
              <a:rPr kumimoji="0" lang="pl-PL" sz="1400" b="0" i="0" u="none" strike="noStrike" kern="1200" cap="none" spc="0" normalizeH="0" baseline="0" noProof="0" dirty="0" err="1" smtClean="0">
                <a:ln>
                  <a:noFill/>
                </a:ln>
                <a:solidFill>
                  <a:schemeClr val="bg1"/>
                </a:solidFill>
                <a:effectLst/>
                <a:uLnTx/>
                <a:uFillTx/>
              </a:rPr>
              <a:t>Corina</a:t>
            </a:r>
            <a:r>
              <a:rPr kumimoji="0" lang="en-GB" sz="1400" b="0" i="0" u="none" strike="noStrike" kern="1200" cap="none" spc="0" normalizeH="0" baseline="0" noProof="0" dirty="0" smtClean="0">
                <a:ln>
                  <a:noFill/>
                </a:ln>
                <a:solidFill>
                  <a:schemeClr val="bg1"/>
                </a:solidFill>
                <a:effectLst/>
                <a:uLnTx/>
                <a:uFillTx/>
              </a:rPr>
              <a:t> </a:t>
            </a:r>
            <a:r>
              <a:rPr lang="pl-PL" sz="1400" b="0" dirty="0" err="1" smtClean="0">
                <a:solidFill>
                  <a:schemeClr val="bg1"/>
                </a:solidFill>
              </a:rPr>
              <a:t>Creţu</a:t>
            </a:r>
            <a:r>
              <a:rPr kumimoji="0" lang="pl-PL" sz="1400" b="0" i="0" u="none" strike="noStrike" kern="1200" cap="none" spc="0" normalizeH="0" baseline="0" noProof="0" dirty="0">
                <a:ln>
                  <a:noFill/>
                </a:ln>
                <a:solidFill>
                  <a:schemeClr val="bg1"/>
                </a:solidFill>
                <a:effectLst/>
                <a:uLnTx/>
                <a:uFillTx/>
              </a:rPr>
              <a:t>, komisarz ds.</a:t>
            </a:r>
            <a:r>
              <a:rPr lang="pl-PL" sz="1400" dirty="0"/>
              <a:t> </a:t>
            </a:r>
            <a:r>
              <a:rPr kumimoji="0" lang="pl-PL" sz="1400" b="0" i="0" u="none" strike="noStrike" kern="1200" cap="none" spc="0" normalizeH="0" noProof="0" dirty="0" smtClean="0">
                <a:ln>
                  <a:noFill/>
                </a:ln>
                <a:solidFill>
                  <a:schemeClr val="bg1"/>
                </a:solidFill>
                <a:effectLst/>
                <a:uLnTx/>
                <a:uFillTx/>
              </a:rPr>
              <a:t>Polityki</a:t>
            </a:r>
            <a:r>
              <a:rPr kumimoji="0" lang="en-GB" sz="1400" b="0" i="0" u="none" strike="noStrike" kern="1200" cap="none" spc="0" normalizeH="0" noProof="0" dirty="0" smtClean="0">
                <a:ln>
                  <a:noFill/>
                </a:ln>
                <a:solidFill>
                  <a:schemeClr val="bg1"/>
                </a:solidFill>
                <a:effectLst/>
                <a:uLnTx/>
                <a:uFillTx/>
              </a:rPr>
              <a:t> </a:t>
            </a:r>
            <a:r>
              <a:rPr lang="en-GB" sz="1400" b="0" noProof="0" dirty="0">
                <a:solidFill>
                  <a:schemeClr val="bg1"/>
                </a:solidFill>
              </a:rPr>
              <a:t>R</a:t>
            </a:r>
            <a:r>
              <a:rPr lang="pl-PL" sz="1400" b="0" dirty="0" err="1" smtClean="0">
                <a:solidFill>
                  <a:schemeClr val="bg1"/>
                </a:solidFill>
              </a:rPr>
              <a:t>egionalnej</a:t>
            </a:r>
            <a:endParaRPr kumimoji="0" lang="pl-PL" sz="1400" b="0" i="0" u="none" strike="noStrike" kern="1200" cap="none" spc="0" normalizeH="0" baseline="0" noProof="0" dirty="0">
              <a:ln>
                <a:noFill/>
              </a:ln>
              <a:solidFill>
                <a:schemeClr val="bg1"/>
              </a:solidFill>
              <a:effectLst/>
              <a:uLnTx/>
              <a:uFillTx/>
            </a:endParaRP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pl-PL" sz="1400" b="0" i="0" u="none" strike="noStrike" kern="1200" cap="none" spc="0" normalizeH="0" baseline="0" noProof="0" dirty="0">
                <a:ln>
                  <a:noFill/>
                </a:ln>
                <a:solidFill>
                  <a:schemeClr val="bg1"/>
                </a:solidFill>
                <a:effectLst/>
                <a:uLnTx/>
                <a:uFillTx/>
              </a:rPr>
              <a:t>29 maja 2018 r.</a:t>
            </a:r>
          </a:p>
        </p:txBody>
      </p:sp>
      <p:sp>
        <p:nvSpPr>
          <p:cNvPr id="10" name="TextBox 9"/>
          <p:cNvSpPr txBox="1"/>
          <p:nvPr/>
        </p:nvSpPr>
        <p:spPr>
          <a:xfrm>
            <a:off x="683568" y="5949280"/>
            <a:ext cx="2808312" cy="461665"/>
          </a:xfrm>
          <a:prstGeom prst="rect">
            <a:avLst/>
          </a:prstGeom>
          <a:noFill/>
        </p:spPr>
        <p:txBody>
          <a:bodyPr wrap="square" rtlCol="0">
            <a:spAutoFit/>
          </a:bodyPr>
          <a:lstStyle/>
          <a:p>
            <a:r>
              <a:rPr lang="pl-PL" sz="2400" b="0" dirty="0">
                <a:solidFill>
                  <a:schemeClr val="bg1"/>
                </a:solidFill>
                <a:latin typeface="EC Square Sans Pro Medium" panose="020B0500000000020004" pitchFamily="34" charset="0"/>
              </a:rPr>
              <a:t>#EUBudget</a:t>
            </a:r>
          </a:p>
        </p:txBody>
      </p:sp>
    </p:spTree>
    <p:extLst>
      <p:ext uri="{BB962C8B-B14F-4D97-AF65-F5344CB8AC3E}">
        <p14:creationId xmlns:p14="http://schemas.microsoft.com/office/powerpoint/2010/main" val="191047320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20711" y="14190"/>
            <a:ext cx="5161664" cy="71955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extBox 1"/>
          <p:cNvSpPr txBox="1"/>
          <p:nvPr/>
        </p:nvSpPr>
        <p:spPr>
          <a:xfrm>
            <a:off x="5868144" y="980728"/>
            <a:ext cx="3275856" cy="1938992"/>
          </a:xfrm>
          <a:prstGeom prst="rect">
            <a:avLst/>
          </a:prstGeom>
          <a:noFill/>
        </p:spPr>
        <p:txBody>
          <a:bodyPr wrap="square" rtlCol="0">
            <a:spAutoFit/>
          </a:bodyPr>
          <a:lstStyle/>
          <a:p>
            <a:pPr algn="ctr"/>
            <a:r>
              <a:rPr lang="pl-PL" sz="2400" dirty="0">
                <a:solidFill>
                  <a:srgbClr val="0F5494"/>
                </a:solidFill>
              </a:rPr>
              <a:t>Nowa </a:t>
            </a:r>
            <a:br>
              <a:rPr lang="pl-PL" sz="2400" dirty="0">
                <a:solidFill>
                  <a:srgbClr val="0F5494"/>
                </a:solidFill>
              </a:rPr>
            </a:br>
            <a:r>
              <a:rPr lang="pl-PL" sz="2400" dirty="0">
                <a:solidFill>
                  <a:srgbClr val="0F5494"/>
                </a:solidFill>
              </a:rPr>
              <a:t>regionalna</a:t>
            </a:r>
            <a:r>
              <a:rPr lang="pl-PL" sz="2400" dirty="0"/>
              <a:t> </a:t>
            </a:r>
            <a:br>
              <a:rPr lang="pl-PL" sz="2400" dirty="0"/>
            </a:br>
            <a:r>
              <a:rPr lang="pl-PL" sz="2400" dirty="0">
                <a:solidFill>
                  <a:srgbClr val="0F5494"/>
                </a:solidFill>
              </a:rPr>
              <a:t>mapa</a:t>
            </a:r>
            <a:r>
              <a:rPr lang="pl-PL" sz="2400" dirty="0"/>
              <a:t> </a:t>
            </a:r>
            <a:r>
              <a:rPr lang="pl-PL" sz="2400" dirty="0">
                <a:solidFill>
                  <a:srgbClr val="0F5494"/>
                </a:solidFill>
              </a:rPr>
              <a:t>kwalifikowalności</a:t>
            </a:r>
            <a:r>
              <a:rPr lang="pl-PL" sz="2400" dirty="0"/>
              <a:t> </a:t>
            </a:r>
          </a:p>
          <a:p>
            <a:pPr algn="ctr"/>
            <a:r>
              <a:rPr lang="pl-PL" sz="2400" dirty="0">
                <a:solidFill>
                  <a:srgbClr val="0F5494"/>
                </a:solidFill>
              </a:rPr>
              <a:t>2021-2027</a:t>
            </a:r>
          </a:p>
        </p:txBody>
      </p:sp>
    </p:spTree>
    <p:extLst>
      <p:ext uri="{BB962C8B-B14F-4D97-AF65-F5344CB8AC3E}">
        <p14:creationId xmlns:p14="http://schemas.microsoft.com/office/powerpoint/2010/main" val="327299389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solidFill>
                  <a:srgbClr val="20AA63"/>
                </a:solidFill>
                <a:latin typeface="Arial" panose="020B0604020202020204" pitchFamily="34" charset="0"/>
              </a:rPr>
              <a:t>Oś czasu</a:t>
            </a:r>
            <a:endParaRPr lang="pl-PL" dirty="0">
              <a:solidFill>
                <a:srgbClr val="20AA63"/>
              </a:solidFill>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539552" y="1340768"/>
            <a:ext cx="8020214" cy="266429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13591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2"/>
          <p:cNvSpPr>
            <a:spLocks noGrp="1"/>
          </p:cNvSpPr>
          <p:nvPr>
            <p:ph type="title"/>
          </p:nvPr>
        </p:nvSpPr>
        <p:spPr>
          <a:xfrm>
            <a:off x="107504" y="2060848"/>
            <a:ext cx="4608512" cy="3600400"/>
          </a:xfrm>
        </p:spPr>
        <p:txBody>
          <a:bodyPr anchor="t"/>
          <a:lstStyle>
            <a:lvl1pPr marL="0" indent="0">
              <a:defRPr baseline="0">
                <a:solidFill>
                  <a:schemeClr val="accent6"/>
                </a:solidFill>
                <a:latin typeface="Arial" panose="020B0604020202020204" pitchFamily="34" charset="0"/>
                <a:cs typeface="Arial" panose="020B0604020202020204" pitchFamily="34" charset="0"/>
              </a:defRPr>
            </a:lvl1pPr>
          </a:lstStyle>
          <a:p>
            <a:r>
              <a:rPr lang="pl-PL" sz="4800" dirty="0">
                <a:solidFill>
                  <a:schemeClr val="tx2"/>
                </a:solidFill>
              </a:rPr>
              <a:t>Dziękuję </a:t>
            </a:r>
            <a:br>
              <a:rPr lang="pl-PL" sz="4800" dirty="0">
                <a:solidFill>
                  <a:schemeClr val="tx2"/>
                </a:solidFill>
              </a:rPr>
            </a:br>
            <a:r>
              <a:rPr lang="pl-PL" sz="4800" dirty="0">
                <a:solidFill>
                  <a:schemeClr val="tx2"/>
                </a:solidFill>
              </a:rPr>
              <a:t>za uwagę</a:t>
            </a:r>
            <a:r>
              <a:rPr dirty="0"/>
              <a:t/>
            </a:r>
            <a:br>
              <a:rPr dirty="0"/>
            </a:br>
            <a:r>
              <a:rPr lang="en-GB" dirty="0" smtClean="0"/>
              <a:t/>
            </a:r>
            <a:br>
              <a:rPr lang="en-GB" dirty="0" smtClean="0"/>
            </a:br>
            <a:r>
              <a:rPr lang="en-GB" sz="2400" dirty="0" smtClean="0">
                <a:solidFill>
                  <a:schemeClr val="tx2"/>
                </a:solidFill>
              </a:rPr>
              <a:t>Facebook /</a:t>
            </a:r>
            <a:r>
              <a:rPr lang="en-GB" sz="2400" dirty="0" err="1" smtClean="0">
                <a:solidFill>
                  <a:schemeClr val="tx2"/>
                </a:solidFill>
              </a:rPr>
              <a:t>EURegioPoland</a:t>
            </a:r>
            <a:r>
              <a:rPr sz="2400" dirty="0">
                <a:solidFill>
                  <a:schemeClr val="tx2"/>
                </a:solidFill>
              </a:rPr>
              <a:t/>
            </a:r>
            <a:br>
              <a:rPr sz="2400" dirty="0">
                <a:solidFill>
                  <a:schemeClr val="tx2"/>
                </a:solidFill>
              </a:rPr>
            </a:br>
            <a:r>
              <a:rPr lang="en-GB" sz="2400" dirty="0" smtClean="0">
                <a:solidFill>
                  <a:schemeClr val="tx2"/>
                </a:solidFill>
              </a:rPr>
              <a:t>Twitter @</a:t>
            </a:r>
            <a:r>
              <a:rPr lang="en-GB" sz="2400" dirty="0" err="1" smtClean="0">
                <a:solidFill>
                  <a:schemeClr val="tx2"/>
                </a:solidFill>
              </a:rPr>
              <a:t>RegioPoland</a:t>
            </a:r>
            <a:endParaRPr lang="pl-PL" sz="2400" dirty="0">
              <a:solidFill>
                <a:schemeClr val="tx2"/>
              </a:solidFill>
            </a:endParaRPr>
          </a:p>
        </p:txBody>
      </p:sp>
      <p:sp>
        <p:nvSpPr>
          <p:cNvPr id="6" name="Rectangle 5"/>
          <p:cNvSpPr/>
          <p:nvPr/>
        </p:nvSpPr>
        <p:spPr>
          <a:xfrm>
            <a:off x="0" y="5589240"/>
            <a:ext cx="2411760" cy="864096"/>
          </a:xfrm>
          <a:prstGeom prst="rect">
            <a:avLst/>
          </a:prstGeom>
          <a:solidFill>
            <a:schemeClr val="tx1"/>
          </a:solidFill>
          <a:ln>
            <a:noFill/>
          </a:ln>
          <a:effectLst/>
        </p:spPr>
        <p:style>
          <a:lnRef idx="1">
            <a:schemeClr val="accent1"/>
          </a:lnRef>
          <a:fillRef idx="3">
            <a:schemeClr val="accent1"/>
          </a:fillRef>
          <a:effectRef idx="2">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en-GB"/>
            </a:defPPr>
            <a:lvl1pPr algn="l" rtl="0" fontAlgn="base">
              <a:spcBef>
                <a:spcPct val="0"/>
              </a:spcBef>
              <a:spcAft>
                <a:spcPct val="0"/>
              </a:spcAft>
              <a:defRPr sz="7600" b="1" kern="1200">
                <a:solidFill>
                  <a:schemeClr val="lt1"/>
                </a:solidFill>
                <a:latin typeface="+mn-lt"/>
                <a:ea typeface="+mn-ea"/>
                <a:cs typeface="+mn-cs"/>
              </a:defRPr>
            </a:lvl1pPr>
            <a:lvl2pPr marL="457200" algn="l" rtl="0" fontAlgn="base">
              <a:spcBef>
                <a:spcPct val="0"/>
              </a:spcBef>
              <a:spcAft>
                <a:spcPct val="0"/>
              </a:spcAft>
              <a:defRPr sz="7600" b="1" kern="1200">
                <a:solidFill>
                  <a:schemeClr val="lt1"/>
                </a:solidFill>
                <a:latin typeface="+mn-lt"/>
                <a:ea typeface="+mn-ea"/>
                <a:cs typeface="+mn-cs"/>
              </a:defRPr>
            </a:lvl2pPr>
            <a:lvl3pPr marL="914400" algn="l" rtl="0" fontAlgn="base">
              <a:spcBef>
                <a:spcPct val="0"/>
              </a:spcBef>
              <a:spcAft>
                <a:spcPct val="0"/>
              </a:spcAft>
              <a:defRPr sz="7600" b="1" kern="1200">
                <a:solidFill>
                  <a:schemeClr val="lt1"/>
                </a:solidFill>
                <a:latin typeface="+mn-lt"/>
                <a:ea typeface="+mn-ea"/>
                <a:cs typeface="+mn-cs"/>
              </a:defRPr>
            </a:lvl3pPr>
            <a:lvl4pPr marL="1371600" algn="l" rtl="0" fontAlgn="base">
              <a:spcBef>
                <a:spcPct val="0"/>
              </a:spcBef>
              <a:spcAft>
                <a:spcPct val="0"/>
              </a:spcAft>
              <a:defRPr sz="7600" b="1" kern="1200">
                <a:solidFill>
                  <a:schemeClr val="lt1"/>
                </a:solidFill>
                <a:latin typeface="+mn-lt"/>
                <a:ea typeface="+mn-ea"/>
                <a:cs typeface="+mn-cs"/>
              </a:defRPr>
            </a:lvl4pPr>
            <a:lvl5pPr marL="1828800" algn="l" rtl="0" fontAlgn="base">
              <a:spcBef>
                <a:spcPct val="0"/>
              </a:spcBef>
              <a:spcAft>
                <a:spcPct val="0"/>
              </a:spcAft>
              <a:defRPr sz="7600" b="1" kern="1200">
                <a:solidFill>
                  <a:schemeClr val="lt1"/>
                </a:solidFill>
                <a:latin typeface="+mn-lt"/>
                <a:ea typeface="+mn-ea"/>
                <a:cs typeface="+mn-cs"/>
              </a:defRPr>
            </a:lvl5pPr>
            <a:lvl6pPr marL="2286000" algn="l" defTabSz="914400" rtl="0" eaLnBrk="1" latinLnBrk="0" hangingPunct="1">
              <a:defRPr sz="7600" b="1" kern="1200">
                <a:solidFill>
                  <a:schemeClr val="lt1"/>
                </a:solidFill>
                <a:latin typeface="+mn-lt"/>
                <a:ea typeface="+mn-ea"/>
                <a:cs typeface="+mn-cs"/>
              </a:defRPr>
            </a:lvl6pPr>
            <a:lvl7pPr marL="2743200" algn="l" defTabSz="914400" rtl="0" eaLnBrk="1" latinLnBrk="0" hangingPunct="1">
              <a:defRPr sz="7600" b="1" kern="1200">
                <a:solidFill>
                  <a:schemeClr val="lt1"/>
                </a:solidFill>
                <a:latin typeface="+mn-lt"/>
                <a:ea typeface="+mn-ea"/>
                <a:cs typeface="+mn-cs"/>
              </a:defRPr>
            </a:lvl7pPr>
            <a:lvl8pPr marL="3200400" algn="l" defTabSz="914400" rtl="0" eaLnBrk="1" latinLnBrk="0" hangingPunct="1">
              <a:defRPr sz="7600" b="1" kern="1200">
                <a:solidFill>
                  <a:schemeClr val="lt1"/>
                </a:solidFill>
                <a:latin typeface="+mn-lt"/>
                <a:ea typeface="+mn-ea"/>
                <a:cs typeface="+mn-cs"/>
              </a:defRPr>
            </a:lvl8pPr>
            <a:lvl9pPr marL="3657600" algn="l" defTabSz="914400" rtl="0" eaLnBrk="1" latinLnBrk="0" hangingPunct="1">
              <a:defRPr sz="7600" b="1" kern="1200">
                <a:solidFill>
                  <a:schemeClr val="lt1"/>
                </a:solidFill>
                <a:latin typeface="+mn-lt"/>
                <a:ea typeface="+mn-ea"/>
                <a:cs typeface="+mn-cs"/>
              </a:defRPr>
            </a:lvl9pPr>
          </a:lstStyle>
          <a:p>
            <a:pPr algn="ctr" defTabSz="457200" fontAlgn="auto">
              <a:spcBef>
                <a:spcPts val="0"/>
              </a:spcBef>
              <a:spcAft>
                <a:spcPts val="0"/>
              </a:spcAft>
            </a:pPr>
            <a:endParaRPr lang="en-GB" sz="1800" b="0"/>
          </a:p>
        </p:txBody>
      </p:sp>
      <p:sp>
        <p:nvSpPr>
          <p:cNvPr id="5" name="TextBox 4"/>
          <p:cNvSpPr txBox="1"/>
          <p:nvPr/>
        </p:nvSpPr>
        <p:spPr>
          <a:xfrm>
            <a:off x="107504" y="5589240"/>
            <a:ext cx="2726066" cy="1323439"/>
          </a:xfrm>
          <a:prstGeom prst="rect">
            <a:avLst/>
          </a:prstGeom>
          <a:noFill/>
        </p:spPr>
        <p:txBody>
          <a:bodyPr wrap="square" rtlCol="0">
            <a:spAutoFit/>
          </a:bodyPr>
          <a:lstStyle>
            <a:defPPr>
              <a:defRPr lang="en-GB"/>
            </a:defPPr>
            <a:lvl1pPr algn="l" rtl="0" fontAlgn="base">
              <a:spcBef>
                <a:spcPct val="0"/>
              </a:spcBef>
              <a:spcAft>
                <a:spcPct val="0"/>
              </a:spcAft>
              <a:defRPr sz="7600" b="1" kern="1200">
                <a:solidFill>
                  <a:srgbClr val="FFD624"/>
                </a:solidFill>
                <a:latin typeface="Verdana" pitchFamily="34" charset="0"/>
                <a:ea typeface="+mn-ea"/>
                <a:cs typeface="+mn-cs"/>
              </a:defRPr>
            </a:lvl1pPr>
            <a:lvl2pPr marL="457200" algn="l" rtl="0" fontAlgn="base">
              <a:spcBef>
                <a:spcPct val="0"/>
              </a:spcBef>
              <a:spcAft>
                <a:spcPct val="0"/>
              </a:spcAft>
              <a:defRPr sz="7600" b="1" kern="1200">
                <a:solidFill>
                  <a:srgbClr val="FFD624"/>
                </a:solidFill>
                <a:latin typeface="Verdana" pitchFamily="34" charset="0"/>
                <a:ea typeface="+mn-ea"/>
                <a:cs typeface="+mn-cs"/>
              </a:defRPr>
            </a:lvl2pPr>
            <a:lvl3pPr marL="914400" algn="l" rtl="0" fontAlgn="base">
              <a:spcBef>
                <a:spcPct val="0"/>
              </a:spcBef>
              <a:spcAft>
                <a:spcPct val="0"/>
              </a:spcAft>
              <a:defRPr sz="7600" b="1" kern="1200">
                <a:solidFill>
                  <a:srgbClr val="FFD624"/>
                </a:solidFill>
                <a:latin typeface="Verdana" pitchFamily="34" charset="0"/>
                <a:ea typeface="+mn-ea"/>
                <a:cs typeface="+mn-cs"/>
              </a:defRPr>
            </a:lvl3pPr>
            <a:lvl4pPr marL="1371600" algn="l" rtl="0" fontAlgn="base">
              <a:spcBef>
                <a:spcPct val="0"/>
              </a:spcBef>
              <a:spcAft>
                <a:spcPct val="0"/>
              </a:spcAft>
              <a:defRPr sz="7600" b="1" kern="1200">
                <a:solidFill>
                  <a:srgbClr val="FFD624"/>
                </a:solidFill>
                <a:latin typeface="Verdana" pitchFamily="34" charset="0"/>
                <a:ea typeface="+mn-ea"/>
                <a:cs typeface="+mn-cs"/>
              </a:defRPr>
            </a:lvl4pPr>
            <a:lvl5pPr marL="1828800" algn="l" rtl="0" fontAlgn="base">
              <a:spcBef>
                <a:spcPct val="0"/>
              </a:spcBef>
              <a:spcAft>
                <a:spcPct val="0"/>
              </a:spcAft>
              <a:defRPr sz="7600" b="1" kern="1200">
                <a:solidFill>
                  <a:srgbClr val="FFD624"/>
                </a:solidFill>
                <a:latin typeface="Verdana" pitchFamily="34" charset="0"/>
                <a:ea typeface="+mn-ea"/>
                <a:cs typeface="+mn-cs"/>
              </a:defRPr>
            </a:lvl5pPr>
            <a:lvl6pPr marL="2286000" algn="l" defTabSz="914400" rtl="0" eaLnBrk="1" latinLnBrk="0" hangingPunct="1">
              <a:defRPr sz="7600" b="1" kern="1200">
                <a:solidFill>
                  <a:srgbClr val="FFD624"/>
                </a:solidFill>
                <a:latin typeface="Verdana" pitchFamily="34" charset="0"/>
                <a:ea typeface="+mn-ea"/>
                <a:cs typeface="+mn-cs"/>
              </a:defRPr>
            </a:lvl6pPr>
            <a:lvl7pPr marL="2743200" algn="l" defTabSz="914400" rtl="0" eaLnBrk="1" latinLnBrk="0" hangingPunct="1">
              <a:defRPr sz="7600" b="1" kern="1200">
                <a:solidFill>
                  <a:srgbClr val="FFD624"/>
                </a:solidFill>
                <a:latin typeface="Verdana" pitchFamily="34" charset="0"/>
                <a:ea typeface="+mn-ea"/>
                <a:cs typeface="+mn-cs"/>
              </a:defRPr>
            </a:lvl7pPr>
            <a:lvl8pPr marL="3200400" algn="l" defTabSz="914400" rtl="0" eaLnBrk="1" latinLnBrk="0" hangingPunct="1">
              <a:defRPr sz="7600" b="1" kern="1200">
                <a:solidFill>
                  <a:srgbClr val="FFD624"/>
                </a:solidFill>
                <a:latin typeface="Verdana" pitchFamily="34" charset="0"/>
                <a:ea typeface="+mn-ea"/>
                <a:cs typeface="+mn-cs"/>
              </a:defRPr>
            </a:lvl8pPr>
            <a:lvl9pPr marL="3657600" algn="l" defTabSz="914400" rtl="0" eaLnBrk="1" latinLnBrk="0" hangingPunct="1">
              <a:defRPr sz="7600" b="1" kern="1200">
                <a:solidFill>
                  <a:srgbClr val="FFD624"/>
                </a:solidFill>
                <a:latin typeface="Verdana" pitchFamily="34" charset="0"/>
                <a:ea typeface="+mn-ea"/>
                <a:cs typeface="+mn-cs"/>
              </a:defRPr>
            </a:lvl9pPr>
          </a:lstStyle>
          <a:p>
            <a:r>
              <a:rPr lang="pl-PL" sz="2000" b="0" i="1" dirty="0">
                <a:solidFill>
                  <a:schemeClr val="bg1"/>
                </a:solidFill>
                <a:latin typeface="Arial" panose="020B0604020202020204" pitchFamily="34" charset="0"/>
              </a:rPr>
              <a:t>#</a:t>
            </a:r>
            <a:r>
              <a:rPr lang="pl-PL" sz="2000" b="0" i="1" dirty="0" err="1">
                <a:solidFill>
                  <a:schemeClr val="bg1"/>
                </a:solidFill>
                <a:latin typeface="Arial" panose="020B0604020202020204" pitchFamily="34" charset="0"/>
              </a:rPr>
              <a:t>politykaspójności</a:t>
            </a:r>
            <a:r>
              <a:rPr lang="pl-PL" sz="2000" b="0" i="1" dirty="0">
                <a:solidFill>
                  <a:schemeClr val="bg1"/>
                </a:solidFill>
                <a:latin typeface="Arial" panose="020B0604020202020204" pitchFamily="34" charset="0"/>
              </a:rPr>
              <a:t> #</a:t>
            </a:r>
            <a:r>
              <a:rPr lang="pl-PL" sz="2000" b="0" i="1" dirty="0" err="1" smtClean="0">
                <a:solidFill>
                  <a:schemeClr val="bg1"/>
                </a:solidFill>
                <a:latin typeface="Arial" panose="020B0604020202020204" pitchFamily="34" charset="0"/>
              </a:rPr>
              <a:t>EUinmyRegion</a:t>
            </a:r>
            <a:endParaRPr lang="en-GB" sz="2000" b="0" i="1" dirty="0" smtClean="0">
              <a:solidFill>
                <a:schemeClr val="bg1"/>
              </a:solidFill>
              <a:latin typeface="Arial" panose="020B0604020202020204" pitchFamily="34" charset="0"/>
            </a:endParaRPr>
          </a:p>
          <a:p>
            <a:r>
              <a:rPr lang="en-GB" sz="2000" b="0" i="1" dirty="0" smtClean="0">
                <a:solidFill>
                  <a:schemeClr val="bg1"/>
                </a:solidFill>
                <a:latin typeface="Arial" panose="020B0604020202020204" pitchFamily="34" charset="0"/>
                <a:cs typeface="Arial" panose="020B0604020202020204" pitchFamily="34" charset="0"/>
              </a:rPr>
              <a:t>#</a:t>
            </a:r>
            <a:r>
              <a:rPr lang="en-GB" sz="2000" b="0" i="1" dirty="0" err="1" smtClean="0">
                <a:solidFill>
                  <a:schemeClr val="bg1"/>
                </a:solidFill>
                <a:latin typeface="Arial" panose="020B0604020202020204" pitchFamily="34" charset="0"/>
                <a:cs typeface="Arial" panose="020B0604020202020204" pitchFamily="34" charset="0"/>
              </a:rPr>
              <a:t>FunduszeUE</a:t>
            </a:r>
            <a:endParaRPr lang="pl-PL" sz="2000" b="0" i="1" dirty="0">
              <a:solidFill>
                <a:schemeClr val="bg1"/>
              </a:solidFill>
              <a:latin typeface="Arial" panose="020B0604020202020204" pitchFamily="34" charset="0"/>
              <a:cs typeface="Arial" panose="020B0604020202020204" pitchFamily="34" charset="0"/>
            </a:endParaRPr>
          </a:p>
          <a:p>
            <a:endParaRPr lang="pl-PL" sz="2000" b="0" i="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668526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835696" y="548680"/>
            <a:ext cx="6840760" cy="720081"/>
          </a:xfrm>
          <a:prstGeom prst="rect">
            <a:avLst/>
          </a:prstGeom>
        </p:spPr>
        <p:txBody>
          <a:bodyPr/>
          <a:lstStyle/>
          <a:p>
            <a:pPr algn="ctr"/>
            <a:r>
              <a:rPr lang="pl-PL" dirty="0">
                <a:solidFill>
                  <a:srgbClr val="20AA63"/>
                </a:solidFill>
                <a:latin typeface="Arial" panose="020B0604020202020204" pitchFamily="34" charset="0"/>
              </a:rPr>
              <a:t>Nowoczesna, dynamiczna</a:t>
            </a:r>
            <a:r>
              <a:rPr lang="pl-PL" dirty="0"/>
              <a:t> </a:t>
            </a:r>
            <a:r>
              <a:rPr lang="pl-PL" dirty="0">
                <a:solidFill>
                  <a:srgbClr val="20AA63"/>
                </a:solidFill>
                <a:latin typeface="Arial" panose="020B0604020202020204" pitchFamily="34" charset="0"/>
              </a:rPr>
              <a:t>polityka</a:t>
            </a:r>
            <a:endParaRPr lang="pl-PL"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07504" y="1988840"/>
            <a:ext cx="3158976" cy="3921820"/>
          </a:xfrm>
          <a:prstGeom prst="rect">
            <a:avLst/>
          </a:prstGeom>
        </p:spPr>
        <p:txBody>
          <a:bodyPr/>
          <a:lstStyle/>
          <a:p>
            <a:pPr marL="0" indent="0">
              <a:spcAft>
                <a:spcPts val="600"/>
              </a:spcAft>
              <a:buNone/>
            </a:pPr>
            <a:r>
              <a:rPr lang="pl-PL" sz="2000" b="1" i="0" dirty="0">
                <a:solidFill>
                  <a:srgbClr val="20AA63"/>
                </a:solidFill>
                <a:latin typeface="Arial" panose="020B0604020202020204" pitchFamily="34" charset="0"/>
              </a:rPr>
              <a:t>Nowoczesna inwestycja</a:t>
            </a:r>
            <a:endParaRPr lang="pl-PL" sz="2000" b="1" i="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i="0" dirty="0">
                <a:solidFill>
                  <a:schemeClr val="bg2"/>
                </a:solidFill>
                <a:latin typeface="Arial" panose="020B0604020202020204" pitchFamily="34" charset="0"/>
              </a:rPr>
              <a:t>Koncentracja na przejściu na inteligentną, niskoemisyjną gospodarkę</a:t>
            </a:r>
          </a:p>
          <a:p>
            <a:pPr>
              <a:spcAft>
                <a:spcPts val="1200"/>
              </a:spcAft>
              <a:buClr>
                <a:schemeClr val="tx1"/>
              </a:buClr>
              <a:buFont typeface="Wingdings" panose="05000000000000000000" pitchFamily="2" charset="2"/>
              <a:buChar char="§"/>
            </a:pPr>
            <a:r>
              <a:rPr lang="pl-PL" sz="1600" i="0" dirty="0">
                <a:solidFill>
                  <a:schemeClr val="bg2"/>
                </a:solidFill>
                <a:latin typeface="Arial" panose="020B0604020202020204" pitchFamily="34" charset="0"/>
              </a:rPr>
              <a:t>Silniejsze </a:t>
            </a:r>
            <a:r>
              <a:rPr lang="pl-PL" sz="1600" i="0" dirty="0" smtClean="0">
                <a:solidFill>
                  <a:schemeClr val="bg2"/>
                </a:solidFill>
                <a:latin typeface="Arial" panose="020B0604020202020204" pitchFamily="34" charset="0"/>
              </a:rPr>
              <a:t>powiązania </a:t>
            </a:r>
            <a:r>
              <a:rPr lang="pl-PL" sz="1600" i="0" dirty="0">
                <a:solidFill>
                  <a:schemeClr val="bg2"/>
                </a:solidFill>
                <a:latin typeface="Arial" panose="020B0604020202020204" pitchFamily="34" charset="0"/>
              </a:rPr>
              <a:t>z </a:t>
            </a:r>
            <a:r>
              <a:rPr lang="pl-PL" sz="1600" i="0" dirty="0" smtClean="0">
                <a:solidFill>
                  <a:schemeClr val="bg2"/>
                </a:solidFill>
                <a:latin typeface="Arial" panose="020B0604020202020204" pitchFamily="34" charset="0"/>
              </a:rPr>
              <a:t>semestrem</a:t>
            </a:r>
            <a:r>
              <a:rPr lang="en-GB" sz="2000" dirty="0"/>
              <a:t> </a:t>
            </a:r>
            <a:r>
              <a:rPr lang="pl-PL" sz="1600" i="0" dirty="0" smtClean="0">
                <a:solidFill>
                  <a:schemeClr val="bg2"/>
                </a:solidFill>
                <a:latin typeface="Arial" panose="020B0604020202020204" pitchFamily="34" charset="0"/>
              </a:rPr>
              <a:t>europejskim</a:t>
            </a: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i="0" dirty="0">
                <a:solidFill>
                  <a:schemeClr val="bg2"/>
                </a:solidFill>
                <a:latin typeface="Arial" panose="020B0604020202020204" pitchFamily="34" charset="0"/>
              </a:rPr>
              <a:t>Kompleksowe dane dotyczące </a:t>
            </a:r>
            <a:r>
              <a:rPr lang="en-GB" sz="1600" i="0" dirty="0" err="1" smtClean="0">
                <a:solidFill>
                  <a:schemeClr val="bg2"/>
                </a:solidFill>
                <a:latin typeface="Arial" panose="020B0604020202020204" pitchFamily="34" charset="0"/>
              </a:rPr>
              <a:t>wykonania</a:t>
            </a:r>
            <a:r>
              <a:rPr lang="pl-PL" sz="1600" i="0" dirty="0" smtClean="0">
                <a:solidFill>
                  <a:schemeClr val="bg2"/>
                </a:solidFill>
                <a:latin typeface="Arial" panose="020B0604020202020204" pitchFamily="34" charset="0"/>
              </a:rPr>
              <a:t> (niemal </a:t>
            </a:r>
            <a:r>
              <a:rPr lang="pl-PL" sz="1600" i="0" dirty="0">
                <a:solidFill>
                  <a:schemeClr val="bg2"/>
                </a:solidFill>
                <a:latin typeface="Arial" panose="020B0604020202020204" pitchFamily="34" charset="0"/>
              </a:rPr>
              <a:t>w czasie rzeczywistym), dane </a:t>
            </a:r>
            <a:r>
              <a:rPr lang="pl-PL" sz="1600" i="0" dirty="0" smtClean="0">
                <a:solidFill>
                  <a:schemeClr val="bg2"/>
                </a:solidFill>
                <a:latin typeface="Arial" panose="020B0604020202020204" pitchFamily="34" charset="0"/>
              </a:rPr>
              <a:t>otwarte</a:t>
            </a:r>
            <a:r>
              <a:rPr lang="en-GB" sz="1600" i="0" dirty="0" smtClean="0">
                <a:solidFill>
                  <a:schemeClr val="bg2"/>
                </a:solidFill>
                <a:latin typeface="Arial" panose="020B0604020202020204" pitchFamily="34" charset="0"/>
              </a:rPr>
              <a:t> </a:t>
            </a:r>
            <a:endParaRPr lang="pl-PL" sz="16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347864" y="1985382"/>
            <a:ext cx="2880320"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sz="2000" b="1" i="0" kern="0" dirty="0">
                <a:solidFill>
                  <a:srgbClr val="20AA63"/>
                </a:solidFill>
                <a:latin typeface="Arial" panose="020B0604020202020204" pitchFamily="34" charset="0"/>
              </a:rPr>
              <a:t>Prosta, elastyczna, dynamiczna</a:t>
            </a:r>
            <a:endParaRPr lang="pl-PL" sz="2000" b="1" i="0"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7 funduszy, 1 rozporządzenie </a:t>
            </a:r>
            <a:r>
              <a:rPr lang="fr-BE" sz="1600" b="0" i="0" kern="0" dirty="0">
                <a:solidFill>
                  <a:schemeClr val="bg2"/>
                </a:solidFill>
                <a:latin typeface="Arial" panose="020B0604020202020204" pitchFamily="34" charset="0"/>
              </a:rPr>
              <a:t/>
            </a:r>
            <a:br>
              <a:rPr lang="fr-BE" sz="1600" b="0" i="0" kern="0" dirty="0">
                <a:solidFill>
                  <a:schemeClr val="bg2"/>
                </a:solidFill>
                <a:latin typeface="Arial" panose="020B0604020202020204" pitchFamily="34" charset="0"/>
              </a:rPr>
            </a:br>
            <a:r>
              <a:rPr lang="pl-PL" sz="1600" b="0" i="0" kern="0" dirty="0">
                <a:solidFill>
                  <a:schemeClr val="bg2"/>
                </a:solidFill>
                <a:latin typeface="Arial" panose="020B0604020202020204" pitchFamily="34" charset="0"/>
              </a:rPr>
              <a:t>(o 50% krótsze)</a:t>
            </a:r>
            <a:endParaRPr lang="pl-PL" sz="16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80 kluczowych uproszczeń administracyjnych</a:t>
            </a:r>
            <a:endParaRPr lang="pl-PL" sz="16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Szybsze</a:t>
            </a:r>
            <a:r>
              <a:rPr lang="pl-PL" sz="2000" dirty="0"/>
              <a:t> </a:t>
            </a:r>
            <a:r>
              <a:rPr lang="pl-PL" sz="1600" b="0" i="0" kern="0" dirty="0">
                <a:solidFill>
                  <a:schemeClr val="bg2"/>
                </a:solidFill>
                <a:latin typeface="Arial" panose="020B0604020202020204" pitchFamily="34" charset="0"/>
              </a:rPr>
              <a:t>wdrożenie (powrót do reguły n+2)</a:t>
            </a:r>
            <a:endParaRPr lang="pl-PL" sz="1600" b="0" i="0" kern="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Reagowanie na pojawiające się </a:t>
            </a:r>
            <a:r>
              <a:rPr lang="en-GB" sz="1600" b="0" i="0" kern="0" dirty="0" err="1" smtClean="0">
                <a:solidFill>
                  <a:schemeClr val="bg2"/>
                </a:solidFill>
                <a:latin typeface="Arial" panose="020B0604020202020204" pitchFamily="34" charset="0"/>
              </a:rPr>
              <a:t>wyzwania</a:t>
            </a:r>
            <a:r>
              <a:rPr lang="pl-PL" sz="1600" b="0" i="0" kern="0" dirty="0" smtClean="0">
                <a:solidFill>
                  <a:schemeClr val="bg2"/>
                </a:solidFill>
                <a:latin typeface="Arial" panose="020B0604020202020204" pitchFamily="34" charset="0"/>
              </a:rPr>
              <a:t> </a:t>
            </a:r>
            <a:r>
              <a:rPr lang="pl-PL" sz="1600" b="0" i="0" kern="0" dirty="0">
                <a:solidFill>
                  <a:schemeClr val="bg2"/>
                </a:solidFill>
                <a:latin typeface="Arial" panose="020B0604020202020204" pitchFamily="34" charset="0"/>
              </a:rPr>
              <a:t>(migracja, gospodarka)</a:t>
            </a:r>
          </a:p>
        </p:txBody>
      </p:sp>
      <p:sp>
        <p:nvSpPr>
          <p:cNvPr id="6" name="Content Placeholder 2"/>
          <p:cNvSpPr txBox="1">
            <a:spLocks/>
          </p:cNvSpPr>
          <p:nvPr/>
        </p:nvSpPr>
        <p:spPr bwMode="auto">
          <a:xfrm>
            <a:off x="6300192" y="1988840"/>
            <a:ext cx="2843808"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sz="2000" b="1" i="0" kern="0" dirty="0">
                <a:solidFill>
                  <a:srgbClr val="20AA63"/>
                </a:solidFill>
                <a:latin typeface="Arial" panose="020B0604020202020204" pitchFamily="34" charset="0"/>
              </a:rPr>
              <a:t>Dla wszystkich regionów</a:t>
            </a:r>
            <a:endParaRPr lang="pl-PL" sz="2000" b="1" i="0" kern="0" dirty="0">
              <a:solidFill>
                <a:srgbClr val="20AA63"/>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Zrównoważona i sprawiedliwa </a:t>
            </a:r>
            <a:r>
              <a:rPr lang="fr-BE" sz="1600" b="0" i="0" kern="0" dirty="0">
                <a:solidFill>
                  <a:schemeClr val="bg2"/>
                </a:solidFill>
                <a:latin typeface="Arial" panose="020B0604020202020204" pitchFamily="34" charset="0"/>
              </a:rPr>
              <a:t/>
            </a:r>
            <a:br>
              <a:rPr lang="fr-BE" sz="1600" b="0" i="0" kern="0" dirty="0">
                <a:solidFill>
                  <a:schemeClr val="bg2"/>
                </a:solidFill>
                <a:latin typeface="Arial" panose="020B0604020202020204" pitchFamily="34" charset="0"/>
              </a:rPr>
            </a:br>
            <a:r>
              <a:rPr lang="pl-PL" sz="1600" b="0" i="0" kern="0" dirty="0">
                <a:solidFill>
                  <a:schemeClr val="bg2"/>
                </a:solidFill>
                <a:latin typeface="Arial" panose="020B0604020202020204" pitchFamily="34" charset="0"/>
              </a:rPr>
              <a:t>„metoda berlińska”</a:t>
            </a: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75% wsparcia trafia do najbiedniejszych regionów, gdzie jest ono najbardziej potrzebne</a:t>
            </a:r>
          </a:p>
          <a:p>
            <a:pPr>
              <a:spcAft>
                <a:spcPts val="1200"/>
              </a:spcAft>
              <a:buClr>
                <a:schemeClr val="tx1"/>
              </a:buClr>
              <a:buFont typeface="Wingdings" panose="05000000000000000000" pitchFamily="2" charset="2"/>
              <a:buChar char="§"/>
            </a:pPr>
            <a:r>
              <a:rPr lang="en-GB" sz="1600" b="0" i="0" kern="0" dirty="0" err="1">
                <a:solidFill>
                  <a:schemeClr val="bg2"/>
                </a:solidFill>
                <a:latin typeface="Arial" panose="020B0604020202020204" pitchFamily="34" charset="0"/>
              </a:rPr>
              <a:t>R</a:t>
            </a:r>
            <a:r>
              <a:rPr lang="en-GB" sz="1600" b="0" i="0" kern="0" dirty="0" err="1" smtClean="0">
                <a:solidFill>
                  <a:schemeClr val="bg2"/>
                </a:solidFill>
                <a:latin typeface="Arial" panose="020B0604020202020204" pitchFamily="34" charset="0"/>
              </a:rPr>
              <a:t>eagowanie</a:t>
            </a:r>
            <a:r>
              <a:rPr lang="pl-PL" sz="1600" b="0" i="0" kern="0" dirty="0" smtClean="0">
                <a:solidFill>
                  <a:schemeClr val="bg2"/>
                </a:solidFill>
                <a:latin typeface="Arial" panose="020B0604020202020204" pitchFamily="34" charset="0"/>
              </a:rPr>
              <a:t> </a:t>
            </a:r>
            <a:r>
              <a:rPr lang="pl-PL" sz="1600" b="0" i="0" kern="0" dirty="0">
                <a:solidFill>
                  <a:schemeClr val="bg2"/>
                </a:solidFill>
                <a:latin typeface="Arial" panose="020B0604020202020204" pitchFamily="34" charset="0"/>
              </a:rPr>
              <a:t>na pojawiające się potrzeby i wspomaganie transformacji gospodarczej w całej UE</a:t>
            </a:r>
          </a:p>
          <a:p>
            <a:pPr marL="0" indent="0">
              <a:spcAft>
                <a:spcPts val="1200"/>
              </a:spcAft>
              <a:buClr>
                <a:schemeClr val="tx1"/>
              </a:buClr>
              <a:buNone/>
            </a:pPr>
            <a:endParaRPr lang="pl-PL" sz="1800" b="0" i="0" kern="0" dirty="0">
              <a:solidFill>
                <a:schemeClr val="bg2"/>
              </a:solidFill>
              <a:latin typeface="Arial" panose="020B0604020202020204" pitchFamily="34" charset="0"/>
              <a:cs typeface="Arial" panose="020B0604020202020204" pitchFamily="34" charset="0"/>
            </a:endParaRPr>
          </a:p>
        </p:txBody>
      </p:sp>
      <p:cxnSp>
        <p:nvCxnSpPr>
          <p:cNvPr id="8" name="Straight Connector 7"/>
          <p:cNvCxnSpPr/>
          <p:nvPr/>
        </p:nvCxnSpPr>
        <p:spPr bwMode="auto">
          <a:xfrm>
            <a:off x="6156176"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10" name="Straight Connector 9"/>
          <p:cNvCxnSpPr/>
          <p:nvPr/>
        </p:nvCxnSpPr>
        <p:spPr bwMode="auto">
          <a:xfrm>
            <a:off x="3266480" y="1985382"/>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9" name="Picture 2" descr="U:\12. Policy development Post 2020\Communication\visuals\ppt_visuals1-46.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79512" y="407368"/>
            <a:ext cx="1429110"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50970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solidFill>
                  <a:schemeClr val="tx1"/>
                </a:solidFill>
                <a:latin typeface="Arial" panose="020B0604020202020204" pitchFamily="34" charset="0"/>
              </a:rPr>
              <a:t>Cele polityki</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79512" y="1484784"/>
            <a:ext cx="5472608" cy="4608512"/>
          </a:xfrm>
          <a:prstGeom prst="rect">
            <a:avLst/>
          </a:prstGeom>
        </p:spPr>
        <p:txBody>
          <a:bodyPr/>
          <a:lstStyle/>
          <a:p>
            <a:pPr marL="0" indent="0">
              <a:spcAft>
                <a:spcPts val="1200"/>
              </a:spcAft>
              <a:buClr>
                <a:schemeClr val="tx1"/>
              </a:buClr>
              <a:buNone/>
            </a:pPr>
            <a:r>
              <a:rPr lang="pl-PL" sz="1600" i="0" dirty="0">
                <a:solidFill>
                  <a:schemeClr val="bg2"/>
                </a:solidFill>
                <a:latin typeface="Arial" panose="020B0604020202020204" pitchFamily="34" charset="0"/>
              </a:rPr>
              <a:t>11 celów uproszczono</a:t>
            </a:r>
            <a:r>
              <a:rPr lang="pl-PL" sz="2000" dirty="0"/>
              <a:t> </a:t>
            </a:r>
            <a:r>
              <a:rPr lang="pl-PL" sz="1600" i="0" dirty="0">
                <a:solidFill>
                  <a:schemeClr val="bg2"/>
                </a:solidFill>
                <a:latin typeface="Arial" panose="020B0604020202020204" pitchFamily="34" charset="0"/>
              </a:rPr>
              <a:t>i skonsolidowano do 5:</a:t>
            </a:r>
            <a:endParaRPr lang="pl-PL" sz="1600" i="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r>
              <a:rPr lang="pl-PL" sz="1600" i="0" dirty="0">
                <a:solidFill>
                  <a:schemeClr val="bg2"/>
                </a:solidFill>
                <a:latin typeface="Arial" panose="020B0604020202020204" pitchFamily="34" charset="0"/>
              </a:rPr>
              <a:t>Inteligentniejsza Europa (innowacyjna i inteligentna transformacja gospodarcza)</a:t>
            </a:r>
          </a:p>
          <a:p>
            <a:pPr marL="457200" indent="-457200">
              <a:spcAft>
                <a:spcPts val="1200"/>
              </a:spcAft>
              <a:buClr>
                <a:schemeClr val="tx1"/>
              </a:buClr>
              <a:buFont typeface="+mj-lt"/>
              <a:buAutoNum type="arabicPeriod"/>
            </a:pPr>
            <a:r>
              <a:rPr lang="fr-BE" sz="1600" i="0" dirty="0" err="1" smtClean="0">
                <a:solidFill>
                  <a:schemeClr val="bg2"/>
                </a:solidFill>
                <a:latin typeface="Arial" panose="020B0604020202020204" pitchFamily="34" charset="0"/>
              </a:rPr>
              <a:t>Bardziej</a:t>
            </a:r>
            <a:r>
              <a:rPr lang="fr-BE" sz="1600" i="0" dirty="0" smtClean="0">
                <a:solidFill>
                  <a:schemeClr val="bg2"/>
                </a:solidFill>
                <a:latin typeface="Arial" panose="020B0604020202020204" pitchFamily="34" charset="0"/>
              </a:rPr>
              <a:t> e</a:t>
            </a:r>
            <a:r>
              <a:rPr lang="pl-PL" sz="1600" i="0" dirty="0" err="1" smtClean="0">
                <a:solidFill>
                  <a:schemeClr val="bg2"/>
                </a:solidFill>
                <a:latin typeface="Arial" panose="020B0604020202020204" pitchFamily="34" charset="0"/>
              </a:rPr>
              <a:t>kologiczna</a:t>
            </a:r>
            <a:r>
              <a:rPr lang="pl-PL" sz="1600" i="0" dirty="0">
                <a:solidFill>
                  <a:schemeClr val="bg2"/>
                </a:solidFill>
                <a:latin typeface="Arial" panose="020B0604020202020204" pitchFamily="34" charset="0"/>
              </a:rPr>
              <a:t>, niskoemisyjna Europa (w tym transformacja sektora energetycznego, przejście na gospodarkę o obiegu zamkniętym, dostosowanie do zmian klimatu i zarządzanie ryzykiem)</a:t>
            </a:r>
          </a:p>
          <a:p>
            <a:pPr marL="457200" indent="-457200">
              <a:spcAft>
                <a:spcPts val="1200"/>
              </a:spcAft>
              <a:buClr>
                <a:schemeClr val="tx1"/>
              </a:buClr>
              <a:buFont typeface="+mj-lt"/>
              <a:buAutoNum type="arabicPeriod"/>
            </a:pPr>
            <a:r>
              <a:rPr lang="pl-PL" sz="1600" i="0" dirty="0">
                <a:solidFill>
                  <a:schemeClr val="bg2"/>
                </a:solidFill>
                <a:latin typeface="Arial" panose="020B0604020202020204" pitchFamily="34" charset="0"/>
              </a:rPr>
              <a:t>Bardziej połączona Europa (mobilność </a:t>
            </a:r>
            <a:r>
              <a:rPr lang="fr-BE" sz="1600" i="0" dirty="0">
                <a:solidFill>
                  <a:schemeClr val="bg2"/>
                </a:solidFill>
                <a:latin typeface="Arial" panose="020B0604020202020204" pitchFamily="34" charset="0"/>
              </a:rPr>
              <a:t/>
            </a:r>
            <a:br>
              <a:rPr lang="fr-BE" sz="1600" i="0" dirty="0">
                <a:solidFill>
                  <a:schemeClr val="bg2"/>
                </a:solidFill>
                <a:latin typeface="Arial" panose="020B0604020202020204" pitchFamily="34" charset="0"/>
              </a:rPr>
            </a:br>
            <a:r>
              <a:rPr lang="pl-PL" sz="1600" i="0" dirty="0">
                <a:solidFill>
                  <a:schemeClr val="bg2"/>
                </a:solidFill>
                <a:latin typeface="Arial" panose="020B0604020202020204" pitchFamily="34" charset="0"/>
              </a:rPr>
              <a:t>i łączność TIK)</a:t>
            </a:r>
          </a:p>
          <a:p>
            <a:pPr marL="457200" indent="-457200">
              <a:spcAft>
                <a:spcPts val="1200"/>
              </a:spcAft>
              <a:buClr>
                <a:schemeClr val="tx1"/>
              </a:buClr>
              <a:buFont typeface="+mj-lt"/>
              <a:buAutoNum type="arabicPeriod"/>
            </a:pPr>
            <a:r>
              <a:rPr lang="pl-PL" sz="1600" i="0" dirty="0">
                <a:solidFill>
                  <a:schemeClr val="bg2"/>
                </a:solidFill>
                <a:latin typeface="Arial" panose="020B0604020202020204" pitchFamily="34" charset="0"/>
              </a:rPr>
              <a:t>Bardziej prospołeczna Europa (europejski filar </a:t>
            </a:r>
            <a:r>
              <a:rPr lang="fr-BE" sz="1600" i="0" dirty="0">
                <a:solidFill>
                  <a:schemeClr val="bg2"/>
                </a:solidFill>
                <a:latin typeface="Arial" panose="020B0604020202020204" pitchFamily="34" charset="0"/>
              </a:rPr>
              <a:t/>
            </a:r>
            <a:br>
              <a:rPr lang="fr-BE" sz="1600" i="0" dirty="0">
                <a:solidFill>
                  <a:schemeClr val="bg2"/>
                </a:solidFill>
                <a:latin typeface="Arial" panose="020B0604020202020204" pitchFamily="34" charset="0"/>
              </a:rPr>
            </a:br>
            <a:r>
              <a:rPr lang="pl-PL" sz="1600" i="0" dirty="0">
                <a:solidFill>
                  <a:schemeClr val="bg2"/>
                </a:solidFill>
                <a:latin typeface="Arial" panose="020B0604020202020204" pitchFamily="34" charset="0"/>
              </a:rPr>
              <a:t>praw socjalnych)</a:t>
            </a:r>
          </a:p>
          <a:p>
            <a:pPr marL="457200" indent="-457200">
              <a:spcAft>
                <a:spcPts val="1200"/>
              </a:spcAft>
              <a:buClr>
                <a:schemeClr val="tx1"/>
              </a:buClr>
              <a:buFont typeface="+mj-lt"/>
              <a:buAutoNum type="arabicPeriod"/>
            </a:pPr>
            <a:r>
              <a:rPr lang="pl-PL" sz="1600" i="0" dirty="0">
                <a:solidFill>
                  <a:schemeClr val="bg2"/>
                </a:solidFill>
                <a:latin typeface="Arial" panose="020B0604020202020204" pitchFamily="34" charset="0"/>
              </a:rPr>
              <a:t>Europa bliższa obywatelom (zrównoważony rozwój obszarów miejskich, wiejskich i przybrzeżnych oraz inicjatywy lokalne)</a:t>
            </a:r>
            <a:endParaRPr lang="pl-PL" sz="2000" b="1" i="0" dirty="0">
              <a:solidFill>
                <a:srgbClr val="20AA63"/>
              </a:solidFill>
              <a:latin typeface="Arial" panose="020B0604020202020204" pitchFamily="34" charset="0"/>
              <a:cs typeface="Arial" panose="020B0604020202020204" pitchFamily="34" charset="0"/>
            </a:endParaRPr>
          </a:p>
        </p:txBody>
      </p:sp>
      <p:pic>
        <p:nvPicPr>
          <p:cNvPr id="9218" name="Picture 2" descr="U:\12. Policy development Post 2020\Communication\visuals\ppt_visuals1_Open Data 2.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27584" y="116632"/>
            <a:ext cx="1612349" cy="1299853"/>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p:cNvSpPr txBox="1"/>
          <p:nvPr/>
        </p:nvSpPr>
        <p:spPr>
          <a:xfrm>
            <a:off x="6084168" y="1416485"/>
            <a:ext cx="45719" cy="461665"/>
          </a:xfrm>
          <a:prstGeom prst="rect">
            <a:avLst/>
          </a:prstGeom>
          <a:noFill/>
        </p:spPr>
        <p:txBody>
          <a:bodyPr wrap="square" rtlCol="0">
            <a:spAutoFit/>
          </a:bodyPr>
          <a:lstStyle/>
          <a:p>
            <a:endParaRPr lang="en-GB" sz="2400" b="0" dirty="0" err="1">
              <a:solidFill>
                <a:srgbClr val="0F5494"/>
              </a:solidFill>
            </a:endParaRPr>
          </a:p>
        </p:txBody>
      </p:sp>
      <p:sp>
        <p:nvSpPr>
          <p:cNvPr id="5" name="TextBox 4"/>
          <p:cNvSpPr txBox="1"/>
          <p:nvPr/>
        </p:nvSpPr>
        <p:spPr>
          <a:xfrm>
            <a:off x="5878347" y="1556792"/>
            <a:ext cx="3096344" cy="2714589"/>
          </a:xfrm>
          <a:prstGeom prst="rect">
            <a:avLst/>
          </a:prstGeom>
          <a:noFill/>
        </p:spPr>
        <p:txBody>
          <a:bodyPr wrap="square" rtlCol="0">
            <a:spAutoFit/>
          </a:bodyPr>
          <a:lstStyle/>
          <a:p>
            <a:r>
              <a:rPr lang="pl-PL" sz="1600" b="0" dirty="0">
                <a:solidFill>
                  <a:schemeClr val="bg2"/>
                </a:solidFill>
                <a:latin typeface="Arial" panose="020B0604020202020204" pitchFamily="34" charset="0"/>
              </a:rPr>
              <a:t>2 cele horyzontalne: </a:t>
            </a:r>
          </a:p>
          <a:p>
            <a:endParaRPr lang="pl-PL" sz="1600" b="0" dirty="0">
              <a:solidFill>
                <a:schemeClr val="bg2"/>
              </a:solidFill>
              <a:latin typeface="Arial" panose="020B0604020202020204" pitchFamily="34" charset="0"/>
              <a:cs typeface="Arial" panose="020B0604020202020204" pitchFamily="34" charset="0"/>
            </a:endParaRPr>
          </a:p>
          <a:p>
            <a:pPr marL="342900" indent="-342900">
              <a:spcBef>
                <a:spcPct val="20000"/>
              </a:spcBef>
              <a:spcAft>
                <a:spcPts val="1200"/>
              </a:spcAft>
              <a:buClr>
                <a:schemeClr val="tx1"/>
              </a:buClr>
              <a:buFont typeface="Wingdings" panose="05000000000000000000" pitchFamily="2" charset="2"/>
              <a:buChar char="§"/>
            </a:pPr>
            <a:r>
              <a:rPr lang="pl-PL" sz="1600" b="0" kern="0" dirty="0">
                <a:solidFill>
                  <a:schemeClr val="bg2"/>
                </a:solidFill>
                <a:latin typeface="Arial" panose="020B0604020202020204" pitchFamily="34" charset="0"/>
              </a:rPr>
              <a:t>Budowanie potencjału administracyjnego</a:t>
            </a:r>
          </a:p>
          <a:p>
            <a:pPr marL="342900" indent="-342900">
              <a:spcBef>
                <a:spcPct val="20000"/>
              </a:spcBef>
              <a:spcAft>
                <a:spcPts val="1200"/>
              </a:spcAft>
              <a:buClr>
                <a:schemeClr val="tx1"/>
              </a:buClr>
              <a:buFont typeface="Wingdings" panose="05000000000000000000" pitchFamily="2" charset="2"/>
              <a:buChar char="§"/>
            </a:pPr>
            <a:r>
              <a:rPr lang="pl-PL" sz="1600" b="0" kern="0" dirty="0">
                <a:solidFill>
                  <a:schemeClr val="bg2"/>
                </a:solidFill>
                <a:latin typeface="Arial" panose="020B0604020202020204" pitchFamily="34" charset="0"/>
              </a:rPr>
              <a:t>Współpraca między regionami i ponad granicami (osadzenie współpracy w głównym nurcie)</a:t>
            </a:r>
          </a:p>
          <a:p>
            <a:endParaRPr lang="pl-PL" sz="1600" b="0" dirty="0">
              <a:solidFill>
                <a:schemeClr val="bg2"/>
              </a:solidFill>
              <a:latin typeface="Arial" panose="020B0604020202020204" pitchFamily="34" charset="0"/>
              <a:cs typeface="Arial" panose="020B0604020202020204" pitchFamily="34" charset="0"/>
            </a:endParaRPr>
          </a:p>
        </p:txBody>
      </p:sp>
      <p:cxnSp>
        <p:nvCxnSpPr>
          <p:cNvPr id="7" name="Straight Connector 6"/>
          <p:cNvCxnSpPr/>
          <p:nvPr/>
        </p:nvCxnSpPr>
        <p:spPr bwMode="auto">
          <a:xfrm>
            <a:off x="5724128"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299239130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latin typeface="Arial" panose="020B0604020202020204" pitchFamily="34" charset="0"/>
              </a:rPr>
              <a:t>KONCENTRACJA TEMATYCZNA EFRR</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107504" y="1324074"/>
            <a:ext cx="8928992" cy="4769222"/>
          </a:xfrm>
          <a:prstGeom prst="rect">
            <a:avLst/>
          </a:prstGeom>
        </p:spPr>
        <p:txBody>
          <a:bodyPr/>
          <a:lstStyle/>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Utrzymanie wydatków w kluczowych obszarach na rzecz wzrostu gospodarczego i zatrudnienia </a:t>
            </a: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Na poziomie krajowym w oparciu o DNB na mieszkańca =&gt; elastyczność</a:t>
            </a:r>
            <a:endParaRPr lang="fr-BE" sz="2000" i="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chemeClr val="bg2"/>
              </a:solidFill>
              <a:latin typeface="Arial" panose="020B0604020202020204" pitchFamily="34" charset="0"/>
              <a:cs typeface="Arial" panose="020B0604020202020204" pitchFamily="34" charset="0"/>
            </a:endParaRPr>
          </a:p>
          <a:p>
            <a:pPr>
              <a:spcAft>
                <a:spcPts val="600"/>
              </a:spcAft>
            </a:pPr>
            <a:endParaRPr lang="pl-PL" b="1" i="0" dirty="0">
              <a:solidFill>
                <a:schemeClr val="bg2"/>
              </a:solidFill>
              <a:latin typeface="Arial" panose="020B0604020202020204" pitchFamily="34" charset="0"/>
              <a:cs typeface="Arial" panose="020B0604020202020204" pitchFamily="34" charset="0"/>
            </a:endParaRPr>
          </a:p>
          <a:p>
            <a:pPr>
              <a:spcAft>
                <a:spcPts val="600"/>
              </a:spcAft>
            </a:pPr>
            <a:endParaRPr lang="pl-PL" b="1" i="0" dirty="0">
              <a:solidFill>
                <a:schemeClr val="bg2"/>
              </a:solidFill>
              <a:latin typeface="Arial" panose="020B0604020202020204" pitchFamily="34" charset="0"/>
              <a:cs typeface="Arial" panose="020B0604020202020204" pitchFamily="34" charset="0"/>
            </a:endParaRPr>
          </a:p>
          <a:p>
            <a:pPr>
              <a:spcAft>
                <a:spcPts val="600"/>
              </a:spcAft>
            </a:pPr>
            <a:endParaRPr lang="pl-PL" b="1" i="0" dirty="0">
              <a:solidFill>
                <a:schemeClr val="bg2"/>
              </a:solidFill>
              <a:latin typeface="Arial" panose="020B0604020202020204" pitchFamily="34" charset="0"/>
              <a:cs typeface="Arial" panose="020B0604020202020204" pitchFamily="34" charset="0"/>
            </a:endParaRPr>
          </a:p>
          <a:p>
            <a:pPr>
              <a:spcAft>
                <a:spcPts val="600"/>
              </a:spcAft>
            </a:pPr>
            <a:endParaRPr lang="pl-PL" b="1"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6% budżetu przeznaczane na rozwój obszarów</a:t>
            </a:r>
            <a:r>
              <a:rPr lang="pl-PL" dirty="0"/>
              <a:t> </a:t>
            </a:r>
            <a:r>
              <a:rPr lang="pl-PL" sz="2000" i="0" dirty="0">
                <a:solidFill>
                  <a:schemeClr val="bg2"/>
                </a:solidFill>
                <a:latin typeface="Arial" panose="020B0604020202020204" pitchFamily="34" charset="0"/>
              </a:rPr>
              <a:t>miejskich</a:t>
            </a:r>
            <a:endParaRPr lang="pl-PL" sz="2000" i="0" dirty="0">
              <a:solidFill>
                <a:schemeClr val="bg2"/>
              </a:solidFill>
              <a:latin typeface="Arial" panose="020B0604020202020204" pitchFamily="34" charset="0"/>
              <a:cs typeface="Arial" panose="020B0604020202020204" pitchFamily="34" charset="0"/>
            </a:endParaRPr>
          </a:p>
          <a:p>
            <a:pPr>
              <a:spcAft>
                <a:spcPts val="600"/>
              </a:spcAft>
            </a:pPr>
            <a:endParaRPr lang="pl-PL" b="1" i="0" dirty="0">
              <a:solidFill>
                <a:schemeClr val="bg2"/>
              </a:solidFill>
              <a:latin typeface="Arial" panose="020B0604020202020204" pitchFamily="34" charset="0"/>
              <a:cs typeface="Arial" panose="020B0604020202020204" pitchFamily="34" charset="0"/>
            </a:endParaRPr>
          </a:p>
        </p:txBody>
      </p:sp>
      <p:graphicFrame>
        <p:nvGraphicFramePr>
          <p:cNvPr id="5" name="Table 4"/>
          <p:cNvGraphicFramePr>
            <a:graphicFrameLocks noGrp="1"/>
          </p:cNvGraphicFramePr>
          <p:nvPr>
            <p:extLst>
              <p:ext uri="{D42A27DB-BD31-4B8C-83A1-F6EECF244321}">
                <p14:modId xmlns:p14="http://schemas.microsoft.com/office/powerpoint/2010/main" val="317185841"/>
              </p:ext>
            </p:extLst>
          </p:nvPr>
        </p:nvGraphicFramePr>
        <p:xfrm>
          <a:off x="467544" y="2564904"/>
          <a:ext cx="8424935" cy="2570078"/>
        </p:xfrm>
        <a:graphic>
          <a:graphicData uri="http://schemas.openxmlformats.org/drawingml/2006/table">
            <a:tbl>
              <a:tblPr firstRow="1" firstCol="1" bandRow="1">
                <a:tableStyleId>{5C22544A-7EE6-4342-B048-85BDC9FD1C3A}</a:tableStyleId>
              </a:tblPr>
              <a:tblGrid>
                <a:gridCol w="2232248">
                  <a:extLst>
                    <a:ext uri="{9D8B030D-6E8A-4147-A177-3AD203B41FA5}">
                      <a16:colId xmlns="" xmlns:a16="http://schemas.microsoft.com/office/drawing/2014/main" val="20000"/>
                    </a:ext>
                  </a:extLst>
                </a:gridCol>
                <a:gridCol w="2664296">
                  <a:extLst>
                    <a:ext uri="{9D8B030D-6E8A-4147-A177-3AD203B41FA5}">
                      <a16:colId xmlns="" xmlns:a16="http://schemas.microsoft.com/office/drawing/2014/main" val="20001"/>
                    </a:ext>
                  </a:extLst>
                </a:gridCol>
                <a:gridCol w="3528391">
                  <a:extLst>
                    <a:ext uri="{9D8B030D-6E8A-4147-A177-3AD203B41FA5}">
                      <a16:colId xmlns="" xmlns:a16="http://schemas.microsoft.com/office/drawing/2014/main" val="20002"/>
                    </a:ext>
                  </a:extLst>
                </a:gridCol>
              </a:tblGrid>
              <a:tr h="638071">
                <a:tc>
                  <a:txBody>
                    <a:bodyPr/>
                    <a:lstStyle/>
                    <a:p>
                      <a:pPr marL="0" algn="ctr" defTabSz="914400" rtl="0" eaLnBrk="1" latinLnBrk="0" hangingPunct="1">
                        <a:spcBef>
                          <a:spcPts val="300"/>
                        </a:spcBef>
                        <a:spcAft>
                          <a:spcPts val="300"/>
                        </a:spcAft>
                      </a:pPr>
                      <a:r>
                        <a:rPr lang="pl-PL" sz="2000" i="0" dirty="0">
                          <a:solidFill>
                            <a:schemeClr val="bg2"/>
                          </a:solidFill>
                          <a:latin typeface="Arial" panose="020B0604020202020204" pitchFamily="34" charset="0"/>
                        </a:rPr>
                        <a:t>W przypadku krajów z: </a:t>
                      </a:r>
                    </a:p>
                  </a:txBody>
                  <a:tcPr marL="68580" marR="68580" marT="0" marB="0"/>
                </a:tc>
                <a:tc>
                  <a:txBody>
                    <a:bodyPr/>
                    <a:lstStyle/>
                    <a:p>
                      <a:pPr marL="0" algn="ctr" defTabSz="914400" rtl="0" eaLnBrk="1" latinLnBrk="0" hangingPunct="1">
                        <a:spcBef>
                          <a:spcPts val="300"/>
                        </a:spcBef>
                        <a:spcAft>
                          <a:spcPts val="300"/>
                        </a:spcAft>
                      </a:pPr>
                      <a:r>
                        <a:rPr lang="pl-PL" sz="2000" i="0" dirty="0">
                          <a:solidFill>
                            <a:schemeClr val="bg2"/>
                          </a:solidFill>
                          <a:latin typeface="Arial" panose="020B0604020202020204" pitchFamily="34" charset="0"/>
                        </a:rPr>
                        <a:t>minimalną wartością % celu polityki </a:t>
                      </a:r>
                      <a:r>
                        <a:rPr lang="fr-BE" sz="2000" i="0" dirty="0" smtClean="0">
                          <a:solidFill>
                            <a:schemeClr val="bg2"/>
                          </a:solidFill>
                          <a:latin typeface="Arial" panose="020B0604020202020204" pitchFamily="34" charset="0"/>
                        </a:rPr>
                        <a:t>CP</a:t>
                      </a:r>
                      <a:r>
                        <a:rPr lang="pl-PL" sz="2000" i="0" dirty="0" smtClean="0">
                          <a:solidFill>
                            <a:schemeClr val="bg2"/>
                          </a:solidFill>
                          <a:latin typeface="Arial" panose="020B0604020202020204" pitchFamily="34" charset="0"/>
                        </a:rPr>
                        <a:t>1 </a:t>
                      </a:r>
                      <a:r>
                        <a:rPr lang="pl-PL" sz="2000" i="0" dirty="0">
                          <a:solidFill>
                            <a:schemeClr val="bg2"/>
                          </a:solidFill>
                          <a:latin typeface="Arial" panose="020B0604020202020204" pitchFamily="34" charset="0"/>
                        </a:rPr>
                        <a:t>(„inteligentniejsza Europa”)</a:t>
                      </a:r>
                      <a:endParaRPr lang="pl-PL"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tc>
                  <a:txBody>
                    <a:bodyPr/>
                    <a:lstStyle/>
                    <a:p>
                      <a:pPr marL="0" algn="ctr" defTabSz="914400" rtl="0" eaLnBrk="1" latinLnBrk="0" hangingPunct="1">
                        <a:spcBef>
                          <a:spcPts val="300"/>
                        </a:spcBef>
                        <a:spcAft>
                          <a:spcPts val="300"/>
                        </a:spcAft>
                      </a:pPr>
                      <a:r>
                        <a:rPr lang="pl-PL" sz="2000" i="0" dirty="0">
                          <a:solidFill>
                            <a:schemeClr val="bg2"/>
                          </a:solidFill>
                          <a:latin typeface="Arial" panose="020B0604020202020204" pitchFamily="34" charset="0"/>
                        </a:rPr>
                        <a:t>minimalną wartością % celu polityki </a:t>
                      </a:r>
                      <a:r>
                        <a:rPr lang="fr-BE" sz="2000" i="0" dirty="0" smtClean="0">
                          <a:solidFill>
                            <a:schemeClr val="bg2"/>
                          </a:solidFill>
                          <a:latin typeface="Arial" panose="020B0604020202020204" pitchFamily="34" charset="0"/>
                        </a:rPr>
                        <a:t>CP</a:t>
                      </a:r>
                      <a:r>
                        <a:rPr lang="pl-PL" sz="2000" i="0" dirty="0" smtClean="0">
                          <a:solidFill>
                            <a:schemeClr val="bg2"/>
                          </a:solidFill>
                          <a:latin typeface="Arial" panose="020B0604020202020204" pitchFamily="34" charset="0"/>
                        </a:rPr>
                        <a:t>2</a:t>
                      </a:r>
                      <a:r>
                        <a:rPr dirty="0" smtClean="0"/>
                        <a:t> </a:t>
                      </a:r>
                      <a:r>
                        <a:rPr lang="pl-PL" sz="2000" i="0" baseline="0" dirty="0">
                          <a:solidFill>
                            <a:schemeClr val="bg2"/>
                          </a:solidFill>
                          <a:latin typeface="Arial" panose="020B0604020202020204" pitchFamily="34" charset="0"/>
                        </a:rPr>
                        <a:t>(„bardziej ekologiczna, niskoemisyjna</a:t>
                      </a:r>
                      <a:r>
                        <a:rPr dirty="0"/>
                        <a:t> </a:t>
                      </a:r>
                      <a:r>
                        <a:rPr lang="pl-PL" sz="2000" i="0" baseline="0" dirty="0">
                          <a:solidFill>
                            <a:schemeClr val="bg2"/>
                          </a:solidFill>
                          <a:latin typeface="Arial" panose="020B0604020202020204" pitchFamily="34" charset="0"/>
                        </a:rPr>
                        <a:t>Europa”)</a:t>
                      </a:r>
                      <a:endParaRPr lang="pl-PL"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0"/>
                  </a:ext>
                </a:extLst>
              </a:tr>
              <a:tr h="370639">
                <a:tc>
                  <a:txBody>
                    <a:bodyPr/>
                    <a:lstStyle/>
                    <a:p>
                      <a:pPr marL="0" algn="just" defTabSz="914400" rtl="0" eaLnBrk="1" latinLnBrk="0" hangingPunct="1">
                        <a:spcBef>
                          <a:spcPts val="300"/>
                        </a:spcBef>
                        <a:spcAft>
                          <a:spcPts val="300"/>
                        </a:spcAft>
                      </a:pPr>
                      <a:r>
                        <a:rPr lang="pl-PL" sz="2000" i="0" dirty="0">
                          <a:solidFill>
                            <a:schemeClr val="bg2"/>
                          </a:solidFill>
                          <a:latin typeface="Arial" panose="020B0604020202020204" pitchFamily="34" charset="0"/>
                        </a:rPr>
                        <a:t>DNB poniżej 75%</a:t>
                      </a:r>
                    </a:p>
                  </a:txBody>
                  <a:tcPr marL="68580" marR="68580" marT="0" marB="0"/>
                </a:tc>
                <a:tc>
                  <a:txBody>
                    <a:bodyPr/>
                    <a:lstStyle/>
                    <a:p>
                      <a:pPr marL="0" algn="just" defTabSz="914400" rtl="0" eaLnBrk="1" latinLnBrk="0" hangingPunct="1">
                        <a:spcBef>
                          <a:spcPts val="300"/>
                        </a:spcBef>
                        <a:spcAft>
                          <a:spcPts val="300"/>
                        </a:spcAft>
                      </a:pPr>
                      <a:r>
                        <a:rPr lang="pl-PL" sz="2000" i="0" dirty="0">
                          <a:solidFill>
                            <a:schemeClr val="bg2"/>
                          </a:solidFill>
                          <a:latin typeface="Arial" panose="020B0604020202020204" pitchFamily="34" charset="0"/>
                        </a:rPr>
                        <a:t>35%</a:t>
                      </a:r>
                    </a:p>
                  </a:txBody>
                  <a:tcPr marL="68580" marR="68580" marT="0" marB="0"/>
                </a:tc>
                <a:tc>
                  <a:txBody>
                    <a:bodyPr/>
                    <a:lstStyle/>
                    <a:p>
                      <a:pPr marL="0" algn="just" defTabSz="914400" rtl="0" eaLnBrk="1" latinLnBrk="0" hangingPunct="1">
                        <a:spcBef>
                          <a:spcPts val="300"/>
                        </a:spcBef>
                        <a:spcAft>
                          <a:spcPts val="300"/>
                        </a:spcAft>
                      </a:pPr>
                      <a:r>
                        <a:rPr lang="pl-PL" sz="2000" i="0" dirty="0">
                          <a:solidFill>
                            <a:schemeClr val="bg2"/>
                          </a:solidFill>
                          <a:latin typeface="Arial" panose="020B0604020202020204" pitchFamily="34" charset="0"/>
                        </a:rPr>
                        <a:t>30%</a:t>
                      </a:r>
                      <a:endParaRPr lang="pl-PL" sz="2000" i="0" dirty="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1"/>
                  </a:ext>
                </a:extLst>
              </a:tr>
              <a:tr h="370639">
                <a:tc>
                  <a:txBody>
                    <a:bodyPr/>
                    <a:lstStyle/>
                    <a:p>
                      <a:pPr marL="0" algn="just" defTabSz="914400" rtl="0" eaLnBrk="1" latinLnBrk="0" hangingPunct="1">
                        <a:spcBef>
                          <a:spcPts val="300"/>
                        </a:spcBef>
                        <a:spcAft>
                          <a:spcPts val="300"/>
                        </a:spcAft>
                      </a:pPr>
                      <a:r>
                        <a:rPr lang="pl-PL" sz="2000" i="0">
                          <a:solidFill>
                            <a:schemeClr val="bg2"/>
                          </a:solidFill>
                          <a:latin typeface="Arial" panose="020B0604020202020204" pitchFamily="34" charset="0"/>
                        </a:rPr>
                        <a:t>DNB 75–100%</a:t>
                      </a:r>
                    </a:p>
                  </a:txBody>
                  <a:tcPr marL="68580" marR="68580" marT="0" marB="0"/>
                </a:tc>
                <a:tc>
                  <a:txBody>
                    <a:bodyPr/>
                    <a:lstStyle/>
                    <a:p>
                      <a:pPr marL="0" algn="just" defTabSz="914400" rtl="0" eaLnBrk="1" latinLnBrk="0" hangingPunct="1">
                        <a:spcBef>
                          <a:spcPts val="300"/>
                        </a:spcBef>
                        <a:spcAft>
                          <a:spcPts val="300"/>
                        </a:spcAft>
                      </a:pPr>
                      <a:r>
                        <a:rPr lang="pl-PL" sz="2000" i="0" dirty="0">
                          <a:solidFill>
                            <a:schemeClr val="bg2"/>
                          </a:solidFill>
                          <a:latin typeface="Arial" panose="020B0604020202020204" pitchFamily="34" charset="0"/>
                        </a:rPr>
                        <a:t>45%</a:t>
                      </a:r>
                    </a:p>
                  </a:txBody>
                  <a:tcPr marL="68580" marR="68580" marT="0" marB="0"/>
                </a:tc>
                <a:tc>
                  <a:txBody>
                    <a:bodyPr/>
                    <a:lstStyle/>
                    <a:p>
                      <a:pPr marL="0" algn="just" defTabSz="914400" rtl="0" eaLnBrk="1" latinLnBrk="0" hangingPunct="1">
                        <a:spcBef>
                          <a:spcPts val="300"/>
                        </a:spcBef>
                        <a:spcAft>
                          <a:spcPts val="300"/>
                        </a:spcAft>
                      </a:pPr>
                      <a:r>
                        <a:rPr lang="pl-PL" sz="2000" i="0">
                          <a:solidFill>
                            <a:schemeClr val="bg2"/>
                          </a:solidFill>
                          <a:latin typeface="Arial" panose="020B0604020202020204" pitchFamily="34" charset="0"/>
                        </a:rPr>
                        <a:t>30%</a:t>
                      </a:r>
                      <a:endParaRPr lang="pl-PL" sz="2000" i="0">
                        <a:solidFill>
                          <a:schemeClr val="bg2"/>
                        </a:solidFill>
                        <a:latin typeface="Arial" panose="020B0604020202020204" pitchFamily="34" charset="0"/>
                        <a:ea typeface="+mn-ea"/>
                        <a:cs typeface="Arial" panose="020B0604020202020204" pitchFamily="34" charset="0"/>
                      </a:endParaRPr>
                    </a:p>
                  </a:txBody>
                  <a:tcPr marL="68580" marR="68580" marT="0" marB="0"/>
                </a:tc>
                <a:extLst>
                  <a:ext uri="{0D108BD9-81ED-4DB2-BD59-A6C34878D82A}">
                    <a16:rowId xmlns="" xmlns:a16="http://schemas.microsoft.com/office/drawing/2014/main" val="10002"/>
                  </a:ext>
                </a:extLst>
              </a:tr>
              <a:tr h="348843">
                <a:tc>
                  <a:txBody>
                    <a:bodyPr/>
                    <a:lstStyle/>
                    <a:p>
                      <a:pPr marL="0" algn="l" defTabSz="914400" rtl="0" eaLnBrk="1" latinLnBrk="0" hangingPunct="1">
                        <a:spcBef>
                          <a:spcPts val="300"/>
                        </a:spcBef>
                        <a:spcAft>
                          <a:spcPts val="300"/>
                        </a:spcAft>
                      </a:pPr>
                      <a:r>
                        <a:rPr lang="pl-PL" sz="2000" i="0" dirty="0">
                          <a:solidFill>
                            <a:schemeClr val="bg2"/>
                          </a:solidFill>
                          <a:latin typeface="Arial" panose="020B0604020202020204" pitchFamily="34" charset="0"/>
                        </a:rPr>
                        <a:t>DNB</a:t>
                      </a:r>
                      <a:r>
                        <a:rPr lang="fr-BE" sz="2000" i="0" dirty="0">
                          <a:solidFill>
                            <a:schemeClr val="bg2"/>
                          </a:solidFill>
                          <a:latin typeface="Arial" panose="020B0604020202020204" pitchFamily="34" charset="0"/>
                        </a:rPr>
                        <a:t> </a:t>
                      </a:r>
                      <a:r>
                        <a:rPr lang="pl-PL" sz="2000" i="0" dirty="0">
                          <a:solidFill>
                            <a:schemeClr val="bg2"/>
                          </a:solidFill>
                          <a:latin typeface="Arial" panose="020B0604020202020204" pitchFamily="34" charset="0"/>
                        </a:rPr>
                        <a:t>powyżej 100%</a:t>
                      </a:r>
                    </a:p>
                  </a:txBody>
                  <a:tcPr marL="68580" marR="68580" marT="0" marB="0"/>
                </a:tc>
                <a:tc>
                  <a:txBody>
                    <a:bodyPr/>
                    <a:lstStyle/>
                    <a:p>
                      <a:pPr marL="0" algn="just" defTabSz="914400" rtl="0" eaLnBrk="1" latinLnBrk="0" hangingPunct="1">
                        <a:spcBef>
                          <a:spcPts val="300"/>
                        </a:spcBef>
                        <a:spcAft>
                          <a:spcPts val="300"/>
                        </a:spcAft>
                      </a:pPr>
                      <a:r>
                        <a:rPr lang="pl-PL" sz="2000" i="0" dirty="0">
                          <a:solidFill>
                            <a:schemeClr val="bg2"/>
                          </a:solidFill>
                          <a:latin typeface="Arial" panose="020B0604020202020204" pitchFamily="34" charset="0"/>
                        </a:rPr>
                        <a:t>60%</a:t>
                      </a:r>
                    </a:p>
                  </a:txBody>
                  <a:tcPr marL="68580" marR="68580" marT="0" marB="0"/>
                </a:tc>
                <a:tc>
                  <a:txBody>
                    <a:bodyPr/>
                    <a:lstStyle/>
                    <a:p>
                      <a:pPr marL="0" algn="just" defTabSz="914400" rtl="0" eaLnBrk="1" latinLnBrk="0" hangingPunct="1">
                        <a:spcBef>
                          <a:spcPts val="300"/>
                        </a:spcBef>
                        <a:spcAft>
                          <a:spcPts val="300"/>
                        </a:spcAft>
                      </a:pPr>
                      <a:r>
                        <a:rPr lang="fr-BE" sz="2000" i="0" dirty="0" smtClean="0">
                          <a:solidFill>
                            <a:schemeClr val="bg2"/>
                          </a:solidFill>
                          <a:latin typeface="Arial" panose="020B0604020202020204" pitchFamily="34" charset="0"/>
                        </a:rPr>
                        <a:t>CP</a:t>
                      </a:r>
                      <a:r>
                        <a:rPr lang="pl-PL" sz="2000" i="0" dirty="0" smtClean="0">
                          <a:solidFill>
                            <a:schemeClr val="bg2"/>
                          </a:solidFill>
                          <a:latin typeface="Arial" panose="020B0604020202020204" pitchFamily="34" charset="0"/>
                        </a:rPr>
                        <a:t>1 </a:t>
                      </a:r>
                      <a:r>
                        <a:rPr lang="pl-PL" sz="2000" i="0" dirty="0">
                          <a:solidFill>
                            <a:schemeClr val="bg2"/>
                          </a:solidFill>
                          <a:latin typeface="Arial" panose="020B0604020202020204" pitchFamily="34" charset="0"/>
                        </a:rPr>
                        <a:t>+ </a:t>
                      </a:r>
                      <a:r>
                        <a:rPr lang="fr-BE" sz="2000" i="0" dirty="0" smtClean="0">
                          <a:solidFill>
                            <a:schemeClr val="bg2"/>
                          </a:solidFill>
                          <a:latin typeface="Arial" panose="020B0604020202020204" pitchFamily="34" charset="0"/>
                        </a:rPr>
                        <a:t>CP</a:t>
                      </a:r>
                      <a:r>
                        <a:rPr lang="pl-PL" sz="2000" i="0" dirty="0" smtClean="0">
                          <a:solidFill>
                            <a:schemeClr val="bg2"/>
                          </a:solidFill>
                          <a:latin typeface="Arial" panose="020B0604020202020204" pitchFamily="34" charset="0"/>
                        </a:rPr>
                        <a:t>2 </a:t>
                      </a:r>
                      <a:r>
                        <a:rPr lang="pl-PL" sz="2000" i="0" dirty="0">
                          <a:solidFill>
                            <a:schemeClr val="bg2"/>
                          </a:solidFill>
                          <a:latin typeface="Arial" panose="020B0604020202020204" pitchFamily="34" charset="0"/>
                        </a:rPr>
                        <a:t>min. 85%</a:t>
                      </a:r>
                    </a:p>
                  </a:txBody>
                  <a:tcPr marL="68580" marR="68580" marT="0" marB="0"/>
                </a:tc>
                <a:extLst>
                  <a:ext uri="{0D108BD9-81ED-4DB2-BD59-A6C34878D82A}">
                    <a16:rowId xmlns="" xmlns:a16="http://schemas.microsoft.com/office/drawing/2014/main" val="10003"/>
                  </a:ext>
                </a:extLst>
              </a:tr>
            </a:tbl>
          </a:graphicData>
        </a:graphic>
      </p:graphicFrame>
    </p:spTree>
    <p:extLst>
      <p:ext uri="{BB962C8B-B14F-4D97-AF65-F5344CB8AC3E}">
        <p14:creationId xmlns:p14="http://schemas.microsoft.com/office/powerpoint/2010/main" val="262610529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latin typeface="Arial" panose="020B0604020202020204" pitchFamily="34" charset="0"/>
              </a:rPr>
              <a:t>Zrównoważony rozwój miast</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765920" y="1628800"/>
            <a:ext cx="7920880" cy="4769222"/>
          </a:xfrm>
          <a:prstGeom prst="rect">
            <a:avLst/>
          </a:prstGeom>
        </p:spPr>
        <p:txBody>
          <a:bodyPr/>
          <a:lstStyle/>
          <a:p>
            <a:pPr>
              <a:spcAft>
                <a:spcPts val="1200"/>
              </a:spcAft>
              <a:buClr>
                <a:schemeClr val="tx1"/>
              </a:buClr>
            </a:pPr>
            <a:r>
              <a:rPr lang="pl-PL" sz="2000" i="0" dirty="0">
                <a:solidFill>
                  <a:schemeClr val="bg2"/>
                </a:solidFill>
                <a:latin typeface="Arial" panose="020B0604020202020204" pitchFamily="34" charset="0"/>
              </a:rPr>
              <a:t>Nowy dedykowany cel szczegółowy (w ramach </a:t>
            </a:r>
            <a:r>
              <a:rPr lang="fr-BE" sz="2000" i="0" dirty="0" smtClean="0">
                <a:solidFill>
                  <a:schemeClr val="bg2"/>
                </a:solidFill>
                <a:latin typeface="Arial" panose="020B0604020202020204" pitchFamily="34" charset="0"/>
              </a:rPr>
              <a:t>CP</a:t>
            </a:r>
            <a:r>
              <a:rPr lang="pl-PL" sz="2000" i="0" dirty="0" smtClean="0">
                <a:solidFill>
                  <a:schemeClr val="bg2"/>
                </a:solidFill>
                <a:latin typeface="Arial" panose="020B0604020202020204" pitchFamily="34" charset="0"/>
              </a:rPr>
              <a:t> </a:t>
            </a:r>
            <a:r>
              <a:rPr lang="pl-PL" sz="2000" i="0" dirty="0">
                <a:solidFill>
                  <a:schemeClr val="bg2"/>
                </a:solidFill>
                <a:latin typeface="Arial" panose="020B0604020202020204" pitchFamily="34" charset="0"/>
              </a:rPr>
              <a:t>5) na rzecz </a:t>
            </a:r>
            <a:r>
              <a:rPr lang="fr-BE" sz="2000" i="0" dirty="0">
                <a:solidFill>
                  <a:schemeClr val="bg2"/>
                </a:solidFill>
                <a:latin typeface="Arial" panose="020B0604020202020204" pitchFamily="34" charset="0"/>
              </a:rPr>
              <a:t/>
            </a:r>
            <a:br>
              <a:rPr lang="fr-BE" sz="2000" i="0" dirty="0">
                <a:solidFill>
                  <a:schemeClr val="bg2"/>
                </a:solidFill>
                <a:latin typeface="Arial" panose="020B0604020202020204" pitchFamily="34" charset="0"/>
              </a:rPr>
            </a:br>
            <a:r>
              <a:rPr lang="pl-PL" sz="2000" i="0" dirty="0">
                <a:solidFill>
                  <a:schemeClr val="bg2"/>
                </a:solidFill>
                <a:latin typeface="Arial" panose="020B0604020202020204" pitchFamily="34" charset="0"/>
              </a:rPr>
              <a:t>zintegrowanego rozwoju obszarów miejskich</a:t>
            </a:r>
          </a:p>
          <a:p>
            <a:pPr>
              <a:spcAft>
                <a:spcPts val="1200"/>
              </a:spcAft>
              <a:buClr>
                <a:schemeClr val="tx1"/>
              </a:buClr>
            </a:pPr>
            <a:r>
              <a:rPr lang="pl-PL" sz="2000" i="0" dirty="0" smtClean="0">
                <a:solidFill>
                  <a:schemeClr val="bg2"/>
                </a:solidFill>
                <a:latin typeface="Arial" panose="020B0604020202020204" pitchFamily="34" charset="0"/>
              </a:rPr>
              <a:t>6</a:t>
            </a:r>
            <a:r>
              <a:rPr lang="pl-PL" sz="2000" i="0" dirty="0">
                <a:solidFill>
                  <a:schemeClr val="bg2"/>
                </a:solidFill>
                <a:latin typeface="Arial" panose="020B0604020202020204" pitchFamily="34" charset="0"/>
              </a:rPr>
              <a:t>% środków EFRR przeznacza się na rozwój obszarów</a:t>
            </a:r>
            <a:r>
              <a:rPr lang="pl-PL" dirty="0"/>
              <a:t> </a:t>
            </a:r>
            <a:r>
              <a:rPr lang="pl-PL" sz="2000" i="0" dirty="0">
                <a:solidFill>
                  <a:schemeClr val="bg2"/>
                </a:solidFill>
                <a:latin typeface="Arial" panose="020B0604020202020204" pitchFamily="34" charset="0"/>
              </a:rPr>
              <a:t>miejskich </a:t>
            </a:r>
            <a:r>
              <a:rPr lang="pl-PL" sz="1800" dirty="0">
                <a:solidFill>
                  <a:schemeClr val="bg2"/>
                </a:solidFill>
                <a:latin typeface="Arial" panose="020B0604020202020204" pitchFamily="34" charset="0"/>
              </a:rPr>
              <a:t>(art. 9 rozporządzenia w sprawie EFRR-FS)</a:t>
            </a:r>
            <a:r>
              <a:rPr lang="en-GB" sz="1800" dirty="0">
                <a:solidFill>
                  <a:schemeClr val="bg2"/>
                </a:solidFill>
                <a:latin typeface="Arial" panose="020B0604020202020204" pitchFamily="34" charset="0"/>
              </a:rPr>
              <a:t> </a:t>
            </a:r>
            <a:endParaRPr lang="pl-PL" sz="1800" dirty="0">
              <a:solidFill>
                <a:schemeClr val="bg2"/>
              </a:solidFill>
              <a:latin typeface="Arial" panose="020B0604020202020204" pitchFamily="34" charset="0"/>
            </a:endParaRPr>
          </a:p>
          <a:p>
            <a:pPr>
              <a:spcAft>
                <a:spcPts val="1200"/>
              </a:spcAft>
              <a:buClr>
                <a:schemeClr val="tx1"/>
              </a:buClr>
            </a:pPr>
            <a:r>
              <a:rPr lang="pl-PL" sz="2000" i="0" dirty="0">
                <a:solidFill>
                  <a:schemeClr val="bg2"/>
                </a:solidFill>
                <a:latin typeface="Arial" panose="020B0604020202020204" pitchFamily="34" charset="0"/>
              </a:rPr>
              <a:t>Europejska inicjatywa miejska: spójne podejście do budowania</a:t>
            </a:r>
            <a:r>
              <a:rPr lang="pl-PL" dirty="0"/>
              <a:t> </a:t>
            </a:r>
            <a:r>
              <a:rPr lang="pl-PL" sz="2000" i="0" dirty="0">
                <a:solidFill>
                  <a:schemeClr val="bg2"/>
                </a:solidFill>
                <a:latin typeface="Arial" panose="020B0604020202020204" pitchFamily="34" charset="0"/>
              </a:rPr>
              <a:t>zdolności, działań innowacyjnych, rozwoju i rozpowszechniania wiedzy i polityki</a:t>
            </a:r>
            <a:r>
              <a:rPr lang="pl-PL" dirty="0"/>
              <a:t> </a:t>
            </a:r>
            <a:r>
              <a:rPr lang="pl-PL" sz="1800" dirty="0">
                <a:solidFill>
                  <a:schemeClr val="bg2"/>
                </a:solidFill>
                <a:latin typeface="Arial" panose="020B0604020202020204" pitchFamily="34" charset="0"/>
              </a:rPr>
              <a:t>(art. </a:t>
            </a:r>
            <a:r>
              <a:rPr lang="pl-PL" sz="1800" dirty="0" smtClean="0">
                <a:solidFill>
                  <a:schemeClr val="bg2"/>
                </a:solidFill>
                <a:latin typeface="Arial" panose="020B0604020202020204" pitchFamily="34" charset="0"/>
              </a:rPr>
              <a:t>1</a:t>
            </a:r>
            <a:r>
              <a:rPr lang="fr-BE" sz="1800" dirty="0" smtClean="0">
                <a:solidFill>
                  <a:schemeClr val="bg2"/>
                </a:solidFill>
                <a:latin typeface="Arial" panose="020B0604020202020204" pitchFamily="34" charset="0"/>
              </a:rPr>
              <a:t>0</a:t>
            </a:r>
            <a:r>
              <a:rPr lang="pl-PL" sz="1800" dirty="0" smtClean="0">
                <a:solidFill>
                  <a:schemeClr val="bg2"/>
                </a:solidFill>
                <a:latin typeface="Arial" panose="020B0604020202020204" pitchFamily="34" charset="0"/>
              </a:rPr>
              <a:t> </a:t>
            </a:r>
            <a:r>
              <a:rPr lang="pl-PL" sz="1800" dirty="0">
                <a:solidFill>
                  <a:schemeClr val="bg2"/>
                </a:solidFill>
                <a:latin typeface="Arial" panose="020B0604020202020204" pitchFamily="34" charset="0"/>
              </a:rPr>
              <a:t>rozporządzenia w sprawie EFRR-FS)</a:t>
            </a:r>
            <a:endParaRPr lang="pl-PL" sz="180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pl-PL" sz="2000" i="0" dirty="0">
              <a:solidFill>
                <a:schemeClr val="bg2"/>
              </a:solidFill>
              <a:latin typeface="Arial" panose="020B0604020202020204" pitchFamily="34" charset="0"/>
              <a:cs typeface="Arial" panose="020B0604020202020204" pitchFamily="34" charset="0"/>
            </a:endParaRPr>
          </a:p>
          <a:p>
            <a:pPr marL="457200" indent="-457200">
              <a:spcAft>
                <a:spcPts val="1200"/>
              </a:spcAft>
              <a:buClr>
                <a:schemeClr val="tx1"/>
              </a:buClr>
              <a:buFont typeface="+mj-lt"/>
              <a:buAutoNum type="arabicPeriod"/>
            </a:pPr>
            <a:endParaRPr lang="pl-PL" sz="20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2000" i="0" dirty="0">
              <a:solidFill>
                <a:schemeClr val="bg2"/>
              </a:solidFill>
              <a:latin typeface="Arial" panose="020B0604020202020204" pitchFamily="34" charset="0"/>
              <a:cs typeface="Arial" panose="020B0604020202020204" pitchFamily="34" charset="0"/>
            </a:endParaRPr>
          </a:p>
          <a:p>
            <a:pPr marL="0" indent="0">
              <a:spcAft>
                <a:spcPts val="600"/>
              </a:spcAft>
              <a:buNone/>
            </a:pPr>
            <a:endParaRPr lang="pl-PL" b="1" i="0" dirty="0">
              <a:solidFill>
                <a:schemeClr val="tx1"/>
              </a:solidFill>
              <a:latin typeface="Arial" panose="020B0604020202020204" pitchFamily="34" charset="0"/>
              <a:cs typeface="Arial" panose="020B0604020202020204" pitchFamily="34" charset="0"/>
            </a:endParaRPr>
          </a:p>
          <a:p>
            <a:pPr>
              <a:spcAft>
                <a:spcPts val="600"/>
              </a:spcAft>
            </a:pPr>
            <a:endParaRPr lang="pl-PL" b="1" i="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261701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r>
              <a:rPr lang="pl-PL" dirty="0">
                <a:latin typeface="Arial" panose="020B0604020202020204" pitchFamily="34" charset="0"/>
              </a:rPr>
              <a:t>Tworzenie warunków do odniesienia sukcesu</a:t>
            </a:r>
            <a:endParaRPr lang="pl-PL" dirty="0">
              <a:solidFill>
                <a:schemeClr val="tx1"/>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611560" y="1988840"/>
            <a:ext cx="3600400" cy="3921820"/>
          </a:xfrm>
          <a:prstGeom prst="rect">
            <a:avLst/>
          </a:prstGeom>
        </p:spPr>
        <p:txBody>
          <a:bodyPr/>
          <a:lstStyle/>
          <a:p>
            <a:pPr marL="0" indent="0">
              <a:spcAft>
                <a:spcPts val="600"/>
              </a:spcAft>
              <a:buNone/>
            </a:pPr>
            <a:r>
              <a:rPr lang="pl-PL" b="1" i="0" dirty="0">
                <a:solidFill>
                  <a:schemeClr val="tx1"/>
                </a:solidFill>
                <a:latin typeface="Arial" panose="020B0604020202020204" pitchFamily="34" charset="0"/>
              </a:rPr>
              <a:t>Warunki </a:t>
            </a:r>
            <a:r>
              <a:rPr lang="fr-BE" b="1" i="0" dirty="0" err="1" smtClean="0">
                <a:solidFill>
                  <a:schemeClr val="tx1"/>
                </a:solidFill>
                <a:latin typeface="Arial" panose="020B0604020202020204" pitchFamily="34" charset="0"/>
              </a:rPr>
              <a:t>podstawowe</a:t>
            </a:r>
            <a:r>
              <a:rPr lang="pl-PL" b="1" i="0" dirty="0" smtClean="0">
                <a:solidFill>
                  <a:schemeClr val="tx1"/>
                </a:solidFill>
                <a:latin typeface="Arial" panose="020B0604020202020204" pitchFamily="34" charset="0"/>
              </a:rPr>
              <a:t> </a:t>
            </a:r>
            <a:r>
              <a:rPr lang="pl-PL" b="1" dirty="0">
                <a:solidFill>
                  <a:schemeClr val="tx1"/>
                </a:solidFill>
                <a:latin typeface="Arial" panose="020B0604020202020204" pitchFamily="34" charset="0"/>
              </a:rPr>
              <a:t>(wcześniej </a:t>
            </a:r>
            <a:r>
              <a:rPr lang="fr-BE" b="1" dirty="0" err="1" smtClean="0">
                <a:solidFill>
                  <a:schemeClr val="tx1"/>
                </a:solidFill>
                <a:latin typeface="Arial" panose="020B0604020202020204" pitchFamily="34" charset="0"/>
              </a:rPr>
              <a:t>wstępne</a:t>
            </a:r>
            <a:r>
              <a:rPr lang="fr-BE" b="1" dirty="0" smtClean="0">
                <a:solidFill>
                  <a:schemeClr val="tx1"/>
                </a:solidFill>
                <a:latin typeface="Arial" panose="020B0604020202020204" pitchFamily="34" charset="0"/>
              </a:rPr>
              <a:t> </a:t>
            </a:r>
            <a:r>
              <a:rPr lang="fr-BE" b="1" dirty="0" err="1" smtClean="0">
                <a:solidFill>
                  <a:schemeClr val="tx1"/>
                </a:solidFill>
                <a:latin typeface="Arial" panose="020B0604020202020204" pitchFamily="34" charset="0"/>
              </a:rPr>
              <a:t>albo</a:t>
            </a:r>
            <a:r>
              <a:rPr lang="fr-BE" b="1" dirty="0" smtClean="0">
                <a:solidFill>
                  <a:schemeClr val="tx1"/>
                </a:solidFill>
                <a:latin typeface="Arial" panose="020B0604020202020204" pitchFamily="34" charset="0"/>
              </a:rPr>
              <a:t> </a:t>
            </a:r>
            <a:r>
              <a:rPr lang="pl-PL" b="1" dirty="0" smtClean="0">
                <a:solidFill>
                  <a:schemeClr val="tx1"/>
                </a:solidFill>
                <a:latin typeface="Arial" panose="020B0604020202020204" pitchFamily="34" charset="0"/>
              </a:rPr>
              <a:t>„ex </a:t>
            </a:r>
            <a:r>
              <a:rPr lang="pl-PL" b="1" dirty="0">
                <a:solidFill>
                  <a:schemeClr val="tx1"/>
                </a:solidFill>
                <a:latin typeface="Arial" panose="020B0604020202020204" pitchFamily="34" charset="0"/>
              </a:rPr>
              <a:t>ante”)</a:t>
            </a:r>
          </a:p>
          <a:p>
            <a:pPr>
              <a:spcAft>
                <a:spcPts val="1200"/>
              </a:spcAft>
              <a:buClr>
                <a:schemeClr val="tx1"/>
              </a:buClr>
              <a:buFont typeface="Wingdings" panose="05000000000000000000" pitchFamily="2" charset="2"/>
              <a:buChar char="§"/>
            </a:pPr>
            <a:r>
              <a:rPr lang="pl-PL" sz="2000" i="0" dirty="0">
                <a:solidFill>
                  <a:schemeClr val="bg2"/>
                </a:solidFill>
                <a:latin typeface="Arial" panose="020B0604020202020204" pitchFamily="34" charset="0"/>
              </a:rPr>
              <a:t>Mniej </a:t>
            </a:r>
            <a:r>
              <a:rPr lang="pl-PL" sz="2000" i="0" dirty="0" smtClean="0">
                <a:solidFill>
                  <a:schemeClr val="bg2"/>
                </a:solidFill>
                <a:latin typeface="Arial" panose="020B0604020202020204" pitchFamily="34" charset="0"/>
              </a:rPr>
              <a:t>liczne, </a:t>
            </a:r>
            <a:r>
              <a:rPr lang="fr-BE" sz="2000" i="0" dirty="0" err="1" smtClean="0">
                <a:solidFill>
                  <a:schemeClr val="bg2"/>
                </a:solidFill>
                <a:latin typeface="Arial" panose="020B0604020202020204" pitchFamily="34" charset="0"/>
              </a:rPr>
              <a:t>bardziej</a:t>
            </a:r>
            <a:r>
              <a:rPr lang="fr-BE" sz="2000" i="0" dirty="0" smtClean="0">
                <a:solidFill>
                  <a:schemeClr val="bg2"/>
                </a:solidFill>
                <a:latin typeface="Arial" panose="020B0604020202020204" pitchFamily="34" charset="0"/>
              </a:rPr>
              <a:t> </a:t>
            </a:r>
            <a:r>
              <a:rPr lang="fr-BE" sz="2000" i="0" dirty="0" err="1" smtClean="0">
                <a:solidFill>
                  <a:schemeClr val="bg2"/>
                </a:solidFill>
                <a:latin typeface="Arial" panose="020B0604020202020204" pitchFamily="34" charset="0"/>
              </a:rPr>
              <a:t>klarowne</a:t>
            </a:r>
            <a:r>
              <a:rPr lang="pl-PL" sz="2000" i="0" dirty="0" smtClean="0">
                <a:solidFill>
                  <a:schemeClr val="bg2"/>
                </a:solidFill>
                <a:latin typeface="Arial" panose="020B0604020202020204" pitchFamily="34" charset="0"/>
              </a:rPr>
              <a:t>, </a:t>
            </a:r>
            <a:r>
              <a:rPr lang="pl-PL" sz="2000" i="0" dirty="0">
                <a:solidFill>
                  <a:schemeClr val="bg2"/>
                </a:solidFill>
                <a:latin typeface="Arial" panose="020B0604020202020204" pitchFamily="34" charset="0"/>
              </a:rPr>
              <a:t>silniej powiązane z polityką</a:t>
            </a:r>
          </a:p>
          <a:p>
            <a:pPr>
              <a:spcAft>
                <a:spcPts val="1200"/>
              </a:spcAft>
              <a:buClr>
                <a:schemeClr val="tx1"/>
              </a:buClr>
              <a:buFont typeface="Wingdings" panose="05000000000000000000" pitchFamily="2" charset="2"/>
              <a:buChar char="§"/>
            </a:pPr>
            <a:r>
              <a:rPr lang="pl-PL" sz="2000" i="0" dirty="0" smtClean="0">
                <a:solidFill>
                  <a:schemeClr val="bg2"/>
                </a:solidFill>
                <a:latin typeface="Arial" panose="020B0604020202020204" pitchFamily="34" charset="0"/>
              </a:rPr>
              <a:t>Monitorowane</a:t>
            </a:r>
            <a:r>
              <a:rPr lang="pl-PL" sz="2000" i="0" dirty="0">
                <a:solidFill>
                  <a:schemeClr val="bg2"/>
                </a:solidFill>
                <a:latin typeface="Arial" panose="020B0604020202020204" pitchFamily="34" charset="0"/>
              </a:rPr>
              <a:t>, </a:t>
            </a:r>
            <a:r>
              <a:rPr lang="fr-BE" sz="2000" i="0" dirty="0" err="1" smtClean="0">
                <a:solidFill>
                  <a:schemeClr val="bg2"/>
                </a:solidFill>
                <a:latin typeface="Arial" panose="020B0604020202020204" pitchFamily="34" charset="0"/>
              </a:rPr>
              <a:t>muszą</a:t>
            </a:r>
            <a:r>
              <a:rPr lang="fr-BE" sz="2000" i="0" dirty="0" smtClean="0">
                <a:solidFill>
                  <a:schemeClr val="bg2"/>
                </a:solidFill>
                <a:latin typeface="Arial" panose="020B0604020202020204" pitchFamily="34" charset="0"/>
              </a:rPr>
              <a:t> </a:t>
            </a:r>
            <a:r>
              <a:rPr lang="pl-PL" sz="2000" i="0" dirty="0" smtClean="0">
                <a:solidFill>
                  <a:schemeClr val="bg2"/>
                </a:solidFill>
                <a:latin typeface="Arial" panose="020B0604020202020204" pitchFamily="34" charset="0"/>
              </a:rPr>
              <a:t>być </a:t>
            </a:r>
            <a:r>
              <a:rPr lang="pl-PL" sz="2000" i="0" dirty="0">
                <a:solidFill>
                  <a:schemeClr val="bg2"/>
                </a:solidFill>
                <a:latin typeface="Arial" panose="020B0604020202020204" pitchFamily="34" charset="0"/>
              </a:rPr>
              <a:t>utrzymane przez cały okres realizacji</a:t>
            </a:r>
            <a:endParaRPr lang="pl-PL" sz="2000" i="0" dirty="0">
              <a:solidFill>
                <a:schemeClr val="bg2"/>
              </a:solidFill>
              <a:latin typeface="Arial" panose="020B0604020202020204" pitchFamily="34" charset="0"/>
              <a:cs typeface="Arial" panose="020B0604020202020204" pitchFamily="34" charset="0"/>
            </a:endParaRPr>
          </a:p>
        </p:txBody>
      </p:sp>
      <p:sp>
        <p:nvSpPr>
          <p:cNvPr id="6" name="Content Placeholder 2"/>
          <p:cNvSpPr txBox="1">
            <a:spLocks/>
          </p:cNvSpPr>
          <p:nvPr/>
        </p:nvSpPr>
        <p:spPr bwMode="auto">
          <a:xfrm>
            <a:off x="4396308" y="1988840"/>
            <a:ext cx="4032448"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fr-BE" b="1" i="0" kern="0" dirty="0" err="1" smtClean="0">
                <a:solidFill>
                  <a:schemeClr val="tx1"/>
                </a:solidFill>
                <a:latin typeface="Arial" panose="020B0604020202020204" pitchFamily="34" charset="0"/>
              </a:rPr>
              <a:t>Powiązanie</a:t>
            </a:r>
            <a:r>
              <a:rPr lang="fr-BE" b="1" i="0" kern="0" dirty="0" smtClean="0">
                <a:solidFill>
                  <a:schemeClr val="tx1"/>
                </a:solidFill>
                <a:latin typeface="Arial" panose="020B0604020202020204" pitchFamily="34" charset="0"/>
              </a:rPr>
              <a:t> z </a:t>
            </a:r>
            <a:r>
              <a:rPr lang="fr-BE" b="1" i="0" kern="0" dirty="0" err="1" smtClean="0">
                <a:solidFill>
                  <a:schemeClr val="tx1"/>
                </a:solidFill>
                <a:latin typeface="Arial" panose="020B0604020202020204" pitchFamily="34" charset="0"/>
              </a:rPr>
              <a:t>innymi</a:t>
            </a:r>
            <a:r>
              <a:rPr lang="fr-BE" b="1" i="0" kern="0" dirty="0" smtClean="0">
                <a:solidFill>
                  <a:schemeClr val="tx1"/>
                </a:solidFill>
                <a:latin typeface="Arial" panose="020B0604020202020204" pitchFamily="34" charset="0"/>
              </a:rPr>
              <a:t> </a:t>
            </a:r>
            <a:r>
              <a:rPr lang="fr-BE" b="1" i="0" kern="0" dirty="0" err="1" smtClean="0">
                <a:solidFill>
                  <a:schemeClr val="tx1"/>
                </a:solidFill>
                <a:latin typeface="Arial" panose="020B0604020202020204" pitchFamily="34" charset="0"/>
              </a:rPr>
              <a:t>politykami</a:t>
            </a:r>
            <a:r>
              <a:rPr lang="fr-BE" b="1" i="0" kern="0" dirty="0" smtClean="0">
                <a:solidFill>
                  <a:schemeClr val="tx1"/>
                </a:solidFill>
                <a:latin typeface="Arial" panose="020B0604020202020204" pitchFamily="34" charset="0"/>
              </a:rPr>
              <a:t> i </a:t>
            </a:r>
            <a:r>
              <a:rPr lang="fr-BE" b="1" i="0" kern="0" dirty="0" err="1" smtClean="0">
                <a:solidFill>
                  <a:schemeClr val="tx1"/>
                </a:solidFill>
                <a:latin typeface="Arial" panose="020B0604020202020204" pitchFamily="34" charset="0"/>
              </a:rPr>
              <a:t>procesami</a:t>
            </a:r>
            <a:r>
              <a:rPr lang="fr-BE" b="1" i="0" kern="0" dirty="0" smtClean="0">
                <a:solidFill>
                  <a:schemeClr val="tx1"/>
                </a:solidFill>
                <a:latin typeface="Arial" panose="020B0604020202020204" pitchFamily="34" charset="0"/>
              </a:rPr>
              <a:t> </a:t>
            </a:r>
            <a:r>
              <a:rPr lang="pl-PL" b="1" i="0" kern="0" dirty="0" smtClean="0">
                <a:solidFill>
                  <a:schemeClr val="tx1"/>
                </a:solidFill>
                <a:latin typeface="Arial" panose="020B0604020202020204" pitchFamily="34" charset="0"/>
              </a:rPr>
              <a:t>UE</a:t>
            </a:r>
            <a:endParaRPr lang="pl-PL" b="1" i="0" kern="0" dirty="0">
              <a:solidFill>
                <a:schemeClr val="tx1"/>
              </a:solidFill>
              <a:latin typeface="Arial" panose="020B0604020202020204" pitchFamily="34" charset="0"/>
            </a:endParaRPr>
          </a:p>
          <a:p>
            <a:pPr>
              <a:spcAft>
                <a:spcPts val="1200"/>
              </a:spcAft>
              <a:buClr>
                <a:schemeClr val="tx1"/>
              </a:buClr>
              <a:buFont typeface="Wingdings" panose="05000000000000000000" pitchFamily="2" charset="2"/>
              <a:buChar char="§"/>
            </a:pPr>
            <a:r>
              <a:rPr lang="pl-PL" sz="2000" b="0" i="0" kern="0" dirty="0">
                <a:solidFill>
                  <a:schemeClr val="bg2"/>
                </a:solidFill>
                <a:latin typeface="Arial" panose="020B0604020202020204" pitchFamily="34" charset="0"/>
              </a:rPr>
              <a:t>Europejski semestr</a:t>
            </a:r>
          </a:p>
          <a:p>
            <a:pPr>
              <a:spcAft>
                <a:spcPts val="1200"/>
              </a:spcAft>
              <a:buClr>
                <a:schemeClr val="tx1"/>
              </a:buClr>
              <a:buFont typeface="Wingdings" panose="05000000000000000000" pitchFamily="2" charset="2"/>
              <a:buChar char="§"/>
            </a:pPr>
            <a:r>
              <a:rPr lang="fr-BE" sz="2000" b="0" i="0" kern="0" dirty="0" smtClean="0">
                <a:solidFill>
                  <a:schemeClr val="bg2"/>
                </a:solidFill>
                <a:latin typeface="Arial" panose="020B0604020202020204" pitchFamily="34" charset="0"/>
              </a:rPr>
              <a:t>Program </a:t>
            </a:r>
            <a:r>
              <a:rPr lang="fr-BE" sz="2000" b="0" i="0" kern="0" dirty="0" err="1" smtClean="0">
                <a:solidFill>
                  <a:schemeClr val="bg2"/>
                </a:solidFill>
                <a:latin typeface="Arial" panose="020B0604020202020204" pitchFamily="34" charset="0"/>
              </a:rPr>
              <a:t>wspierania</a:t>
            </a:r>
            <a:r>
              <a:rPr lang="fr-BE" sz="2000" b="0" i="0" kern="0" dirty="0" smtClean="0">
                <a:solidFill>
                  <a:schemeClr val="bg2"/>
                </a:solidFill>
                <a:latin typeface="Arial" panose="020B0604020202020204" pitchFamily="34" charset="0"/>
              </a:rPr>
              <a:t> </a:t>
            </a:r>
            <a:r>
              <a:rPr lang="pl-PL" sz="2000" b="0" i="0" kern="0" dirty="0" smtClean="0">
                <a:solidFill>
                  <a:schemeClr val="bg2"/>
                </a:solidFill>
                <a:latin typeface="Arial" panose="020B0604020202020204" pitchFamily="34" charset="0"/>
              </a:rPr>
              <a:t>reform</a:t>
            </a:r>
            <a:endParaRPr lang="pl-PL" sz="2000" b="0" i="0" kern="0" dirty="0">
              <a:solidFill>
                <a:schemeClr val="bg2"/>
              </a:solidFill>
              <a:latin typeface="Arial" panose="020B0604020202020204" pitchFamily="34" charset="0"/>
            </a:endParaRPr>
          </a:p>
          <a:p>
            <a:pPr>
              <a:spcAft>
                <a:spcPts val="1200"/>
              </a:spcAft>
              <a:buClr>
                <a:schemeClr val="tx1"/>
              </a:buClr>
              <a:buFont typeface="Wingdings" panose="05000000000000000000" pitchFamily="2" charset="2"/>
              <a:buChar char="§"/>
            </a:pPr>
            <a:r>
              <a:rPr lang="pl-PL" sz="2000" b="0" i="0" kern="0" dirty="0">
                <a:solidFill>
                  <a:schemeClr val="bg2"/>
                </a:solidFill>
                <a:latin typeface="Arial" panose="020B0604020202020204" pitchFamily="34" charset="0"/>
              </a:rPr>
              <a:t>Praworządność</a:t>
            </a:r>
          </a:p>
          <a:p>
            <a:pPr>
              <a:spcAft>
                <a:spcPts val="1200"/>
              </a:spcAft>
              <a:buClr>
                <a:schemeClr val="tx1"/>
              </a:buClr>
              <a:buFont typeface="Wingdings" panose="05000000000000000000" pitchFamily="2" charset="2"/>
              <a:buChar char="§"/>
            </a:pPr>
            <a:r>
              <a:rPr lang="pl-PL" sz="2000" b="0" i="0" kern="0" dirty="0">
                <a:solidFill>
                  <a:schemeClr val="bg2"/>
                </a:solidFill>
                <a:latin typeface="Arial" panose="020B0604020202020204" pitchFamily="34" charset="0"/>
              </a:rPr>
              <a:t>Warunkowość makroekonomiczna</a:t>
            </a:r>
          </a:p>
        </p:txBody>
      </p:sp>
      <p:cxnSp>
        <p:nvCxnSpPr>
          <p:cNvPr id="8" name="Straight Connector 7"/>
          <p:cNvCxnSpPr/>
          <p:nvPr/>
        </p:nvCxnSpPr>
        <p:spPr bwMode="auto">
          <a:xfrm>
            <a:off x="4427984" y="1988840"/>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33879284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1684294" y="548679"/>
            <a:ext cx="7002505" cy="720081"/>
          </a:xfrm>
          <a:prstGeom prst="rect">
            <a:avLst/>
          </a:prstGeom>
        </p:spPr>
        <p:txBody>
          <a:bodyPr/>
          <a:lstStyle/>
          <a:p>
            <a:pPr algn="ctr"/>
            <a:r>
              <a:rPr lang="pl-PL" dirty="0">
                <a:solidFill>
                  <a:srgbClr val="20AA63"/>
                </a:solidFill>
                <a:latin typeface="Arial" panose="020B0604020202020204" pitchFamily="34" charset="0"/>
              </a:rPr>
              <a:t>Główne instrumenty prawne</a:t>
            </a:r>
            <a:endParaRPr lang="pl-PL" dirty="0">
              <a:solidFill>
                <a:srgbClr val="20AA63"/>
              </a:solidFill>
              <a:latin typeface="Arial" panose="020B0604020202020204" pitchFamily="34" charset="0"/>
              <a:cs typeface="Arial" panose="020B0604020202020204" pitchFamily="34" charset="0"/>
            </a:endParaRPr>
          </a:p>
        </p:txBody>
      </p:sp>
      <p:sp>
        <p:nvSpPr>
          <p:cNvPr id="3" name="Content Placeholder 2"/>
          <p:cNvSpPr>
            <a:spLocks noGrp="1"/>
          </p:cNvSpPr>
          <p:nvPr>
            <p:ph idx="4294967295"/>
          </p:nvPr>
        </p:nvSpPr>
        <p:spPr>
          <a:xfrm>
            <a:off x="395536" y="2007082"/>
            <a:ext cx="2736304" cy="3921820"/>
          </a:xfrm>
          <a:prstGeom prst="rect">
            <a:avLst/>
          </a:prstGeom>
        </p:spPr>
        <p:txBody>
          <a:bodyPr/>
          <a:lstStyle/>
          <a:p>
            <a:pPr marL="0" indent="0">
              <a:spcAft>
                <a:spcPts val="600"/>
              </a:spcAft>
              <a:buNone/>
            </a:pPr>
            <a:r>
              <a:rPr lang="pl-PL" sz="2000" b="1" i="0" dirty="0">
                <a:solidFill>
                  <a:srgbClr val="20AA63"/>
                </a:solidFill>
                <a:latin typeface="Arial" panose="020B0604020202020204" pitchFamily="34" charset="0"/>
              </a:rPr>
              <a:t>Rozporządzenie </a:t>
            </a:r>
            <a:r>
              <a:rPr lang="en-GB" sz="2000" b="1" i="0" dirty="0" err="1" smtClean="0">
                <a:solidFill>
                  <a:srgbClr val="20AA63"/>
                </a:solidFill>
                <a:latin typeface="Arial" panose="020B0604020202020204" pitchFamily="34" charset="0"/>
              </a:rPr>
              <a:t>ogólne</a:t>
            </a:r>
            <a:r>
              <a:rPr lang="en-GB" sz="2000" b="1" i="0" dirty="0" smtClean="0">
                <a:solidFill>
                  <a:srgbClr val="20AA63"/>
                </a:solidFill>
                <a:latin typeface="Arial" panose="020B0604020202020204" pitchFamily="34" charset="0"/>
              </a:rPr>
              <a:t> </a:t>
            </a:r>
            <a:r>
              <a:rPr lang="en-GB" sz="2000" b="1" i="0" dirty="0" smtClean="0">
                <a:solidFill>
                  <a:schemeClr val="tx1"/>
                </a:solidFill>
                <a:latin typeface="Arial" panose="020B0604020202020204" pitchFamily="34" charset="0"/>
              </a:rPr>
              <a:t>o</a:t>
            </a:r>
            <a:r>
              <a:rPr lang="pl-PL" sz="2000" b="1" i="0" dirty="0" err="1" smtClean="0">
                <a:solidFill>
                  <a:schemeClr val="tx1"/>
                </a:solidFill>
                <a:latin typeface="Arial" panose="020B0604020202020204" pitchFamily="34" charset="0"/>
              </a:rPr>
              <a:t>bejmuje</a:t>
            </a:r>
            <a:r>
              <a:rPr lang="pl-PL" sz="2000" b="1" i="0" dirty="0" smtClean="0">
                <a:solidFill>
                  <a:schemeClr val="tx1"/>
                </a:solidFill>
                <a:latin typeface="Arial" panose="020B0604020202020204" pitchFamily="34" charset="0"/>
              </a:rPr>
              <a:t> </a:t>
            </a:r>
            <a:r>
              <a:rPr lang="en-GB" sz="2000" b="1" i="0" dirty="0" err="1">
                <a:solidFill>
                  <a:schemeClr val="tx1"/>
                </a:solidFill>
                <a:latin typeface="Arial" panose="020B0604020202020204" pitchFamily="34" charset="0"/>
              </a:rPr>
              <a:t>zbiór</a:t>
            </a:r>
            <a:r>
              <a:rPr lang="en-GB" sz="2000" b="1" i="0" dirty="0">
                <a:solidFill>
                  <a:schemeClr val="tx1"/>
                </a:solidFill>
                <a:latin typeface="Arial" panose="020B0604020202020204" pitchFamily="34" charset="0"/>
              </a:rPr>
              <a:t> </a:t>
            </a:r>
            <a:r>
              <a:rPr lang="en-GB" sz="2000" b="1" i="0" dirty="0" err="1">
                <a:solidFill>
                  <a:schemeClr val="tx1"/>
                </a:solidFill>
                <a:latin typeface="Arial" panose="020B0604020202020204" pitchFamily="34" charset="0"/>
              </a:rPr>
              <a:t>przepisów</a:t>
            </a:r>
            <a:r>
              <a:rPr lang="en-GB" sz="2000" b="1" i="0" dirty="0">
                <a:solidFill>
                  <a:schemeClr val="tx1"/>
                </a:solidFill>
                <a:latin typeface="Arial" panose="020B0604020202020204" pitchFamily="34" charset="0"/>
              </a:rPr>
              <a:t> </a:t>
            </a:r>
            <a:r>
              <a:rPr lang="en-GB" sz="2000" b="1" i="0" dirty="0" err="1">
                <a:solidFill>
                  <a:schemeClr val="tx1"/>
                </a:solidFill>
                <a:latin typeface="Arial" panose="020B0604020202020204" pitchFamily="34" charset="0"/>
              </a:rPr>
              <a:t>dla</a:t>
            </a:r>
            <a:r>
              <a:rPr lang="en-GB" sz="2000" b="1" i="0" dirty="0">
                <a:solidFill>
                  <a:schemeClr val="tx1"/>
                </a:solidFill>
                <a:latin typeface="Arial" panose="020B0604020202020204" pitchFamily="34" charset="0"/>
              </a:rPr>
              <a:t> </a:t>
            </a:r>
            <a:r>
              <a:rPr lang="pl-PL" sz="2000" b="1" i="0" dirty="0">
                <a:solidFill>
                  <a:schemeClr val="tx1"/>
                </a:solidFill>
                <a:latin typeface="Arial" panose="020B0604020202020204" pitchFamily="34" charset="0"/>
              </a:rPr>
              <a:t>7 </a:t>
            </a:r>
            <a:r>
              <a:rPr lang="pl-PL" sz="2000" b="1" i="0" dirty="0" smtClean="0">
                <a:solidFill>
                  <a:schemeClr val="tx1"/>
                </a:solidFill>
                <a:latin typeface="Arial" panose="020B0604020202020204" pitchFamily="34" charset="0"/>
              </a:rPr>
              <a:t>funduszy</a:t>
            </a:r>
            <a:r>
              <a:rPr lang="en-GB" sz="2000" b="1" i="0" dirty="0" smtClean="0">
                <a:solidFill>
                  <a:schemeClr val="tx1"/>
                </a:solidFill>
                <a:latin typeface="Arial" panose="020B0604020202020204" pitchFamily="34" charset="0"/>
              </a:rPr>
              <a:t>: </a:t>
            </a:r>
          </a:p>
          <a:p>
            <a:pPr marL="0" indent="0">
              <a:spcAft>
                <a:spcPts val="600"/>
              </a:spcAft>
              <a:buNone/>
            </a:pPr>
            <a:r>
              <a:rPr lang="pl-PL" sz="1600" i="0" dirty="0" smtClean="0">
                <a:solidFill>
                  <a:schemeClr val="bg2"/>
                </a:solidFill>
                <a:latin typeface="Arial" panose="020B0604020202020204" pitchFamily="34" charset="0"/>
              </a:rPr>
              <a:t>EFRR</a:t>
            </a:r>
            <a:r>
              <a:rPr lang="pl-PL" sz="1600" i="0" dirty="0">
                <a:solidFill>
                  <a:schemeClr val="bg2"/>
                </a:solidFill>
                <a:latin typeface="Arial" panose="020B0604020202020204" pitchFamily="34" charset="0"/>
              </a:rPr>
              <a:t>, FS, EFS+, EFMR, </a:t>
            </a:r>
            <a:r>
              <a:rPr lang="pl-PL" sz="1600" i="0" dirty="0" smtClean="0">
                <a:solidFill>
                  <a:schemeClr val="bg2"/>
                </a:solidFill>
                <a:latin typeface="Arial" panose="020B0604020202020204" pitchFamily="34" charset="0"/>
              </a:rPr>
              <a:t>AMIF</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Fundusz</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Azylowy</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Migracyjny</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i</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bezpieczeństwa</a:t>
            </a:r>
            <a:r>
              <a:rPr lang="en-GB" sz="1600" i="0" dirty="0" smtClean="0">
                <a:solidFill>
                  <a:schemeClr val="bg2"/>
                </a:solidFill>
                <a:latin typeface="Arial" panose="020B0604020202020204" pitchFamily="34" charset="0"/>
              </a:rPr>
              <a:t>)</a:t>
            </a:r>
            <a:r>
              <a:rPr lang="pl-PL" sz="1600" i="0" dirty="0" smtClean="0">
                <a:solidFill>
                  <a:schemeClr val="bg2"/>
                </a:solidFill>
                <a:latin typeface="Arial" panose="020B0604020202020204" pitchFamily="34" charset="0"/>
              </a:rPr>
              <a:t>, ISF</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fundusz</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bezpieczeństwa</a:t>
            </a:r>
            <a:r>
              <a:rPr lang="en-GB" sz="1600" i="0" dirty="0" smtClean="0">
                <a:solidFill>
                  <a:schemeClr val="bg2"/>
                </a:solidFill>
                <a:latin typeface="Arial" panose="020B0604020202020204" pitchFamily="34" charset="0"/>
              </a:rPr>
              <a:t>)</a:t>
            </a:r>
            <a:r>
              <a:rPr lang="pl-PL" sz="1600" i="0" dirty="0" smtClean="0">
                <a:solidFill>
                  <a:schemeClr val="bg2"/>
                </a:solidFill>
                <a:latin typeface="Arial" panose="020B0604020202020204" pitchFamily="34" charset="0"/>
              </a:rPr>
              <a:t> </a:t>
            </a:r>
            <a:r>
              <a:rPr lang="pl-PL" sz="1600" i="0" dirty="0">
                <a:solidFill>
                  <a:schemeClr val="bg2"/>
                </a:solidFill>
                <a:latin typeface="Arial" panose="020B0604020202020204" pitchFamily="34" charset="0"/>
              </a:rPr>
              <a:t>i </a:t>
            </a:r>
            <a:r>
              <a:rPr lang="pl-PL" sz="1600" i="0" dirty="0" smtClean="0">
                <a:solidFill>
                  <a:schemeClr val="bg2"/>
                </a:solidFill>
                <a:latin typeface="Arial" panose="020B0604020202020204" pitchFamily="34" charset="0"/>
              </a:rPr>
              <a:t>BMVI</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zarządzanie</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granicami</a:t>
            </a:r>
            <a:r>
              <a:rPr lang="en-GB" sz="1600" i="0" dirty="0" smtClean="0">
                <a:solidFill>
                  <a:schemeClr val="bg2"/>
                </a:solidFill>
                <a:latin typeface="Arial" panose="020B0604020202020204" pitchFamily="34" charset="0"/>
              </a:rPr>
              <a:t> </a:t>
            </a:r>
            <a:r>
              <a:rPr lang="en-GB" sz="1600" i="0" dirty="0" err="1" smtClean="0">
                <a:solidFill>
                  <a:schemeClr val="bg2"/>
                </a:solidFill>
                <a:latin typeface="Arial" panose="020B0604020202020204" pitchFamily="34" charset="0"/>
              </a:rPr>
              <a:t>i</a:t>
            </a:r>
            <a:r>
              <a:rPr lang="en-GB" sz="1600" i="0" dirty="0" smtClean="0">
                <a:solidFill>
                  <a:schemeClr val="bg2"/>
                </a:solidFill>
                <a:latin typeface="Arial" panose="020B0604020202020204" pitchFamily="34" charset="0"/>
              </a:rPr>
              <a:t> instrument </a:t>
            </a:r>
            <a:r>
              <a:rPr lang="en-GB" sz="1600" i="0" dirty="0" err="1" smtClean="0">
                <a:solidFill>
                  <a:schemeClr val="bg2"/>
                </a:solidFill>
                <a:latin typeface="Arial" panose="020B0604020202020204" pitchFamily="34" charset="0"/>
              </a:rPr>
              <a:t>wizowy</a:t>
            </a:r>
            <a:r>
              <a:rPr lang="en-GB" sz="1600" i="0" dirty="0" smtClean="0">
                <a:solidFill>
                  <a:schemeClr val="bg2"/>
                </a:solidFill>
                <a:latin typeface="Arial" panose="020B0604020202020204" pitchFamily="34" charset="0"/>
              </a:rPr>
              <a:t>)</a:t>
            </a:r>
            <a:endParaRPr lang="pl-PL" sz="1600" i="0" dirty="0">
              <a:solidFill>
                <a:schemeClr val="bg2"/>
              </a:solidFill>
              <a:latin typeface="Arial" panose="020B0604020202020204" pitchFamily="34" charset="0"/>
              <a:cs typeface="Arial" panose="020B0604020202020204" pitchFamily="34" charset="0"/>
            </a:endParaRPr>
          </a:p>
          <a:p>
            <a:pPr marL="0" indent="0">
              <a:spcAft>
                <a:spcPts val="1200"/>
              </a:spcAft>
              <a:buClr>
                <a:schemeClr val="tx1"/>
              </a:buClr>
              <a:buNone/>
            </a:pPr>
            <a:endParaRPr lang="pl-PL" sz="1600" i="0" dirty="0">
              <a:solidFill>
                <a:schemeClr val="bg2"/>
              </a:solidFill>
              <a:latin typeface="Arial" panose="020B0604020202020204" pitchFamily="34" charset="0"/>
              <a:cs typeface="Arial" panose="020B0604020202020204" pitchFamily="34" charset="0"/>
            </a:endParaRPr>
          </a:p>
          <a:p>
            <a:pPr>
              <a:spcAft>
                <a:spcPts val="1200"/>
              </a:spcAft>
              <a:buClr>
                <a:schemeClr val="tx1"/>
              </a:buClr>
              <a:buFont typeface="Wingdings" panose="05000000000000000000" pitchFamily="2" charset="2"/>
              <a:buChar char="§"/>
            </a:pPr>
            <a:endParaRPr lang="pl-PL" sz="1600" i="0" dirty="0">
              <a:solidFill>
                <a:schemeClr val="bg2"/>
              </a:solidFill>
              <a:latin typeface="Arial" panose="020B0604020202020204" pitchFamily="34" charset="0"/>
              <a:cs typeface="Arial" panose="020B0604020202020204" pitchFamily="34" charset="0"/>
            </a:endParaRPr>
          </a:p>
        </p:txBody>
      </p:sp>
      <p:sp>
        <p:nvSpPr>
          <p:cNvPr id="5" name="Content Placeholder 2"/>
          <p:cNvSpPr txBox="1">
            <a:spLocks/>
          </p:cNvSpPr>
          <p:nvPr/>
        </p:nvSpPr>
        <p:spPr bwMode="auto">
          <a:xfrm>
            <a:off x="3182723" y="2007082"/>
            <a:ext cx="2698569" cy="39218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sz="2000" b="1" i="0" kern="0" dirty="0">
                <a:solidFill>
                  <a:srgbClr val="20AA63"/>
                </a:solidFill>
                <a:latin typeface="Arial" panose="020B0604020202020204" pitchFamily="34" charset="0"/>
              </a:rPr>
              <a:t>Rozporządzenie w sprawie EFRR/FS</a:t>
            </a: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Jedno rozporządzenie dla obu funduszy</a:t>
            </a:r>
          </a:p>
          <a:p>
            <a:pPr>
              <a:spcAft>
                <a:spcPts val="1200"/>
              </a:spcAft>
              <a:buClr>
                <a:schemeClr val="tx1"/>
              </a:buClr>
              <a:buFont typeface="Wingdings" panose="05000000000000000000" pitchFamily="2" charset="2"/>
              <a:buChar char="§"/>
            </a:pPr>
            <a:r>
              <a:rPr lang="pl-PL" sz="1600" b="0" i="0" kern="0" dirty="0">
                <a:solidFill>
                  <a:schemeClr val="bg2"/>
                </a:solidFill>
                <a:latin typeface="Arial" panose="020B0604020202020204" pitchFamily="34" charset="0"/>
              </a:rPr>
              <a:t>Priorytety polityczne (konkretne cele, wymogi dotyczące koncentracji tematycznej itp.)</a:t>
            </a:r>
            <a:endParaRPr lang="pl-PL" sz="1600" b="0" i="0" kern="0" dirty="0">
              <a:solidFill>
                <a:schemeClr val="bg2"/>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3131840" y="2007082"/>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pic>
        <p:nvPicPr>
          <p:cNvPr id="6146" name="Picture 2" descr="U:\12. Policy development Post 2020\Communication\visuals\ppt_visuals1_CPR architecture and funding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51521" y="188640"/>
            <a:ext cx="1432774" cy="11521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20004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539552" y="548679"/>
            <a:ext cx="8147248" cy="720081"/>
          </a:xfrm>
          <a:prstGeom prst="rect">
            <a:avLst/>
          </a:prstGeom>
        </p:spPr>
        <p:txBody>
          <a:bodyPr/>
          <a:lstStyle/>
          <a:p>
            <a:pPr algn="ctr"/>
            <a:r>
              <a:rPr lang="pl-PL" dirty="0">
                <a:solidFill>
                  <a:schemeClr val="tx1"/>
                </a:solidFill>
                <a:latin typeface="Arial" panose="020B0604020202020204" pitchFamily="34" charset="0"/>
              </a:rPr>
              <a:t>Programowanie </a:t>
            </a:r>
          </a:p>
        </p:txBody>
      </p:sp>
      <p:sp>
        <p:nvSpPr>
          <p:cNvPr id="3" name="Content Placeholder 2"/>
          <p:cNvSpPr>
            <a:spLocks noGrp="1"/>
          </p:cNvSpPr>
          <p:nvPr>
            <p:ph idx="4294967295"/>
          </p:nvPr>
        </p:nvSpPr>
        <p:spPr>
          <a:xfrm>
            <a:off x="667594" y="1196752"/>
            <a:ext cx="3976414" cy="5533926"/>
          </a:xfrm>
          <a:prstGeom prst="rect">
            <a:avLst/>
          </a:prstGeom>
        </p:spPr>
        <p:txBody>
          <a:bodyPr/>
          <a:lstStyle/>
          <a:p>
            <a:pPr marL="0" indent="0">
              <a:spcAft>
                <a:spcPts val="600"/>
              </a:spcAft>
              <a:buNone/>
            </a:pPr>
            <a:r>
              <a:rPr lang="pl-PL" b="1" i="0" dirty="0">
                <a:solidFill>
                  <a:schemeClr val="tx1"/>
                </a:solidFill>
                <a:latin typeface="Arial" panose="020B0604020202020204" pitchFamily="34" charset="0"/>
              </a:rPr>
              <a:t>Co nowego?</a:t>
            </a:r>
          </a:p>
          <a:p>
            <a:pPr>
              <a:spcAft>
                <a:spcPts val="1200"/>
              </a:spcAft>
              <a:buClr>
                <a:schemeClr val="tx1"/>
              </a:buClr>
              <a:buFont typeface="Wingdings" panose="05000000000000000000" pitchFamily="2" charset="2"/>
              <a:buChar char="§"/>
            </a:pPr>
            <a:r>
              <a:rPr lang="pl-PL" sz="1800" i="0" dirty="0" smtClean="0">
                <a:solidFill>
                  <a:schemeClr val="bg2"/>
                </a:solidFill>
                <a:latin typeface="Arial" panose="020B0604020202020204" pitchFamily="34" charset="0"/>
              </a:rPr>
              <a:t>Uproszczone </a:t>
            </a:r>
            <a:r>
              <a:rPr lang="pl-PL" sz="1800" i="0" dirty="0">
                <a:solidFill>
                  <a:schemeClr val="bg2"/>
                </a:solidFill>
                <a:latin typeface="Arial" panose="020B0604020202020204" pitchFamily="34" charset="0"/>
              </a:rPr>
              <a:t>i bardziej strategiczne programowanie </a:t>
            </a:r>
          </a:p>
          <a:p>
            <a:pPr>
              <a:spcAft>
                <a:spcPts val="1200"/>
              </a:spcAft>
              <a:buClr>
                <a:schemeClr val="tx1"/>
              </a:buClr>
              <a:buFont typeface="Wingdings" panose="05000000000000000000" pitchFamily="2" charset="2"/>
              <a:buChar char="§"/>
            </a:pPr>
            <a:r>
              <a:rPr lang="pl-PL" sz="1800" i="0" dirty="0" smtClean="0">
                <a:solidFill>
                  <a:schemeClr val="bg2"/>
                </a:solidFill>
                <a:latin typeface="Arial" panose="020B0604020202020204" pitchFamily="34" charset="0"/>
              </a:rPr>
              <a:t>Synergie</a:t>
            </a:r>
            <a:r>
              <a:rPr lang="pl-PL" sz="1800" i="0" dirty="0">
                <a:solidFill>
                  <a:schemeClr val="bg2"/>
                </a:solidFill>
                <a:latin typeface="Arial" panose="020B0604020202020204" pitchFamily="34" charset="0"/>
              </a:rPr>
              <a:t>: bliższy związek z europejskim semestrem</a:t>
            </a:r>
          </a:p>
          <a:p>
            <a:pPr>
              <a:spcAft>
                <a:spcPts val="1200"/>
              </a:spcAft>
              <a:buClr>
                <a:schemeClr val="tx1"/>
              </a:buClr>
              <a:buFont typeface="Wingdings" panose="05000000000000000000" pitchFamily="2" charset="2"/>
              <a:buChar char="§"/>
            </a:pPr>
            <a:r>
              <a:rPr lang="pl-PL" sz="1800" i="0" dirty="0">
                <a:solidFill>
                  <a:schemeClr val="bg2"/>
                </a:solidFill>
                <a:latin typeface="Arial" panose="020B0604020202020204" pitchFamily="34" charset="0"/>
              </a:rPr>
              <a:t>Elastyczność: </a:t>
            </a:r>
            <a:endParaRPr lang="fr-BE" sz="1800" i="0" dirty="0" smtClean="0">
              <a:solidFill>
                <a:schemeClr val="bg2"/>
              </a:solidFill>
              <a:latin typeface="Arial" panose="020B0604020202020204" pitchFamily="34" charset="0"/>
            </a:endParaRPr>
          </a:p>
          <a:p>
            <a:pPr lvl="1">
              <a:spcAft>
                <a:spcPts val="1200"/>
              </a:spcAft>
              <a:buClr>
                <a:schemeClr val="tx1"/>
              </a:buClr>
              <a:buFont typeface="Wingdings" panose="05000000000000000000" pitchFamily="2" charset="2"/>
              <a:buChar char="§"/>
            </a:pPr>
            <a:r>
              <a:rPr lang="pl-PL" sz="1400" b="0" i="0" dirty="0" smtClean="0">
                <a:solidFill>
                  <a:schemeClr val="bg2"/>
                </a:solidFill>
                <a:latin typeface="Arial" panose="020B0604020202020204" pitchFamily="34" charset="0"/>
              </a:rPr>
              <a:t>nie </a:t>
            </a:r>
            <a:r>
              <a:rPr lang="pl-PL" sz="1400" b="0" i="0" dirty="0">
                <a:solidFill>
                  <a:schemeClr val="bg2"/>
                </a:solidFill>
                <a:latin typeface="Arial" panose="020B0604020202020204" pitchFamily="34" charset="0"/>
              </a:rPr>
              <a:t>jest wymagana decyzja Komisji w przypadku realokacji na poziomie do 5% alokacji osi (3% programu) </a:t>
            </a:r>
            <a:endParaRPr lang="fr-BE" sz="1400" b="0" i="0" dirty="0" smtClean="0">
              <a:solidFill>
                <a:schemeClr val="bg2"/>
              </a:solidFill>
              <a:latin typeface="Arial" panose="020B0604020202020204" pitchFamily="34" charset="0"/>
            </a:endParaRPr>
          </a:p>
          <a:p>
            <a:pPr lvl="1">
              <a:spcAft>
                <a:spcPts val="1200"/>
              </a:spcAft>
              <a:buClr>
                <a:schemeClr val="tx1"/>
              </a:buClr>
              <a:buFont typeface="Wingdings" panose="05000000000000000000" pitchFamily="2" charset="2"/>
              <a:buChar char="§"/>
            </a:pPr>
            <a:r>
              <a:rPr lang="fr-BE" sz="1400" b="0" dirty="0">
                <a:solidFill>
                  <a:schemeClr val="bg2"/>
                </a:solidFill>
                <a:latin typeface="Arial" panose="020B0604020202020204" pitchFamily="34" charset="0"/>
              </a:rPr>
              <a:t>p</a:t>
            </a:r>
            <a:r>
              <a:rPr lang="pl-PL" sz="1400" b="0" i="0" dirty="0" err="1" smtClean="0">
                <a:solidFill>
                  <a:schemeClr val="bg2"/>
                </a:solidFill>
                <a:latin typeface="Arial" panose="020B0604020202020204" pitchFamily="34" charset="0"/>
              </a:rPr>
              <a:t>rzegląd</a:t>
            </a:r>
            <a:r>
              <a:rPr lang="pl-PL" sz="1400" b="0" i="0" dirty="0" smtClean="0">
                <a:solidFill>
                  <a:schemeClr val="bg2"/>
                </a:solidFill>
                <a:latin typeface="Arial" panose="020B0604020202020204" pitchFamily="34" charset="0"/>
              </a:rPr>
              <a:t> </a:t>
            </a:r>
            <a:r>
              <a:rPr lang="pl-PL" sz="1400" b="0" i="0" dirty="0">
                <a:solidFill>
                  <a:schemeClr val="bg2"/>
                </a:solidFill>
                <a:latin typeface="Arial" panose="020B0604020202020204" pitchFamily="34" charset="0"/>
              </a:rPr>
              <a:t>śródokresowy w 2025 r.</a:t>
            </a:r>
            <a:r>
              <a:rPr lang="en-GB" sz="1400" b="0" i="0" dirty="0">
                <a:solidFill>
                  <a:schemeClr val="bg2"/>
                </a:solidFill>
                <a:latin typeface="Arial" panose="020B0604020202020204" pitchFamily="34" charset="0"/>
              </a:rPr>
              <a:t> (</a:t>
            </a:r>
            <a:r>
              <a:rPr lang="pl-PL" sz="1400" b="0" i="0" dirty="0">
                <a:solidFill>
                  <a:schemeClr val="bg2"/>
                </a:solidFill>
                <a:latin typeface="Arial" panose="020B0604020202020204" pitchFamily="34" charset="0"/>
              </a:rPr>
              <a:t>programowanie na lata 2021-2025</a:t>
            </a:r>
            <a:r>
              <a:rPr lang="en-GB" sz="1400" b="0" i="0" dirty="0">
                <a:solidFill>
                  <a:schemeClr val="bg2"/>
                </a:solidFill>
                <a:latin typeface="Arial" panose="020B0604020202020204" pitchFamily="34" charset="0"/>
              </a:rPr>
              <a:t>; 5+2)</a:t>
            </a:r>
          </a:p>
          <a:p>
            <a:pPr>
              <a:spcAft>
                <a:spcPts val="1200"/>
              </a:spcAft>
              <a:buClr>
                <a:schemeClr val="tx1"/>
              </a:buClr>
              <a:buFont typeface="Wingdings" panose="05000000000000000000" pitchFamily="2" charset="2"/>
              <a:buChar char="§"/>
            </a:pPr>
            <a:r>
              <a:rPr lang="pl-PL" sz="1800" i="0" dirty="0" smtClean="0">
                <a:solidFill>
                  <a:schemeClr val="bg2"/>
                </a:solidFill>
                <a:latin typeface="Arial" panose="020B0604020202020204" pitchFamily="34" charset="0"/>
              </a:rPr>
              <a:t>Klarowność</a:t>
            </a:r>
            <a:r>
              <a:rPr lang="pl-PL" sz="1800" i="0" dirty="0">
                <a:solidFill>
                  <a:schemeClr val="bg2"/>
                </a:solidFill>
                <a:latin typeface="Arial" panose="020B0604020202020204" pitchFamily="34" charset="0"/>
              </a:rPr>
              <a:t>: </a:t>
            </a:r>
            <a:r>
              <a:rPr lang="en-GB" sz="1800" i="0" dirty="0">
                <a:solidFill>
                  <a:schemeClr val="bg2"/>
                </a:solidFill>
                <a:latin typeface="Arial" panose="020B0604020202020204" pitchFamily="34" charset="0"/>
              </a:rPr>
              <a:t>UP </a:t>
            </a:r>
            <a:r>
              <a:rPr lang="pl-PL" sz="1800" i="0" dirty="0">
                <a:solidFill>
                  <a:schemeClr val="bg2"/>
                </a:solidFill>
                <a:latin typeface="Arial" panose="020B0604020202020204" pitchFamily="34" charset="0"/>
              </a:rPr>
              <a:t>i wzór programów jako załącznik do rozporządzenia ogólnego</a:t>
            </a:r>
          </a:p>
        </p:txBody>
      </p:sp>
      <p:sp>
        <p:nvSpPr>
          <p:cNvPr id="5" name="Content Placeholder 2"/>
          <p:cNvSpPr txBox="1">
            <a:spLocks/>
          </p:cNvSpPr>
          <p:nvPr/>
        </p:nvSpPr>
        <p:spPr bwMode="auto">
          <a:xfrm>
            <a:off x="5010422" y="1196752"/>
            <a:ext cx="3600400" cy="51292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rgbClr val="0F5494"/>
              </a:buClr>
              <a:buFont typeface="Arial" pitchFamily="34" charset="0"/>
              <a:buChar char="•"/>
              <a:defRPr sz="2400" i="1">
                <a:solidFill>
                  <a:srgbClr val="0F5494"/>
                </a:solidFill>
                <a:latin typeface="+mn-lt"/>
                <a:ea typeface="+mn-ea"/>
                <a:cs typeface="+mn-cs"/>
              </a:defRPr>
            </a:lvl1pPr>
            <a:lvl2pPr marL="742950" indent="-285750" algn="l" rtl="0" eaLnBrk="1" fontAlgn="base" hangingPunct="1">
              <a:spcBef>
                <a:spcPct val="20000"/>
              </a:spcBef>
              <a:spcAft>
                <a:spcPct val="0"/>
              </a:spcAft>
              <a:buClr>
                <a:srgbClr val="0F5494"/>
              </a:buClr>
              <a:buChar char="•"/>
              <a:defRPr sz="2000" b="1">
                <a:solidFill>
                  <a:srgbClr val="0F5494"/>
                </a:solidFill>
                <a:latin typeface="+mn-lt"/>
              </a:defRPr>
            </a:lvl2pPr>
            <a:lvl3pPr marL="1143000" indent="-228600" algn="l" rtl="0" eaLnBrk="1" fontAlgn="base" hangingPunct="1">
              <a:spcBef>
                <a:spcPct val="20000"/>
              </a:spcBef>
              <a:spcAft>
                <a:spcPct val="0"/>
              </a:spcAft>
              <a:defRPr sz="1400">
                <a:solidFill>
                  <a:srgbClr val="0F5494"/>
                </a:solidFill>
                <a:latin typeface="+mn-lt"/>
              </a:defRPr>
            </a:lvl3pPr>
            <a:lvl4pPr marL="1600200" indent="-228600" algn="l" rtl="0" eaLnBrk="1" fontAlgn="base" hangingPunct="1">
              <a:spcBef>
                <a:spcPct val="20000"/>
              </a:spcBef>
              <a:spcAft>
                <a:spcPct val="0"/>
              </a:spcAft>
              <a:buChar char="–"/>
              <a:defRPr sz="2000">
                <a:solidFill>
                  <a:schemeClr val="tx1"/>
                </a:solidFill>
                <a:latin typeface="Arial" charset="0"/>
              </a:defRPr>
            </a:lvl4pPr>
            <a:lvl5pPr marL="2057400" indent="-228600" algn="l" rtl="0" eaLnBrk="1" fontAlgn="base" hangingPunct="1">
              <a:spcBef>
                <a:spcPct val="20000"/>
              </a:spcBef>
              <a:spcAft>
                <a:spcPct val="0"/>
              </a:spcAft>
              <a:buChar char="»"/>
              <a:defRPr sz="2000">
                <a:solidFill>
                  <a:schemeClr val="tx1"/>
                </a:solidFill>
                <a:latin typeface="Arial" charset="0"/>
              </a:defRPr>
            </a:lvl5pPr>
            <a:lvl6pPr marL="2514600" indent="-228600" algn="l" rtl="0" eaLnBrk="1" fontAlgn="base" hangingPunct="1">
              <a:spcBef>
                <a:spcPct val="20000"/>
              </a:spcBef>
              <a:spcAft>
                <a:spcPct val="0"/>
              </a:spcAft>
              <a:buChar char="»"/>
              <a:defRPr sz="2000">
                <a:solidFill>
                  <a:schemeClr val="tx1"/>
                </a:solidFill>
                <a:latin typeface="Arial" charset="0"/>
              </a:defRPr>
            </a:lvl6pPr>
            <a:lvl7pPr marL="2971800" indent="-228600" algn="l" rtl="0" eaLnBrk="1" fontAlgn="base" hangingPunct="1">
              <a:spcBef>
                <a:spcPct val="20000"/>
              </a:spcBef>
              <a:spcAft>
                <a:spcPct val="0"/>
              </a:spcAft>
              <a:buChar char="»"/>
              <a:defRPr sz="2000">
                <a:solidFill>
                  <a:schemeClr val="tx1"/>
                </a:solidFill>
                <a:latin typeface="Arial" charset="0"/>
              </a:defRPr>
            </a:lvl7pPr>
            <a:lvl8pPr marL="3429000" indent="-228600" algn="l" rtl="0" eaLnBrk="1" fontAlgn="base" hangingPunct="1">
              <a:spcBef>
                <a:spcPct val="20000"/>
              </a:spcBef>
              <a:spcAft>
                <a:spcPct val="0"/>
              </a:spcAft>
              <a:buChar char="»"/>
              <a:defRPr sz="2000">
                <a:solidFill>
                  <a:schemeClr val="tx1"/>
                </a:solidFill>
                <a:latin typeface="Arial" charset="0"/>
              </a:defRPr>
            </a:lvl8pPr>
            <a:lvl9pPr marL="3886200" indent="-228600" algn="l" rtl="0" eaLnBrk="1" fontAlgn="base" hangingPunct="1">
              <a:spcBef>
                <a:spcPct val="20000"/>
              </a:spcBef>
              <a:spcAft>
                <a:spcPct val="0"/>
              </a:spcAft>
              <a:buChar char="»"/>
              <a:defRPr sz="2000">
                <a:solidFill>
                  <a:schemeClr val="tx1"/>
                </a:solidFill>
                <a:latin typeface="Arial" charset="0"/>
              </a:defRPr>
            </a:lvl9pPr>
          </a:lstStyle>
          <a:p>
            <a:pPr marL="0" indent="0">
              <a:spcAft>
                <a:spcPts val="600"/>
              </a:spcAft>
              <a:buFont typeface="Arial" pitchFamily="34" charset="0"/>
              <a:buNone/>
            </a:pPr>
            <a:r>
              <a:rPr lang="pl-PL" b="1" i="0" kern="0" dirty="0">
                <a:solidFill>
                  <a:schemeClr val="tx1"/>
                </a:solidFill>
                <a:latin typeface="Arial" panose="020B0604020202020204" pitchFamily="34" charset="0"/>
              </a:rPr>
              <a:t>Czego nie obejmuje?</a:t>
            </a: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Zmian umowy partnerstwa w trakcie okresu programowania</a:t>
            </a:r>
          </a:p>
          <a:p>
            <a:pPr>
              <a:spcAft>
                <a:spcPts val="1200"/>
              </a:spcAft>
              <a:buClr>
                <a:schemeClr val="tx1"/>
              </a:buClr>
              <a:buFont typeface="Wingdings" panose="05000000000000000000" pitchFamily="2" charset="2"/>
              <a:buChar char="§"/>
            </a:pPr>
            <a:r>
              <a:rPr lang="pl-PL" sz="1800" b="0" i="0" kern="0" dirty="0">
                <a:solidFill>
                  <a:schemeClr val="bg2"/>
                </a:solidFill>
                <a:latin typeface="Arial" panose="020B0604020202020204" pitchFamily="34" charset="0"/>
              </a:rPr>
              <a:t>Pokrywających się obszarów umowy partnerstwa i programów </a:t>
            </a:r>
          </a:p>
          <a:p>
            <a:pPr>
              <a:spcAft>
                <a:spcPts val="1200"/>
              </a:spcAft>
              <a:buClr>
                <a:schemeClr val="tx1"/>
              </a:buClr>
              <a:buFont typeface="Wingdings" panose="05000000000000000000" pitchFamily="2" charset="2"/>
              <a:buChar char="§"/>
            </a:pPr>
            <a:r>
              <a:rPr lang="pl-PL" sz="1800" b="0" i="0" dirty="0">
                <a:solidFill>
                  <a:schemeClr val="bg2"/>
                </a:solidFill>
                <a:latin typeface="Arial" panose="020B0604020202020204" pitchFamily="34" charset="0"/>
              </a:rPr>
              <a:t>Długich, szczegółowych opisów</a:t>
            </a:r>
            <a:endParaRPr lang="pl-PL" sz="1800" b="0" i="0" kern="0" dirty="0">
              <a:solidFill>
                <a:schemeClr val="bg2"/>
              </a:solidFill>
              <a:latin typeface="Arial" panose="020B0604020202020204" pitchFamily="34" charset="0"/>
              <a:cs typeface="Arial" panose="020B0604020202020204" pitchFamily="34" charset="0"/>
            </a:endParaRPr>
          </a:p>
        </p:txBody>
      </p:sp>
      <p:cxnSp>
        <p:nvCxnSpPr>
          <p:cNvPr id="10" name="Straight Connector 9"/>
          <p:cNvCxnSpPr/>
          <p:nvPr/>
        </p:nvCxnSpPr>
        <p:spPr bwMode="auto">
          <a:xfrm>
            <a:off x="4644008" y="1844824"/>
            <a:ext cx="0" cy="2880320"/>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760259566"/>
      </p:ext>
    </p:extLst>
  </p:cSld>
  <p:clrMapOvr>
    <a:masterClrMapping/>
  </p:clrMapOvr>
</p:sld>
</file>

<file path=ppt/theme/theme1.xml><?xml version="1.0" encoding="utf-8"?>
<a:theme xmlns:a="http://schemas.openxmlformats.org/drawingml/2006/main" name="Blank">
  <a:themeElements>
    <a:clrScheme name="MFF Sector Colour 8">
      <a:dk1>
        <a:srgbClr val="20AA63"/>
      </a:dk1>
      <a:lt1>
        <a:srgbClr val="FFFFFF"/>
      </a:lt1>
      <a:dk2>
        <a:srgbClr val="0E4194"/>
      </a:dk2>
      <a:lt2>
        <a:srgbClr val="333333"/>
      </a:lt2>
      <a:accent1>
        <a:srgbClr val="FAEDD7"/>
      </a:accent1>
      <a:accent2>
        <a:srgbClr val="FFD15E"/>
      </a:accent2>
      <a:accent3>
        <a:srgbClr val="E6BF8A"/>
      </a:accent3>
      <a:accent4>
        <a:srgbClr val="EB5D64"/>
      </a:accent4>
      <a:accent5>
        <a:srgbClr val="036830"/>
      </a:accent5>
      <a:accent6>
        <a:srgbClr val="6BBE9B"/>
      </a:accent6>
      <a:hlink>
        <a:srgbClr val="0E4194"/>
      </a:hlink>
      <a:folHlink>
        <a:srgbClr val="036830"/>
      </a:folHlink>
    </a:clrScheme>
    <a:fontScheme name="Custom 1">
      <a:majorFont>
        <a:latin typeface="Arial"/>
        <a:ea typeface=""/>
        <a:cs typeface=""/>
      </a:majorFont>
      <a:minorFont>
        <a:latin typeface="Arial"/>
        <a:ea typeface=""/>
        <a:cs typeface=""/>
      </a:minorFont>
    </a:fontScheme>
    <a:fmtScheme name="Essential">
      <a:fillStyleLst>
        <a:solidFill>
          <a:schemeClr val="phClr"/>
        </a:solidFill>
        <a:gradFill rotWithShape="1">
          <a:gsLst>
            <a:gs pos="0">
              <a:schemeClr val="phClr">
                <a:tint val="60000"/>
                <a:satMod val="250000"/>
              </a:schemeClr>
            </a:gs>
            <a:gs pos="35000">
              <a:schemeClr val="phClr">
                <a:tint val="47000"/>
                <a:satMod val="275000"/>
              </a:schemeClr>
            </a:gs>
            <a:gs pos="100000">
              <a:schemeClr val="phClr">
                <a:tint val="25000"/>
                <a:satMod val="300000"/>
              </a:schemeClr>
            </a:gs>
          </a:gsLst>
          <a:lin ang="16200000" scaled="1"/>
        </a:gradFill>
        <a:solidFill>
          <a:schemeClr val="phClr">
            <a:satMod val="110000"/>
          </a:schemeClr>
        </a:solidFill>
      </a:fillStyleLst>
      <a:lnStyleLst>
        <a:ln w="12700" cap="flat" cmpd="sng" algn="ctr">
          <a:solidFill>
            <a:schemeClr val="phClr">
              <a:shade val="95000"/>
              <a:satMod val="105000"/>
            </a:schemeClr>
          </a:solidFill>
          <a:prstDash val="solid"/>
        </a:ln>
        <a:ln w="28575" cap="flat" cmpd="sng" algn="ctr">
          <a:solidFill>
            <a:schemeClr val="phClr"/>
          </a:solidFill>
          <a:prstDash val="solid"/>
        </a:ln>
        <a:ln w="41275" cap="flat" cmpd="sng" algn="ctr">
          <a:solidFill>
            <a:schemeClr val="phClr"/>
          </a:solidFill>
          <a:prstDash val="solid"/>
        </a:ln>
      </a:lnStyleLst>
      <a:effectStyleLst>
        <a:effectStyle>
          <a:effectLst/>
        </a:effectStyle>
        <a:effectStyle>
          <a:effectLst>
            <a:outerShdw blurRad="39999" dist="23000" algn="bl" rotWithShape="0">
              <a:srgbClr val="000000">
                <a:alpha val="40000"/>
              </a:srgbClr>
            </a:outerShdw>
          </a:effectLst>
        </a:effectStyle>
        <a:effectStyle>
          <a:effectLst>
            <a:outerShdw blurRad="38100" dist="19050" algn="bl" rotWithShape="0">
              <a:srgbClr val="000000">
                <a:alpha val="60000"/>
              </a:srgbClr>
            </a:outerShdw>
          </a:effectLst>
          <a:scene3d>
            <a:camera prst="orthographicFront">
              <a:rot lat="0" lon="0" rev="0"/>
            </a:camera>
            <a:lightRig rig="balanced" dir="l"/>
          </a:scene3d>
          <a:sp3d prstMaterial="plastic">
            <a:bevelT w="38100" h="3175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133176"/>
        </a:solidFill>
        <a:ln>
          <a:solidFill>
            <a:srgbClr val="133176"/>
          </a:solidFill>
        </a:ln>
      </a:spPr>
      <a:bodyPr anchor="ctr"/>
      <a:lstStyle>
        <a:defPPr algn="ctr" defTabSz="457200" fontAlgn="auto">
          <a:spcBef>
            <a:spcPts val="0"/>
          </a:spcBef>
          <a:spcAft>
            <a:spcPts val="0"/>
          </a:spcAft>
          <a:defRPr sz="1800" b="0"/>
        </a:defPPr>
      </a:lstStyle>
      <a:style>
        <a:lnRef idx="1">
          <a:schemeClr val="accent1"/>
        </a:lnRef>
        <a:fillRef idx="3">
          <a:schemeClr val="accent1"/>
        </a:fillRef>
        <a:effectRef idx="2">
          <a:schemeClr val="accent1"/>
        </a:effectRef>
        <a:fontRef idx="minor">
          <a:schemeClr val="lt1"/>
        </a:fontRef>
      </a: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ctr" anchorCtr="0" compatLnSpc="1">
        <a:prstTxWarp prst="textNoShape">
          <a:avLst/>
        </a:prstTxWarp>
      </a:bodyPr>
      <a:lstStyle>
        <a:defPPr marL="3175" marR="0" indent="0" algn="l" defTabSz="914400" rtl="0" eaLnBrk="1" fontAlgn="base" latinLnBrk="0" hangingPunct="1">
          <a:lnSpc>
            <a:spcPct val="100000"/>
          </a:lnSpc>
          <a:spcBef>
            <a:spcPct val="0"/>
          </a:spcBef>
          <a:spcAft>
            <a:spcPct val="0"/>
          </a:spcAft>
          <a:buClrTx/>
          <a:buSzTx/>
          <a:buFontTx/>
          <a:buNone/>
          <a:tabLst/>
          <a:defRPr kumimoji="0" lang="en-GB" sz="7600" b="1" i="0" u="none" strike="noStrike" cap="none" normalizeH="0" baseline="0" smtClean="0">
            <a:ln>
              <a:noFill/>
            </a:ln>
            <a:solidFill>
              <a:srgbClr val="FFD624"/>
            </a:solidFill>
            <a:effectLst/>
            <a:latin typeface="Verdana" pitchFamily="34" charset="0"/>
          </a:defRPr>
        </a:defPPr>
      </a:lstStyle>
    </a:lnDef>
    <a:txDef>
      <a:spPr>
        <a:noFill/>
      </a:spPr>
      <a:bodyPr wrap="none" rtlCol="0">
        <a:spAutoFit/>
      </a:bodyPr>
      <a:lstStyle>
        <a:defPPr>
          <a:defRPr sz="2400" b="0" dirty="0" err="1" smtClean="0">
            <a:solidFill>
              <a:srgbClr val="0F5494"/>
            </a:solidFill>
          </a:defRPr>
        </a:defPPr>
      </a:lstStyle>
    </a:tx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EBC354CB5EDE794C9324293E1173A3CF" ma:contentTypeVersion="141" ma:contentTypeDescription="Create a new document." ma:contentTypeScope="" ma:versionID="a15de1cabd25588afa3a2b2c41c08db8">
  <xsd:schema xmlns:xsd="http://www.w3.org/2001/XMLSchema" xmlns:xs="http://www.w3.org/2001/XMLSchema" xmlns:p="http://schemas.microsoft.com/office/2006/metadata/properties" xmlns:ns2="1f4c4646-dfed-4cb7-8580-35df3e6e31a1" xmlns:ns4="80b9c209-051e-43bc-9d37-5c3522fe7b16" targetNamespace="http://schemas.microsoft.com/office/2006/metadata/properties" ma:root="true" ma:fieldsID="dbadf1562f74475723d2dd7875e98a8a" ns2:_="" ns4:_="">
    <xsd:import namespace="1f4c4646-dfed-4cb7-8580-35df3e6e31a1"/>
    <xsd:import namespace="80b9c209-051e-43bc-9d37-5c3522fe7b16"/>
    <xsd:element name="properties">
      <xsd:complexType>
        <xsd:sequence>
          <xsd:element name="documentManagement">
            <xsd:complexType>
              <xsd:all>
                <xsd:element ref="ns2:Publication_x0020_Date" minOccurs="0"/>
                <xsd:element ref="ns2:ExpiryDate" minOccurs="0"/>
                <xsd:element ref="ns2:CCI" minOccurs="0"/>
                <xsd:element ref="ns2:ShelvesContributor" minOccurs="0"/>
                <xsd:element ref="ns2:ProgramTitle" minOccurs="0"/>
                <xsd:element ref="ns2:a807448634c14dca976efbe3f1b580d6" minOccurs="0"/>
                <xsd:element ref="ns2:h43814e8e20344c388316dc3cbd506fb" minOccurs="0"/>
                <xsd:element ref="ns2:d524547a6694427baf73f1b99123c032" minOccurs="0"/>
                <xsd:element ref="ns2:pc6c92a2756f4efbbcb3a626b7bb9022" minOccurs="0"/>
                <xsd:element ref="ns2:c4d57365bed84fe49c42a6ad1d89e36d" minOccurs="0"/>
                <xsd:element ref="ns2:f8228e3923354c9d8ecf5d7b721c559e" minOccurs="0"/>
                <xsd:element ref="ns2:p92b5a59eeda4460a0224d46e81aa6ec" minOccurs="0"/>
                <xsd:element ref="ns2:p5001314e5f3451ba4e3a9f5105e4246" minOccurs="0"/>
                <xsd:element ref="ns2:he4a530e9a6b45fa9b5fc65d4832fe8f" minOccurs="0"/>
                <xsd:element ref="ns2:cdfe21f0613a4ce59ef81821ac6b1870" minOccurs="0"/>
                <xsd:element ref="ns2:b460a46e943948ec8caf519293f6cf67" minOccurs="0"/>
                <xsd:element ref="ns2:f47090999c974c6eb0149e2f97b7aaf4" minOccurs="0"/>
                <xsd:element ref="ns2:f7b438bee4a24eb5b4753c3dddd3e7a1" minOccurs="0"/>
                <xsd:element ref="ns2:TaxCatchAll" minOccurs="0"/>
                <xsd:element ref="ns2:paf5a4680923479e851417db4b8c57e8" minOccurs="0"/>
                <xsd:element ref="ns2:bdd96292a99e4a0d86a955dadf94a785" minOccurs="0"/>
                <xsd:element ref="ns2:o90b71095866447cb12d670741f06bdb" minOccurs="0"/>
                <xsd:element ref="ns2:f24990390d5d4a4dadc904ae6d9239a9" minOccurs="0"/>
                <xsd:element ref="ns2:Pillar" minOccurs="0"/>
                <xsd:element ref="ns2:Pillar_x0020_lvl_x0020_1" minOccurs="0"/>
                <xsd:element ref="ns2:Pillar_x0020_lvl_x0020_2" minOccurs="0"/>
                <xsd:element ref="ns2:GeographicPillar" minOccurs="0"/>
                <xsd:element ref="ns2:Cross-border" minOccurs="0"/>
                <xsd:element ref="ns2:ETC" minOccurs="0"/>
                <xsd:element ref="ns2:Interregional" minOccurs="0"/>
                <xsd:element ref="ns2:Transnational" minOccurs="0"/>
                <xsd:element ref="ns2:ETC_Main" minOccurs="0"/>
                <xsd:element ref="ns4:TypeOfTerritoriesIsEpmty"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1f4c4646-dfed-4cb7-8580-35df3e6e31a1" elementFormDefault="qualified">
    <xsd:import namespace="http://schemas.microsoft.com/office/2006/documentManagement/types"/>
    <xsd:import namespace="http://schemas.microsoft.com/office/infopath/2007/PartnerControls"/>
    <xsd:element name="Publication_x0020_Date" ma:index="15" nillable="true" ma:displayName="Publication Date" ma:format="DateOnly" ma:internalName="Publication_x0020_Date">
      <xsd:simpleType>
        <xsd:restriction base="dms:DateTime"/>
      </xsd:simpleType>
    </xsd:element>
    <xsd:element name="ExpiryDate" ma:index="17" nillable="true" ma:displayName="Expiry Date" ma:description="The date and time the document is no longer valid." ma:format="DateTime" ma:internalName="Expiry_x0020_Date">
      <xsd:simpleType>
        <xsd:restriction base="dms:DateTime"/>
      </xsd:simpleType>
    </xsd:element>
    <xsd:element name="CCI" ma:index="18" nillable="true" ma:displayName="CCI" ma:description="Common Identification codes (CCI) is a unique 14 character code assigned to a document, like an Operational Programme or a Project" ma:internalName="CCI" ma:readOnly="false">
      <xsd:simpleType>
        <xsd:restriction base="dms:Text">
          <xsd:maxLength value="255"/>
        </xsd:restriction>
      </xsd:simpleType>
    </xsd:element>
    <xsd:element name="ShelvesContributor" ma:index="21" nillable="true" ma:displayName="SHELVES Contributor" ma:description="Posting/uploading/preparing a document/article/object on behalf of a certain individual." ma:list="UserInfo" ma:SearchPeopleOnly="false" ma:SharePointGroup="0" ma:internalName="SHELVES_x0020_Contributor" ma:showField="ImnNam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ProgramTitle" ma:index="24" nillable="true" ma:displayName="ProgramTitle" ma:description="The title of the programme." ma:hidden="true" ma:internalName="ProgramTitle" ma:readOnly="false">
      <xsd:simpleType>
        <xsd:restriction base="dms:Text">
          <xsd:maxLength value="255"/>
        </xsd:restriction>
      </xsd:simpleType>
    </xsd:element>
    <xsd:element name="a807448634c14dca976efbe3f1b580d6" ma:index="26" nillable="true" ma:taxonomy="true" ma:internalName="a807448634c14dca976efbe3f1b580d6" ma:taxonomyFieldName="ProgrammeType" ma:displayName="Type of management (Programme / Commission)" ma:default="" ma:fieldId="{a8074486-34c1-4dca-976e-fbe3f1b580d6}" ma:taxonomyMulti="true" ma:sspId="c1588629-5f01-4420-b1c1-1ab4af18d9bf" ma:termSetId="60944a91-52e2-4b7b-a08f-adb85233ba0c" ma:anchorId="00000000-0000-0000-0000-000000000000" ma:open="false" ma:isKeyword="false">
      <xsd:complexType>
        <xsd:sequence>
          <xsd:element ref="pc:Terms" minOccurs="0" maxOccurs="1"/>
        </xsd:sequence>
      </xsd:complexType>
    </xsd:element>
    <xsd:element name="h43814e8e20344c388316dc3cbd506fb" ma:index="28" nillable="true" ma:taxonomy="true" ma:internalName="h43814e8e20344c388316dc3cbd506fb" ma:taxonomyFieldName="RegionTypeOfRegion" ma:displayName="Country and Region" ma:default="6;#N/A|af6cff05-0213-4084-92aa-4f661bfa34c5" ma:fieldId="{143814e8-e203-44c3-8831-6dc3cbd506fb}" ma:taxonomyMulti="true" ma:sspId="c1588629-5f01-4420-b1c1-1ab4af18d9bf" ma:termSetId="4ac478e6-3689-4ac2-9abe-e0584d21f62d" ma:anchorId="00000000-0000-0000-0000-000000000000" ma:open="false" ma:isKeyword="false">
      <xsd:complexType>
        <xsd:sequence>
          <xsd:element ref="pc:Terms" minOccurs="0" maxOccurs="1"/>
        </xsd:sequence>
      </xsd:complexType>
    </xsd:element>
    <xsd:element name="d524547a6694427baf73f1b99123c032" ma:index="30" ma:taxonomy="true" ma:internalName="d524547a6694427baf73f1b99123c032" ma:taxonomyFieldName="Document_x0020_Type" ma:displayName="Document Types" ma:default="" ma:fieldId="{d524547a-6694-427b-af73-f1b99123c032}" ma:sspId="c1588629-5f01-4420-b1c1-1ab4af18d9bf" ma:termSetId="61c1a6ef-0093-46ed-a0c6-bb32e29acf6c" ma:anchorId="00000000-0000-0000-0000-000000000000" ma:open="false" ma:isKeyword="false">
      <xsd:complexType>
        <xsd:sequence>
          <xsd:element ref="pc:Terms" minOccurs="0" maxOccurs="1"/>
        </xsd:sequence>
      </xsd:complexType>
    </xsd:element>
    <xsd:element name="pc6c92a2756f4efbbcb3a626b7bb9022" ma:index="33" nillable="true" ma:taxonomy="true" ma:internalName="pc6c92a2756f4efbbcb3a626b7bb9022" ma:taxonomyFieldName="InvestmentPriorities" ma:displayName="Thematic Objectives and Investment Priorities" ma:default="" ma:fieldId="{9c6c92a2-756f-4efb-bcb3-a626b7bb9022}" ma:taxonomyMulti="true" ma:sspId="c1588629-5f01-4420-b1c1-1ab4af18d9bf" ma:termSetId="f294d9b6-d7b0-4dbb-b142-3fef374df34b" ma:anchorId="00000000-0000-0000-0000-000000000000" ma:open="false" ma:isKeyword="false">
      <xsd:complexType>
        <xsd:sequence>
          <xsd:element ref="pc:Terms" minOccurs="0" maxOccurs="1"/>
        </xsd:sequence>
      </xsd:complexType>
    </xsd:element>
    <xsd:element name="c4d57365bed84fe49c42a6ad1d89e36d" ma:index="34" nillable="true" ma:taxonomy="true" ma:internalName="c4d57365bed84fe49c42a6ad1d89e36d" ma:taxonomyFieldName="Funds" ma:displayName="Funds" ma:default="" ma:fieldId="{c4d57365-bed8-4fe4-9c42-a6ad1d89e36d}" ma:taxonomyMulti="true" ma:sspId="c1588629-5f01-4420-b1c1-1ab4af18d9bf" ma:termSetId="6730cdf1-b69d-4ad5-8f24-2e7936b029df" ma:anchorId="00000000-0000-0000-0000-000000000000" ma:open="false" ma:isKeyword="false">
      <xsd:complexType>
        <xsd:sequence>
          <xsd:element ref="pc:Terms" minOccurs="0" maxOccurs="1"/>
        </xsd:sequence>
      </xsd:complexType>
    </xsd:element>
    <xsd:element name="f8228e3923354c9d8ecf5d7b721c559e" ma:index="35" ma:taxonomy="true" ma:internalName="f8228e3923354c9d8ecf5d7b721c559e" ma:taxonomyFieldName="RegulatoryFramework" ma:displayName="Main pillar areas" ma:readOnly="false" ma:default="" ma:fieldId="{f8228e39-2335-4c9d-8ecf-5d7b721c559e}" ma:taxonomyMulti="true" ma:sspId="c1588629-5f01-4420-b1c1-1ab4af18d9bf" ma:termSetId="1ec875cb-cfa9-48cc-b638-571293a398cd" ma:anchorId="00000000-0000-0000-0000-000000000000" ma:open="false" ma:isKeyword="false">
      <xsd:complexType>
        <xsd:sequence>
          <xsd:element ref="pc:Terms" minOccurs="0" maxOccurs="1"/>
        </xsd:sequence>
      </xsd:complexType>
    </xsd:element>
    <xsd:element name="p92b5a59eeda4460a0224d46e81aa6ec" ma:index="36" nillable="true" ma:taxonomy="true" ma:internalName="p92b5a59eeda4460a0224d46e81aa6ec" ma:taxonomyFieldName="Document_x0020_Status" ma:displayName="SHELVES Status" ma:default="" ma:fieldId="{992b5a59-eeda-4460-a022-4d46e81aa6ec}" ma:sspId="c1588629-5f01-4420-b1c1-1ab4af18d9bf" ma:termSetId="d6472736-f779-4d76-b222-55936d442470" ma:anchorId="00000000-0000-0000-0000-000000000000" ma:open="false" ma:isKeyword="false">
      <xsd:complexType>
        <xsd:sequence>
          <xsd:element ref="pc:Terms" minOccurs="0" maxOccurs="1"/>
        </xsd:sequence>
      </xsd:complexType>
    </xsd:element>
    <xsd:element name="p5001314e5f3451ba4e3a9f5105e4246" ma:index="37" nillable="true" ma:taxonomy="true" ma:internalName="p5001314e5f3451ba4e3a9f5105e4246" ma:taxonomyFieldName="Type_x0020_of_x0020_Territory" ma:displayName="Type of Territory" ma:indexed="true" ma:default="" ma:fieldId="{95001314-e5f3-451b-a4e3-a9f5105e4246}" ma:sspId="c1588629-5f01-4420-b1c1-1ab4af18d9bf" ma:termSetId="243adf55-9130-48bc-a448-d6260808e7d9" ma:anchorId="00000000-0000-0000-0000-000000000000" ma:open="false" ma:isKeyword="false">
      <xsd:complexType>
        <xsd:sequence>
          <xsd:element ref="pc:Terms" minOccurs="0" maxOccurs="1"/>
        </xsd:sequence>
      </xsd:complexType>
    </xsd:element>
    <xsd:element name="he4a530e9a6b45fa9b5fc65d4832fe8f" ma:index="38" nillable="true" ma:taxonomy="true" ma:internalName="he4a530e9a6b45fa9b5fc65d4832fe8f" ma:taxonomyFieldName="ProgramPhase" ma:displayName="Programme Phase" ma:default="" ma:fieldId="{1e4a530e-9a6b-45fa-9b5f-c65d4832fe8f}" ma:sspId="c1588629-5f01-4420-b1c1-1ab4af18d9bf" ma:termSetId="d84468b4-0148-4fe3-af06-f2d11954d56a" ma:anchorId="00000000-0000-0000-0000-000000000000" ma:open="false" ma:isKeyword="false">
      <xsd:complexType>
        <xsd:sequence>
          <xsd:element ref="pc:Terms" minOccurs="0" maxOccurs="1"/>
        </xsd:sequence>
      </xsd:complexType>
    </xsd:element>
    <xsd:element name="cdfe21f0613a4ce59ef81821ac6b1870" ma:index="41" nillable="true" ma:taxonomy="true" ma:internalName="cdfe21f0613a4ce59ef81821ac6b1870" ma:taxonomyFieldName="ProgramPeriod" ma:displayName="Program Period" ma:default="" ma:fieldId="{cdfe21f0-613a-4ce5-9ef8-1821ac6b1870}" ma:taxonomyMulti="true" ma:sspId="c1588629-5f01-4420-b1c1-1ab4af18d9bf" ma:termSetId="231a28de-b862-47ce-83bf-a440eddb4a12" ma:anchorId="00000000-0000-0000-0000-000000000000" ma:open="false" ma:isKeyword="false">
      <xsd:complexType>
        <xsd:sequence>
          <xsd:element ref="pc:Terms" minOccurs="0" maxOccurs="1"/>
        </xsd:sequence>
      </xsd:complexType>
    </xsd:element>
    <xsd:element name="b460a46e943948ec8caf519293f6cf67" ma:index="42" nillable="true" ma:taxonomy="true" ma:internalName="b460a46e943948ec8caf519293f6cf67" ma:taxonomyFieldName="Cross_x002d_cutting_x0020_objectives_x0020_and_x0020_principles" ma:displayName="Cross-cutting objectives and principles" ma:default="" ma:fieldId="{b460a46e-9439-48ec-8caf-519293f6cf67}" ma:sspId="c1588629-5f01-4420-b1c1-1ab4af18d9bf" ma:termSetId="b9e0ae9a-19cb-4dbd-b050-6462ceae846d" ma:anchorId="00000000-0000-0000-0000-000000000000" ma:open="false" ma:isKeyword="false">
      <xsd:complexType>
        <xsd:sequence>
          <xsd:element ref="pc:Terms" minOccurs="0" maxOccurs="1"/>
        </xsd:sequence>
      </xsd:complexType>
    </xsd:element>
    <xsd:element name="f47090999c974c6eb0149e2f97b7aaf4" ma:index="43" nillable="true" ma:taxonomy="true" ma:internalName="f47090999c974c6eb0149e2f97b7aaf4" ma:taxonomyFieldName="ShelvesLanguage" ma:displayName="SHELVES Language" ma:default="" ma:fieldId="{f4709099-9c97-4c6e-b014-9e2f97b7aaf4}" ma:sspId="c1588629-5f01-4420-b1c1-1ab4af18d9bf" ma:termSetId="b6c80037-8207-4f0e-a9bc-cff44bd80f13" ma:anchorId="00000000-0000-0000-0000-000000000000" ma:open="false" ma:isKeyword="false">
      <xsd:complexType>
        <xsd:sequence>
          <xsd:element ref="pc:Terms" minOccurs="0" maxOccurs="1"/>
        </xsd:sequence>
      </xsd:complexType>
    </xsd:element>
    <xsd:element name="f7b438bee4a24eb5b4753c3dddd3e7a1" ma:index="44" nillable="true" ma:taxonomy="true" ma:internalName="f7b438bee4a24eb5b4753c3dddd3e7a1" ma:taxonomyFieldName="Forms_x0020_of_x0020_Support" ma:displayName="Forms of Support" ma:default="" ma:fieldId="{f7b438be-e4a2-4eb5-b475-3c3dddd3e7a1}" ma:sspId="c1588629-5f01-4420-b1c1-1ab4af18d9bf" ma:termSetId="164e5e0c-df28-48dd-bcb0-de9e17717da2" ma:anchorId="00000000-0000-0000-0000-000000000000" ma:open="false" ma:isKeyword="false">
      <xsd:complexType>
        <xsd:sequence>
          <xsd:element ref="pc:Terms" minOccurs="0" maxOccurs="1"/>
        </xsd:sequence>
      </xsd:complexType>
    </xsd:element>
    <xsd:element name="TaxCatchAll" ma:index="45" nillable="true" ma:displayName="Taxonomy Catch All Column" ma:hidden="true" ma:list="{34da0acf-9787-49b1-9d65-bdd823320e83}" ma:internalName="TaxCatchAll" ma:showField="CatchAllData" ma:web="1f4c4646-dfed-4cb7-8580-35df3e6e31a1">
      <xsd:complexType>
        <xsd:complexContent>
          <xsd:extension base="dms:MultiChoiceLookup">
            <xsd:sequence>
              <xsd:element name="Value" type="dms:Lookup" maxOccurs="unbounded" minOccurs="0" nillable="true"/>
            </xsd:sequence>
          </xsd:extension>
        </xsd:complexContent>
      </xsd:complexType>
    </xsd:element>
    <xsd:element name="paf5a4680923479e851417db4b8c57e8" ma:index="46" nillable="true" ma:taxonomy="true" ma:internalName="paf5a4680923479e851417db4b8c57e8" ma:taxonomyFieldName="Legislative_x0020_procedures" ma:displayName="Legislative procedures" ma:default="" ma:fieldId="{9af5a468-0923-479e-8514-17db4b8c57e8}" ma:sspId="c1588629-5f01-4420-b1c1-1ab4af18d9bf" ma:termSetId="2bd1360b-5a54-4f5a-8e17-70eb38bd732f" ma:anchorId="00000000-0000-0000-0000-000000000000" ma:open="false" ma:isKeyword="false">
      <xsd:complexType>
        <xsd:sequence>
          <xsd:element ref="pc:Terms" minOccurs="0" maxOccurs="1"/>
        </xsd:sequence>
      </xsd:complexType>
    </xsd:element>
    <xsd:element name="bdd96292a99e4a0d86a955dadf94a785" ma:index="47" ma:taxonomy="true" ma:internalName="bdd96292a99e4a0d86a955dadf94a785" ma:taxonomyFieldName="SecurityClassification" ma:displayName="Security Classification" ma:indexed="true" ma:default="65;#Limited DG|aae196bf-9f1c-4580-91e2-5c5829ecf2d6" ma:fieldId="{bdd96292-a99e-4a0d-86a9-55dadf94a785}" ma:sspId="c1588629-5f01-4420-b1c1-1ab4af18d9bf" ma:termSetId="cfbdebcd-4343-40c0-a30e-e6fe7a7f0704" ma:anchorId="00000000-0000-0000-0000-000000000000" ma:open="false" ma:isKeyword="false">
      <xsd:complexType>
        <xsd:sequence>
          <xsd:element ref="pc:Terms" minOccurs="0" maxOccurs="1"/>
        </xsd:sequence>
      </xsd:complexType>
    </xsd:element>
    <xsd:element name="o90b71095866447cb12d670741f06bdb" ma:index="48" nillable="true" ma:taxonomy="true" ma:internalName="o90b71095866447cb12d670741f06bdb" ma:taxonomyFieldName="Modes_x0020_of_x0020_Implementation" ma:displayName="Modes of Implementation" ma:default="" ma:fieldId="{890b7109-5866-447c-b12d-670741f06bdb}" ma:sspId="c1588629-5f01-4420-b1c1-1ab4af18d9bf" ma:termSetId="10a0b07f-ea81-483b-8dec-3437b9a833b3" ma:anchorId="00000000-0000-0000-0000-000000000000" ma:open="false" ma:isKeyword="false">
      <xsd:complexType>
        <xsd:sequence>
          <xsd:element ref="pc:Terms" minOccurs="0" maxOccurs="1"/>
        </xsd:sequence>
      </xsd:complexType>
    </xsd:element>
    <xsd:element name="f24990390d5d4a4dadc904ae6d9239a9" ma:index="49" nillable="true" ma:taxonomy="true" ma:internalName="f24990390d5d4a4dadc904ae6d9239a9" ma:taxonomyFieldName="REGIOManagement" ma:displayName="Regio Management" ma:default="" ma:fieldId="{f2499039-0d5d-4a4d-adc9-04ae6d9239a9}" ma:taxonomyMulti="true" ma:sspId="c1588629-5f01-4420-b1c1-1ab4af18d9bf" ma:termSetId="d921f1e0-3ac9-4d19-b66a-1433d0f21135" ma:anchorId="00000000-0000-0000-0000-000000000000" ma:open="false" ma:isKeyword="false">
      <xsd:complexType>
        <xsd:sequence>
          <xsd:element ref="pc:Terms" minOccurs="0" maxOccurs="1"/>
        </xsd:sequence>
      </xsd:complexType>
    </xsd:element>
    <xsd:element name="Pillar" ma:index="50" nillable="true" ma:displayName="Pillar" ma:hidden="true" ma:internalName="Pillar" ma:readOnly="false">
      <xsd:simpleType>
        <xsd:restriction base="dms:Text">
          <xsd:maxLength value="255"/>
        </xsd:restriction>
      </xsd:simpleType>
    </xsd:element>
    <xsd:element name="Pillar_x0020_lvl_x0020_1" ma:index="51" nillable="true" ma:displayName="Pillar lvl 1" ma:hidden="true" ma:internalName="Pillar_x0020_lvl_x0020_1" ma:readOnly="false">
      <xsd:simpleType>
        <xsd:restriction base="dms:Text">
          <xsd:maxLength value="255"/>
        </xsd:restriction>
      </xsd:simpleType>
    </xsd:element>
    <xsd:element name="Pillar_x0020_lvl_x0020_2" ma:index="52" nillable="true" ma:displayName="Pillar lvl 2" ma:hidden="true" ma:internalName="Pillar_x0020_lvl_x0020_2" ma:readOnly="false">
      <xsd:simpleType>
        <xsd:restriction base="dms:Text">
          <xsd:maxLength value="255"/>
        </xsd:restriction>
      </xsd:simpleType>
    </xsd:element>
    <xsd:element name="GeographicPillar" ma:index="53" nillable="true" ma:displayName="GeographicPillar" ma:hidden="true" ma:internalName="GeographicPillar" ma:readOnly="false">
      <xsd:simpleType>
        <xsd:restriction base="dms:Text">
          <xsd:maxLength value="255"/>
        </xsd:restriction>
      </xsd:simpleType>
    </xsd:element>
    <xsd:element name="Cross-border" ma:index="54" nillable="true" ma:displayName="Cross-border" ma:default="false" ma:hidden="true" ma:internalName="Cross_x002d_border" ma:readOnly="false">
      <xsd:simpleType>
        <xsd:restriction base="dms:Text">
          <xsd:maxLength value="255"/>
        </xsd:restriction>
      </xsd:simpleType>
    </xsd:element>
    <xsd:element name="ETC" ma:index="55" nillable="true" ma:displayName="ETC" ma:default="false" ma:hidden="true" ma:internalName="ETC" ma:readOnly="false">
      <xsd:simpleType>
        <xsd:restriction base="dms:Text">
          <xsd:maxLength value="255"/>
        </xsd:restriction>
      </xsd:simpleType>
    </xsd:element>
    <xsd:element name="Interregional" ma:index="56" nillable="true" ma:displayName="Interregional" ma:default="false" ma:hidden="true" ma:internalName="Interregional" ma:readOnly="false">
      <xsd:simpleType>
        <xsd:restriction base="dms:Text">
          <xsd:maxLength value="255"/>
        </xsd:restriction>
      </xsd:simpleType>
    </xsd:element>
    <xsd:element name="Transnational" ma:index="57" nillable="true" ma:displayName="Transnational" ma:default="false" ma:hidden="true" ma:internalName="Transnational" ma:readOnly="false">
      <xsd:simpleType>
        <xsd:restriction base="dms:Text">
          <xsd:maxLength value="255"/>
        </xsd:restriction>
      </xsd:simpleType>
    </xsd:element>
    <xsd:element name="ETC_Main" ma:index="58" nillable="true" ma:displayName="ETC_Main" ma:default="false" ma:hidden="true" ma:internalName="ETC_Main" ma:readOnly="fals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80b9c209-051e-43bc-9d37-5c3522fe7b16" elementFormDefault="qualified">
    <xsd:import namespace="http://schemas.microsoft.com/office/2006/documentManagement/types"/>
    <xsd:import namespace="http://schemas.microsoft.com/office/infopath/2007/PartnerControls"/>
    <xsd:element name="TypeOfTerritoriesIsEpmty" ma:index="59" nillable="true" ma:displayName="TypeOfTerritoriesIsEpmty" ma:hidden="true" ma:internalName="TypeOfTerritoriesIsEpmty" ma:readOnly="false">
      <xsd:simpleType>
        <xsd:restriction base="dms:Text">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9" ma:displayName="Content Type"/>
        <xsd:element ref="dc:title" minOccurs="0" maxOccurs="1" ma:displayName="Title"/>
        <xsd:element ref="dc:subject" minOccurs="0" maxOccurs="1"/>
        <xsd:element ref="dc:description" minOccurs="0" maxOccurs="1"/>
        <xsd:element name="keywords" minOccurs="0" maxOccurs="1" type="xsd:string" ma:index="20" ma:displayName="Keywords"/>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ETC xmlns="1f4c4646-dfed-4cb7-8580-35df3e6e31a1">false</ETC>
    <GeographicPillar xmlns="1f4c4646-dfed-4cb7-8580-35df3e6e31a1" xsi:nil="true"/>
    <bdd96292a99e4a0d86a955dadf94a785 xmlns="1f4c4646-dfed-4cb7-8580-35df3e6e31a1">
      <Terms xmlns="http://schemas.microsoft.com/office/infopath/2007/PartnerControls">
        <TermInfo xmlns="http://schemas.microsoft.com/office/infopath/2007/PartnerControls">
          <TermName xmlns="http://schemas.microsoft.com/office/infopath/2007/PartnerControls">Limited DG</TermName>
          <TermId xmlns="http://schemas.microsoft.com/office/infopath/2007/PartnerControls">aae196bf-9f1c-4580-91e2-5c5829ecf2d6</TermId>
        </TermInfo>
      </Terms>
    </bdd96292a99e4a0d86a955dadf94a785>
    <b460a46e943948ec8caf519293f6cf67 xmlns="1f4c4646-dfed-4cb7-8580-35df3e6e31a1">
      <Terms xmlns="http://schemas.microsoft.com/office/infopath/2007/PartnerControls"/>
    </b460a46e943948ec8caf519293f6cf67>
    <TypeOfTerritoriesIsEpmty xmlns="80b9c209-051e-43bc-9d37-5c3522fe7b16" xsi:nil="true"/>
    <ETC_Main xmlns="1f4c4646-dfed-4cb7-8580-35df3e6e31a1">false</ETC_Main>
    <f7b438bee4a24eb5b4753c3dddd3e7a1 xmlns="1f4c4646-dfed-4cb7-8580-35df3e6e31a1">
      <Terms xmlns="http://schemas.microsoft.com/office/infopath/2007/PartnerControls"/>
    </f7b438bee4a24eb5b4753c3dddd3e7a1>
    <Pillar xmlns="1f4c4646-dfed-4cb7-8580-35df3e6e31a1" xsi:nil="true"/>
    <ExpiryDate xmlns="1f4c4646-dfed-4cb7-8580-35df3e6e31a1" xsi:nil="true"/>
    <CCI xmlns="1f4c4646-dfed-4cb7-8580-35df3e6e31a1" xsi:nil="true"/>
    <TaxCatchAll xmlns="1f4c4646-dfed-4cb7-8580-35df3e6e31a1">
      <Value>95</Value>
      <Value>65</Value>
      <Value>99</Value>
    </TaxCatchAll>
    <h43814e8e20344c388316dc3cbd506fb xmlns="1f4c4646-dfed-4cb7-8580-35df3e6e31a1">
      <Terms xmlns="http://schemas.microsoft.com/office/infopath/2007/PartnerControls"/>
    </h43814e8e20344c388316dc3cbd506fb>
    <Pillar_x0020_lvl_x0020_1 xmlns="1f4c4646-dfed-4cb7-8580-35df3e6e31a1" xsi:nil="true"/>
    <f24990390d5d4a4dadc904ae6d9239a9 xmlns="1f4c4646-dfed-4cb7-8580-35df3e6e31a1">
      <Terms xmlns="http://schemas.microsoft.com/office/infopath/2007/PartnerControls"/>
    </f24990390d5d4a4dadc904ae6d9239a9>
    <Publication_x0020_Date xmlns="1f4c4646-dfed-4cb7-8580-35df3e6e31a1" xsi:nil="true"/>
    <Transnational xmlns="1f4c4646-dfed-4cb7-8580-35df3e6e31a1">false</Transnational>
    <o90b71095866447cb12d670741f06bdb xmlns="1f4c4646-dfed-4cb7-8580-35df3e6e31a1">
      <Terms xmlns="http://schemas.microsoft.com/office/infopath/2007/PartnerControls"/>
    </o90b71095866447cb12d670741f06bdb>
    <Cross-border xmlns="1f4c4646-dfed-4cb7-8580-35df3e6e31a1">false</Cross-border>
    <ProgramTitle xmlns="1f4c4646-dfed-4cb7-8580-35df3e6e31a1" xsi:nil="true"/>
    <paf5a4680923479e851417db4b8c57e8 xmlns="1f4c4646-dfed-4cb7-8580-35df3e6e31a1">
      <Terms xmlns="http://schemas.microsoft.com/office/infopath/2007/PartnerControls"/>
    </paf5a4680923479e851417db4b8c57e8>
    <p5001314e5f3451ba4e3a9f5105e4246 xmlns="1f4c4646-dfed-4cb7-8580-35df3e6e31a1">
      <Terms xmlns="http://schemas.microsoft.com/office/infopath/2007/PartnerControls"/>
    </p5001314e5f3451ba4e3a9f5105e4246>
    <pc6c92a2756f4efbbcb3a626b7bb9022 xmlns="1f4c4646-dfed-4cb7-8580-35df3e6e31a1">
      <Terms xmlns="http://schemas.microsoft.com/office/infopath/2007/PartnerControls"/>
    </pc6c92a2756f4efbbcb3a626b7bb9022>
    <f8228e3923354c9d8ecf5d7b721c559e xmlns="1f4c4646-dfed-4cb7-8580-35df3e6e31a1">
      <Terms xmlns="http://schemas.microsoft.com/office/infopath/2007/PartnerControls">
        <TermInfo xmlns="http://schemas.microsoft.com/office/infopath/2007/PartnerControls">
          <TermName xmlns="http://schemas.microsoft.com/office/infopath/2007/PartnerControls">Policy Development and Analysis</TermName>
          <TermId xmlns="http://schemas.microsoft.com/office/infopath/2007/PartnerControls">faf0d063-f1de-49e0-a7b8-004a629b9fe0</TermId>
        </TermInfo>
      </Terms>
    </f8228e3923354c9d8ecf5d7b721c559e>
    <ShelvesContributor xmlns="1f4c4646-dfed-4cb7-8580-35df3e6e31a1">
      <UserInfo>
        <DisplayName/>
        <AccountId xsi:nil="true"/>
        <AccountType/>
      </UserInfo>
    </ShelvesContributor>
    <c4d57365bed84fe49c42a6ad1d89e36d xmlns="1f4c4646-dfed-4cb7-8580-35df3e6e31a1">
      <Terms xmlns="http://schemas.microsoft.com/office/infopath/2007/PartnerControls"/>
    </c4d57365bed84fe49c42a6ad1d89e36d>
    <d524547a6694427baf73f1b99123c032 xmlns="1f4c4646-dfed-4cb7-8580-35df3e6e31a1">
      <Terms xmlns="http://schemas.microsoft.com/office/infopath/2007/PartnerControls">
        <TermInfo xmlns="http://schemas.microsoft.com/office/infopath/2007/PartnerControls">
          <TermName xmlns="http://schemas.microsoft.com/office/infopath/2007/PartnerControls">Briefings</TermName>
          <TermId xmlns="http://schemas.microsoft.com/office/infopath/2007/PartnerControls">40c08c18-4d0e-4d05-8f75-5970481a8144</TermId>
        </TermInfo>
      </Terms>
    </d524547a6694427baf73f1b99123c032>
    <cdfe21f0613a4ce59ef81821ac6b1870 xmlns="1f4c4646-dfed-4cb7-8580-35df3e6e31a1">
      <Terms xmlns="http://schemas.microsoft.com/office/infopath/2007/PartnerControls"/>
    </cdfe21f0613a4ce59ef81821ac6b1870>
    <f47090999c974c6eb0149e2f97b7aaf4 xmlns="1f4c4646-dfed-4cb7-8580-35df3e6e31a1">
      <Terms xmlns="http://schemas.microsoft.com/office/infopath/2007/PartnerControls"/>
    </f47090999c974c6eb0149e2f97b7aaf4>
    <Pillar_x0020_lvl_x0020_2 xmlns="1f4c4646-dfed-4cb7-8580-35df3e6e31a1" xsi:nil="true"/>
    <Interregional xmlns="1f4c4646-dfed-4cb7-8580-35df3e6e31a1">false</Interregional>
    <p92b5a59eeda4460a0224d46e81aa6ec xmlns="1f4c4646-dfed-4cb7-8580-35df3e6e31a1">
      <Terms xmlns="http://schemas.microsoft.com/office/infopath/2007/PartnerControls"/>
    </p92b5a59eeda4460a0224d46e81aa6ec>
    <he4a530e9a6b45fa9b5fc65d4832fe8f xmlns="1f4c4646-dfed-4cb7-8580-35df3e6e31a1">
      <Terms xmlns="http://schemas.microsoft.com/office/infopath/2007/PartnerControls"/>
    </he4a530e9a6b45fa9b5fc65d4832fe8f>
    <a807448634c14dca976efbe3f1b580d6 xmlns="1f4c4646-dfed-4cb7-8580-35df3e6e31a1">
      <Terms xmlns="http://schemas.microsoft.com/office/infopath/2007/PartnerControls"/>
    </a807448634c14dca976efbe3f1b580d6>
  </documentManagement>
</p:properties>
</file>

<file path=customXml/itemProps1.xml><?xml version="1.0" encoding="utf-8"?>
<ds:datastoreItem xmlns:ds="http://schemas.openxmlformats.org/officeDocument/2006/customXml" ds:itemID="{12725A4B-7865-4098-8144-EDFC86F847D2}">
  <ds:schemaRefs>
    <ds:schemaRef ds:uri="http://schemas.microsoft.com/sharepoint/v3/contenttype/forms"/>
  </ds:schemaRefs>
</ds:datastoreItem>
</file>

<file path=customXml/itemProps2.xml><?xml version="1.0" encoding="utf-8"?>
<ds:datastoreItem xmlns:ds="http://schemas.openxmlformats.org/officeDocument/2006/customXml" ds:itemID="{7A906783-E417-4992-BE30-472512BB717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1f4c4646-dfed-4cb7-8580-35df3e6e31a1"/>
    <ds:schemaRef ds:uri="80b9c209-051e-43bc-9d37-5c3522fe7b16"/>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88484AD9-5A43-48F2-A5DD-2C8F677C69A1}">
  <ds:schemaRefs>
    <ds:schemaRef ds:uri="http://schemas.microsoft.com/office/infopath/2007/PartnerControls"/>
    <ds:schemaRef ds:uri="http://purl.org/dc/terms/"/>
    <ds:schemaRef ds:uri="http://purl.org/dc/dcmitype/"/>
    <ds:schemaRef ds:uri="80b9c209-051e-43bc-9d37-5c3522fe7b16"/>
    <ds:schemaRef ds:uri="http://schemas.openxmlformats.org/package/2006/metadata/core-properties"/>
    <ds:schemaRef ds:uri="http://purl.org/dc/elements/1.1/"/>
    <ds:schemaRef ds:uri="http://schemas.microsoft.com/office/2006/documentManagement/types"/>
    <ds:schemaRef ds:uri="1f4c4646-dfed-4cb7-8580-35df3e6e31a1"/>
    <ds:schemaRef ds:uri="http://schemas.microsoft.com/office/2006/metadata/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2854</TotalTime>
  <Words>1079</Words>
  <Application>Microsoft Office PowerPoint</Application>
  <PresentationFormat>On-screen Show (4:3)</PresentationFormat>
  <Paragraphs>367</Paragraphs>
  <Slides>22</Slides>
  <Notes>22</Notes>
  <HiddenSlides>0</HiddenSlides>
  <MMClips>0</MMClips>
  <ScaleCrop>false</ScaleCrop>
  <HeadingPairs>
    <vt:vector size="4" baseType="variant">
      <vt:variant>
        <vt:lpstr>Theme</vt:lpstr>
      </vt:variant>
      <vt:variant>
        <vt:i4>1</vt:i4>
      </vt:variant>
      <vt:variant>
        <vt:lpstr>Slide Titles</vt:lpstr>
      </vt:variant>
      <vt:variant>
        <vt:i4>22</vt:i4>
      </vt:variant>
    </vt:vector>
  </HeadingPairs>
  <TitlesOfParts>
    <vt:vector size="23" baseType="lpstr">
      <vt:lpstr>Blank</vt:lpstr>
      <vt:lpstr>Przyszły budżet UE  Kluczowe elementy propozycji KE w zakresie ram prawnych dla polityki spójności w okresie 2021-2027  Anna Modzelewska, DG REGIO</vt:lpstr>
      <vt:lpstr>PowerPoint Presentation</vt:lpstr>
      <vt:lpstr>Nowoczesna, dynamiczna polityka</vt:lpstr>
      <vt:lpstr>Cele polityki</vt:lpstr>
      <vt:lpstr>KONCENTRACJA TEMATYCZNA EFRR</vt:lpstr>
      <vt:lpstr>Zrównoważony rozwój miast</vt:lpstr>
      <vt:lpstr>Tworzenie warunków do odniesienia sukcesu</vt:lpstr>
      <vt:lpstr>Główne instrumenty prawne</vt:lpstr>
      <vt:lpstr>Programowanie </vt:lpstr>
      <vt:lpstr>Większa elastyczność</vt:lpstr>
      <vt:lpstr>Prostszy zwrot wydatków</vt:lpstr>
      <vt:lpstr>Kwalifikowalność</vt:lpstr>
      <vt:lpstr>Prostsze zarządzanie i kontrola</vt:lpstr>
      <vt:lpstr>Uproszczenie dla instrumentów finansowych</vt:lpstr>
      <vt:lpstr>Wykonanie, monitorowanie i ewaluacja</vt:lpstr>
      <vt:lpstr>Komunikacja i widoczność</vt:lpstr>
      <vt:lpstr>Niższe stopy współfinansowania</vt:lpstr>
      <vt:lpstr>PowerPoint Presentation</vt:lpstr>
      <vt:lpstr>Alokacje według państw członkowskich</vt:lpstr>
      <vt:lpstr>PowerPoint Presentation</vt:lpstr>
      <vt:lpstr>Oś czasu</vt:lpstr>
      <vt:lpstr>Dziękuję  za uwagę  Facebook /EURegioPoland Twitter @RegioPoland</vt:lpstr>
    </vt:vector>
  </TitlesOfParts>
  <Company>European Commission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MOUQUE Daniel (REGIO)</dc:creator>
  <cp:lastModifiedBy>MODZELEWSKA Anna Monika (REGIO)</cp:lastModifiedBy>
  <cp:revision>394</cp:revision>
  <cp:lastPrinted>2018-08-23T16:18:31Z</cp:lastPrinted>
  <dcterms:created xsi:type="dcterms:W3CDTF">2018-03-19T13:44:15Z</dcterms:created>
  <dcterms:modified xsi:type="dcterms:W3CDTF">2018-10-02T07:35:27Z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Forms of Support">
    <vt:lpwstr/>
  </property>
  <property fmtid="{D5CDD505-2E9C-101B-9397-08002B2CF9AE}" pid="3" name="Type of Territory">
    <vt:lpwstr/>
  </property>
  <property fmtid="{D5CDD505-2E9C-101B-9397-08002B2CF9AE}" pid="4" name="Modes of Implementation">
    <vt:lpwstr/>
  </property>
  <property fmtid="{D5CDD505-2E9C-101B-9397-08002B2CF9AE}" pid="5" name="REGIOManagement">
    <vt:lpwstr/>
  </property>
  <property fmtid="{D5CDD505-2E9C-101B-9397-08002B2CF9AE}" pid="6" name="ProgrammeType">
    <vt:lpwstr/>
  </property>
  <property fmtid="{D5CDD505-2E9C-101B-9397-08002B2CF9AE}" pid="7" name="ContentTypeId">
    <vt:lpwstr>0x010100EBC354CB5EDE794C9324293E1173A3CF</vt:lpwstr>
  </property>
  <property fmtid="{D5CDD505-2E9C-101B-9397-08002B2CF9AE}" pid="8" name="ProgramPhase">
    <vt:lpwstr/>
  </property>
  <property fmtid="{D5CDD505-2E9C-101B-9397-08002B2CF9AE}" pid="9" name="SecurityClassification">
    <vt:lpwstr>65;#Limited DG|aae196bf-9f1c-4580-91e2-5c5829ecf2d6</vt:lpwstr>
  </property>
  <property fmtid="{D5CDD505-2E9C-101B-9397-08002B2CF9AE}" pid="10" name="Legislative procedures">
    <vt:lpwstr/>
  </property>
  <property fmtid="{D5CDD505-2E9C-101B-9397-08002B2CF9AE}" pid="11" name="InvestmentPriorities">
    <vt:lpwstr/>
  </property>
  <property fmtid="{D5CDD505-2E9C-101B-9397-08002B2CF9AE}" pid="12" name="Cross-cutting objectives and principles">
    <vt:lpwstr/>
  </property>
  <property fmtid="{D5CDD505-2E9C-101B-9397-08002B2CF9AE}" pid="13" name="WorkflowChangePath">
    <vt:lpwstr>b04f4547-f5bd-4876-a291-f86263d8eff3,4;</vt:lpwstr>
  </property>
  <property fmtid="{D5CDD505-2E9C-101B-9397-08002B2CF9AE}" pid="14" name="ShelvesLanguage">
    <vt:lpwstr/>
  </property>
  <property fmtid="{D5CDD505-2E9C-101B-9397-08002B2CF9AE}" pid="15" name="RegionTypeOfRegion">
    <vt:lpwstr/>
  </property>
  <property fmtid="{D5CDD505-2E9C-101B-9397-08002B2CF9AE}" pid="16" name="RegulatoryFramework">
    <vt:lpwstr>99;#Policy Development and Analysis|faf0d063-f1de-49e0-a7b8-004a629b9fe0</vt:lpwstr>
  </property>
  <property fmtid="{D5CDD505-2E9C-101B-9397-08002B2CF9AE}" pid="17" name="Document Status">
    <vt:lpwstr/>
  </property>
  <property fmtid="{D5CDD505-2E9C-101B-9397-08002B2CF9AE}" pid="18" name="ProgramPeriod">
    <vt:lpwstr/>
  </property>
  <property fmtid="{D5CDD505-2E9C-101B-9397-08002B2CF9AE}" pid="19" name="Document Type">
    <vt:lpwstr>95;#Briefings|40c08c18-4d0e-4d05-8f75-5970481a8144</vt:lpwstr>
  </property>
  <property fmtid="{D5CDD505-2E9C-101B-9397-08002B2CF9AE}" pid="20" name="Funds">
    <vt:lpwstr/>
  </property>
</Properties>
</file>