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258" r:id="rId3"/>
    <p:sldId id="366" r:id="rId4"/>
    <p:sldId id="351" r:id="rId5"/>
    <p:sldId id="385" r:id="rId6"/>
    <p:sldId id="378" r:id="rId7"/>
    <p:sldId id="393" r:id="rId8"/>
    <p:sldId id="326" r:id="rId9"/>
    <p:sldId id="367" r:id="rId10"/>
    <p:sldId id="328" r:id="rId11"/>
    <p:sldId id="386" r:id="rId12"/>
    <p:sldId id="387" r:id="rId13"/>
    <p:sldId id="389" r:id="rId14"/>
    <p:sldId id="390" r:id="rId15"/>
    <p:sldId id="392" r:id="rId16"/>
    <p:sldId id="372" r:id="rId17"/>
    <p:sldId id="298" r:id="rId18"/>
    <p:sldId id="321" r:id="rId19"/>
    <p:sldId id="370" r:id="rId20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bryń, Maciej" initials="KM" lastIdx="7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B31D"/>
    <a:srgbClr val="0000FF"/>
    <a:srgbClr val="C2F4AE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Styl pośredni 4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06799F8-075E-4A3A-A7F6-7FBC6576F1A4}" styleName="Styl z motywem 2 — Ak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2436"/>
    </p:cViewPr>
  </p:sorterViewPr>
  <p:notesViewPr>
    <p:cSldViewPr>
      <p:cViewPr varScale="1">
        <p:scale>
          <a:sx n="78" d="100"/>
          <a:sy n="78" d="100"/>
        </p:scale>
        <p:origin x="39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="" xmlns:a16="http://schemas.microsoft.com/office/drawing/2014/main" id="{66D72A88-994E-4991-B023-85A069E92D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="" xmlns:a16="http://schemas.microsoft.com/office/drawing/2014/main" id="{F7E02D2F-E752-4C8B-A2E1-E4B05022838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2B9239-51DD-4139-87DA-135E2209EDA3}" type="datetimeFigureOut">
              <a:rPr lang="pl-PL" smtClean="0"/>
              <a:t>2018-10-05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="" xmlns:a16="http://schemas.microsoft.com/office/drawing/2014/main" id="{B666FB1D-A423-40A5-B9CD-410F533479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="" xmlns:a16="http://schemas.microsoft.com/office/drawing/2014/main" id="{F92E0A10-A25E-4553-A84B-739D441116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8710"/>
            <a:ext cx="2946400" cy="4979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0F806C-880B-414E-BD66-39AD326F493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00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CA78E-05F3-4DB7-8A68-A92B795A7438}" type="datetimeFigureOut">
              <a:rPr lang="pl-PL" smtClean="0"/>
              <a:t>2018-10-05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BECB2-0D23-4473-BB5C-AFE23CA247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70593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BECB2-0D23-4473-BB5C-AFE23CA247DE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467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BECB2-0D23-4473-BB5C-AFE23CA247DE}" type="slidenum">
              <a:rPr lang="pl-PL" smtClean="0"/>
              <a:pPr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1273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BECB2-0D23-4473-BB5C-AFE23CA247DE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40665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BECB2-0D23-4473-BB5C-AFE23CA247DE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527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BECB2-0D23-4473-BB5C-AFE23CA247DE}" type="slidenum">
              <a:rPr lang="pl-PL" smtClean="0"/>
              <a:pPr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978234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BECB2-0D23-4473-BB5C-AFE23CA247DE}" type="slidenum">
              <a:rPr lang="pl-PL" smtClean="0"/>
              <a:pPr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6190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8BECB2-0D23-4473-BB5C-AFE23CA247DE}" type="slidenum">
              <a:rPr lang="pl-PL" smtClean="0"/>
              <a:pPr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4864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D953A-5ED4-4A6D-A38F-9427C94B2ADD}" type="datetimeFigureOut">
              <a:rPr lang="pl-PL" smtClean="0"/>
              <a:pPr/>
              <a:t>2018-10-05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DFDC5-2E4A-48AA-A833-EF1961E9335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tło prezentacj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2" y="1"/>
            <a:ext cx="9180512" cy="6885384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="" xmlns:a16="http://schemas.microsoft.com/office/drawing/2014/main" id="{70D450C2-522F-45AA-8A4A-2C8A9DE85C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>
            <a:normAutofit fontScale="90000"/>
          </a:bodyPr>
          <a:lstStyle/>
          <a:p>
            <a:r>
              <a:rPr lang="pl-PL" sz="3100" b="1" dirty="0"/>
              <a:t/>
            </a:r>
            <a:br>
              <a:rPr lang="pl-PL" sz="3100" b="1" dirty="0"/>
            </a:br>
            <a:r>
              <a:rPr lang="pl-PL" sz="3100" b="1" dirty="0"/>
              <a:t/>
            </a:r>
            <a:br>
              <a:rPr lang="pl-PL" sz="3100" b="1" dirty="0"/>
            </a:br>
            <a:r>
              <a:rPr lang="pl-PL" sz="3100" b="1" dirty="0"/>
              <a:t>EUROPEJSKI FUNDUSZ ROZWOJU REGIONALNEGO</a:t>
            </a:r>
            <a:br>
              <a:rPr lang="pl-PL" sz="3100" b="1" dirty="0"/>
            </a:br>
            <a:r>
              <a:rPr lang="pl-PL" sz="3100" b="1" dirty="0"/>
              <a:t>w ramach RPOWŚ 2014-2020</a:t>
            </a:r>
            <a:r>
              <a:rPr lang="pl-PL" b="1" dirty="0"/>
              <a:t/>
            </a:r>
            <a:br>
              <a:rPr lang="pl-PL" b="1" dirty="0"/>
            </a:b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="" xmlns:a16="http://schemas.microsoft.com/office/drawing/2014/main" id="{621AE08F-73A2-4DFE-935B-6640B9247A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4028" y="4874047"/>
            <a:ext cx="6400800" cy="1752600"/>
          </a:xfrm>
        </p:spPr>
        <p:txBody>
          <a:bodyPr>
            <a:normAutofit/>
          </a:bodyPr>
          <a:lstStyle/>
          <a:p>
            <a:r>
              <a:rPr lang="pl-PL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Październik 2018</a:t>
            </a:r>
          </a:p>
        </p:txBody>
      </p:sp>
      <p:sp>
        <p:nvSpPr>
          <p:cNvPr id="10" name="Podtytuł 2">
            <a:extLst>
              <a:ext uri="{FF2B5EF4-FFF2-40B4-BE49-F238E27FC236}">
                <a16:creationId xmlns="" xmlns:a16="http://schemas.microsoft.com/office/drawing/2014/main" id="{181A3A0D-5537-49A5-8893-C534821008B0}"/>
              </a:ext>
            </a:extLst>
          </p:cNvPr>
          <p:cNvSpPr txBox="1">
            <a:spLocks/>
          </p:cNvSpPr>
          <p:nvPr/>
        </p:nvSpPr>
        <p:spPr>
          <a:xfrm>
            <a:off x="1547664" y="3329434"/>
            <a:ext cx="6400800" cy="1029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400" dirty="0">
                <a:solidFill>
                  <a:schemeClr val="tx1"/>
                </a:solidFill>
              </a:rPr>
              <a:t>postępy w realizacji </a:t>
            </a:r>
          </a:p>
          <a:p>
            <a:r>
              <a:rPr lang="pl-PL" sz="2400" dirty="0">
                <a:solidFill>
                  <a:schemeClr val="tx1"/>
                </a:solidFill>
              </a:rPr>
              <a:t>stan na 27 wrzesień 2018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="" xmlns:a16="http://schemas.microsoft.com/office/drawing/2014/main" id="{02EBB691-6360-4643-96E5-7133C3365BF2}"/>
              </a:ext>
            </a:extLst>
          </p:cNvPr>
          <p:cNvSpPr txBox="1"/>
          <p:nvPr/>
        </p:nvSpPr>
        <p:spPr>
          <a:xfrm>
            <a:off x="322661" y="1007964"/>
            <a:ext cx="4692525" cy="515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20" name="pole tekstowe 19">
            <a:extLst>
              <a:ext uri="{FF2B5EF4-FFF2-40B4-BE49-F238E27FC236}">
                <a16:creationId xmlns="" xmlns:a16="http://schemas.microsoft.com/office/drawing/2014/main" id="{34987397-35D1-49D1-B0C6-8F0BFA24B8FE}"/>
              </a:ext>
            </a:extLst>
          </p:cNvPr>
          <p:cNvSpPr txBox="1"/>
          <p:nvPr/>
        </p:nvSpPr>
        <p:spPr>
          <a:xfrm>
            <a:off x="1030857" y="179346"/>
            <a:ext cx="1167036" cy="3732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21" name="Obraz 20">
            <a:extLst>
              <a:ext uri="{FF2B5EF4-FFF2-40B4-BE49-F238E27FC236}">
                <a16:creationId xmlns="" xmlns:a16="http://schemas.microsoft.com/office/drawing/2014/main" id="{480D9557-C5BB-4B29-A7F2-54D09BBC4A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83942"/>
            <a:ext cx="6048672" cy="81765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520000"/>
            <a:ext cx="7920000" cy="900000"/>
          </a:xfrm>
        </p:spPr>
        <p:txBody>
          <a:bodyPr>
            <a:noAutofit/>
          </a:bodyPr>
          <a:lstStyle/>
          <a:p>
            <a:r>
              <a:rPr lang="pl-PL" sz="2600" b="1" dirty="0">
                <a:solidFill>
                  <a:srgbClr val="FF0000"/>
                </a:solidFill>
              </a:rPr>
              <a:t>POSTĘPY W RAMACH WYKONANIA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AF8538B-B923-49D0-90D3-BFB6B243B7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9848"/>
            <a:ext cx="4572000" cy="61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005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5" y="-187523"/>
            <a:ext cx="9144000" cy="7063527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43" y="1129862"/>
            <a:ext cx="8229600" cy="426930"/>
          </a:xfrm>
        </p:spPr>
        <p:txBody>
          <a:bodyPr>
            <a:noAutofit/>
          </a:bodyPr>
          <a:lstStyle/>
          <a:p>
            <a:r>
              <a:rPr lang="pl-PL" sz="1800" b="1" dirty="0"/>
              <a:t>POSTĘPY W RAMACH WYKONANIA 27.09.2018r. w EURO </a:t>
            </a:r>
            <a:br>
              <a:rPr lang="pl-PL" sz="1800" b="1" dirty="0"/>
            </a:br>
            <a:r>
              <a:rPr lang="pl-PL" sz="1800" b="1" dirty="0"/>
              <a:t>(Certyfikacja)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C9D06C0C-6BDF-4BC3-8DCE-4700E3630BC8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14" name="Obraz 1">
              <a:extLst>
                <a:ext uri="{FF2B5EF4-FFF2-40B4-BE49-F238E27FC236}">
                  <a16:creationId xmlns="" xmlns:a16="http://schemas.microsoft.com/office/drawing/2014/main" id="{90FA8F45-50A6-4231-BF0F-5DC7AC52D9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2">
              <a:extLst>
                <a:ext uri="{FF2B5EF4-FFF2-40B4-BE49-F238E27FC236}">
                  <a16:creationId xmlns="" xmlns:a16="http://schemas.microsoft.com/office/drawing/2014/main" id="{1CDB31D8-451D-45DF-888F-C96B6B64D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Obraz 3">
              <a:extLst>
                <a:ext uri="{FF2B5EF4-FFF2-40B4-BE49-F238E27FC236}">
                  <a16:creationId xmlns="" xmlns:a16="http://schemas.microsoft.com/office/drawing/2014/main" id="{85D3B34F-DA30-409A-866A-010F5B67AD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Obraz 4">
              <a:extLst>
                <a:ext uri="{FF2B5EF4-FFF2-40B4-BE49-F238E27FC236}">
                  <a16:creationId xmlns="" xmlns:a16="http://schemas.microsoft.com/office/drawing/2014/main" id="{FBA2B7D5-9FCC-4BD0-94B9-D5E59D42FE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6" name="Tabela 5">
            <a:extLst>
              <a:ext uri="{FF2B5EF4-FFF2-40B4-BE49-F238E27FC236}">
                <a16:creationId xmlns="" xmlns:a16="http://schemas.microsoft.com/office/drawing/2014/main" id="{1FCF8258-6435-40CC-8382-89B938B08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258511"/>
              </p:ext>
            </p:extLst>
          </p:nvPr>
        </p:nvGraphicFramePr>
        <p:xfrm>
          <a:off x="323528" y="1844824"/>
          <a:ext cx="8568952" cy="3076911"/>
        </p:xfrm>
        <a:graphic>
          <a:graphicData uri="http://schemas.openxmlformats.org/drawingml/2006/table">
            <a:tbl>
              <a:tblPr/>
              <a:tblGrid>
                <a:gridCol w="820568">
                  <a:extLst>
                    <a:ext uri="{9D8B030D-6E8A-4147-A177-3AD203B41FA5}">
                      <a16:colId xmlns="" xmlns:a16="http://schemas.microsoft.com/office/drawing/2014/main" val="494717821"/>
                    </a:ext>
                  </a:extLst>
                </a:gridCol>
                <a:gridCol w="979632">
                  <a:extLst>
                    <a:ext uri="{9D8B030D-6E8A-4147-A177-3AD203B41FA5}">
                      <a16:colId xmlns="" xmlns:a16="http://schemas.microsoft.com/office/drawing/2014/main" val="595142287"/>
                    </a:ext>
                  </a:extLst>
                </a:gridCol>
                <a:gridCol w="1242738">
                  <a:extLst>
                    <a:ext uri="{9D8B030D-6E8A-4147-A177-3AD203B41FA5}">
                      <a16:colId xmlns="" xmlns:a16="http://schemas.microsoft.com/office/drawing/2014/main" val="1571059968"/>
                    </a:ext>
                  </a:extLst>
                </a:gridCol>
                <a:gridCol w="1059901">
                  <a:extLst>
                    <a:ext uri="{9D8B030D-6E8A-4147-A177-3AD203B41FA5}">
                      <a16:colId xmlns="" xmlns:a16="http://schemas.microsoft.com/office/drawing/2014/main" val="1115001534"/>
                    </a:ext>
                  </a:extLst>
                </a:gridCol>
                <a:gridCol w="837664">
                  <a:extLst>
                    <a:ext uri="{9D8B030D-6E8A-4147-A177-3AD203B41FA5}">
                      <a16:colId xmlns="" xmlns:a16="http://schemas.microsoft.com/office/drawing/2014/main" val="3285543124"/>
                    </a:ext>
                  </a:extLst>
                </a:gridCol>
                <a:gridCol w="820568">
                  <a:extLst>
                    <a:ext uri="{9D8B030D-6E8A-4147-A177-3AD203B41FA5}">
                      <a16:colId xmlns="" xmlns:a16="http://schemas.microsoft.com/office/drawing/2014/main" val="3672841880"/>
                    </a:ext>
                  </a:extLst>
                </a:gridCol>
                <a:gridCol w="974425">
                  <a:extLst>
                    <a:ext uri="{9D8B030D-6E8A-4147-A177-3AD203B41FA5}">
                      <a16:colId xmlns="" xmlns:a16="http://schemas.microsoft.com/office/drawing/2014/main" val="972648980"/>
                    </a:ext>
                  </a:extLst>
                </a:gridCol>
                <a:gridCol w="1012888">
                  <a:extLst>
                    <a:ext uri="{9D8B030D-6E8A-4147-A177-3AD203B41FA5}">
                      <a16:colId xmlns="" xmlns:a16="http://schemas.microsoft.com/office/drawing/2014/main" val="574804590"/>
                    </a:ext>
                  </a:extLst>
                </a:gridCol>
                <a:gridCol w="820568">
                  <a:extLst>
                    <a:ext uri="{9D8B030D-6E8A-4147-A177-3AD203B41FA5}">
                      <a16:colId xmlns="" xmlns:a16="http://schemas.microsoft.com/office/drawing/2014/main" val="2547283550"/>
                    </a:ext>
                  </a:extLst>
                </a:gridCol>
              </a:tblGrid>
              <a:tr h="62581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 priorytetowa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pośredni na 2018r.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końcowy na 2023 r.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Wykonanie (wydatki kwalifkowane)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 celu pośredniego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 celu Końcowego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pośredni przeliczony do 85% (utrzymanie rezerwy)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Pozostaje do zrealizowania 85% celu pośredniego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66288227"/>
                  </a:ext>
                </a:extLst>
              </a:tr>
              <a:tr h="62581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85% celu pośredniego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97507032"/>
                  </a:ext>
                </a:extLst>
              </a:tr>
              <a:tr h="2607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7 669 600,00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113 144 013,00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2 391 110,78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31,18%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6 519 160,00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4 128 049,22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36,68%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84695860"/>
                  </a:ext>
                </a:extLst>
              </a:tr>
              <a:tr h="2607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42 985 565,00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189 702 580,00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35 425 291,12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82,41%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A5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36 537 730,25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1 112 439,13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96,96%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52601561"/>
                  </a:ext>
                </a:extLst>
              </a:tr>
              <a:tr h="2607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19 681 202,00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205 556 281,00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5 016 688,00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A5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16 729 021,70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11 712 333,70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29,99%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A58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45036361"/>
                  </a:ext>
                </a:extLst>
              </a:tr>
              <a:tr h="2607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21 470 588,00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198 973 817,00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9 375 364,82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43,67%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18 249 999,80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8 874 634,98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60249579"/>
                  </a:ext>
                </a:extLst>
              </a:tr>
              <a:tr h="2607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32 294 118,00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152 374 003,00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24 033 726,91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74,42%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A58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27 450 000,30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3 416 273,39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05184950"/>
                  </a:ext>
                </a:extLst>
              </a:tr>
              <a:tr h="2607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16 470 588,00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139 570 830,00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7 216 573,73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43,81%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13 999 999,80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6 783 426,07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51,55%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05850423"/>
                  </a:ext>
                </a:extLst>
              </a:tr>
              <a:tr h="26075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18 665 150,00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154 447 969,00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14 913 450,77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79,90%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15 865 377,50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951 926,73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105449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4166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5" y="-187523"/>
            <a:ext cx="9144000" cy="7063527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43" y="764704"/>
            <a:ext cx="8229600" cy="426930"/>
          </a:xfrm>
        </p:spPr>
        <p:txBody>
          <a:bodyPr>
            <a:noAutofit/>
          </a:bodyPr>
          <a:lstStyle/>
          <a:p>
            <a:r>
              <a:rPr lang="pl-PL" sz="1800" b="1" dirty="0"/>
              <a:t>POSTĘPY W RAMACH WYKONANIA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C9D06C0C-6BDF-4BC3-8DCE-4700E3630BC8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14" name="Obraz 1">
              <a:extLst>
                <a:ext uri="{FF2B5EF4-FFF2-40B4-BE49-F238E27FC236}">
                  <a16:creationId xmlns="" xmlns:a16="http://schemas.microsoft.com/office/drawing/2014/main" id="{90FA8F45-50A6-4231-BF0F-5DC7AC52D9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2">
              <a:extLst>
                <a:ext uri="{FF2B5EF4-FFF2-40B4-BE49-F238E27FC236}">
                  <a16:creationId xmlns="" xmlns:a16="http://schemas.microsoft.com/office/drawing/2014/main" id="{1CDB31D8-451D-45DF-888F-C96B6B64D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Obraz 3">
              <a:extLst>
                <a:ext uri="{FF2B5EF4-FFF2-40B4-BE49-F238E27FC236}">
                  <a16:creationId xmlns="" xmlns:a16="http://schemas.microsoft.com/office/drawing/2014/main" id="{85D3B34F-DA30-409A-866A-010F5B67AD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Obraz 4">
              <a:extLst>
                <a:ext uri="{FF2B5EF4-FFF2-40B4-BE49-F238E27FC236}">
                  <a16:creationId xmlns="" xmlns:a16="http://schemas.microsoft.com/office/drawing/2014/main" id="{FBA2B7D5-9FCC-4BD0-94B9-D5E59D42FE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6" name="Tabela 5">
            <a:extLst>
              <a:ext uri="{FF2B5EF4-FFF2-40B4-BE49-F238E27FC236}">
                <a16:creationId xmlns="" xmlns:a16="http://schemas.microsoft.com/office/drawing/2014/main" id="{6AF490D2-F374-479B-BAB6-F7CC60537A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969120"/>
              </p:ext>
            </p:extLst>
          </p:nvPr>
        </p:nvGraphicFramePr>
        <p:xfrm>
          <a:off x="395536" y="1600201"/>
          <a:ext cx="8640960" cy="3985579"/>
        </p:xfrm>
        <a:graphic>
          <a:graphicData uri="http://schemas.openxmlformats.org/drawingml/2006/table">
            <a:tbl>
              <a:tblPr/>
              <a:tblGrid>
                <a:gridCol w="602358">
                  <a:extLst>
                    <a:ext uri="{9D8B030D-6E8A-4147-A177-3AD203B41FA5}">
                      <a16:colId xmlns="" xmlns:a16="http://schemas.microsoft.com/office/drawing/2014/main" val="3501155130"/>
                    </a:ext>
                  </a:extLst>
                </a:gridCol>
                <a:gridCol w="301179">
                  <a:extLst>
                    <a:ext uri="{9D8B030D-6E8A-4147-A177-3AD203B41FA5}">
                      <a16:colId xmlns="" xmlns:a16="http://schemas.microsoft.com/office/drawing/2014/main" val="941277754"/>
                    </a:ext>
                  </a:extLst>
                </a:gridCol>
                <a:gridCol w="401571">
                  <a:extLst>
                    <a:ext uri="{9D8B030D-6E8A-4147-A177-3AD203B41FA5}">
                      <a16:colId xmlns="" xmlns:a16="http://schemas.microsoft.com/office/drawing/2014/main" val="2120871003"/>
                    </a:ext>
                  </a:extLst>
                </a:gridCol>
                <a:gridCol w="376473">
                  <a:extLst>
                    <a:ext uri="{9D8B030D-6E8A-4147-A177-3AD203B41FA5}">
                      <a16:colId xmlns="" xmlns:a16="http://schemas.microsoft.com/office/drawing/2014/main" val="2179482362"/>
                    </a:ext>
                  </a:extLst>
                </a:gridCol>
                <a:gridCol w="1247740">
                  <a:extLst>
                    <a:ext uri="{9D8B030D-6E8A-4147-A177-3AD203B41FA5}">
                      <a16:colId xmlns="" xmlns:a16="http://schemas.microsoft.com/office/drawing/2014/main" val="2562497373"/>
                    </a:ext>
                  </a:extLst>
                </a:gridCol>
                <a:gridCol w="243811">
                  <a:extLst>
                    <a:ext uri="{9D8B030D-6E8A-4147-A177-3AD203B41FA5}">
                      <a16:colId xmlns="" xmlns:a16="http://schemas.microsoft.com/office/drawing/2014/main" val="3237008833"/>
                    </a:ext>
                  </a:extLst>
                </a:gridCol>
                <a:gridCol w="458939">
                  <a:extLst>
                    <a:ext uri="{9D8B030D-6E8A-4147-A177-3AD203B41FA5}">
                      <a16:colId xmlns="" xmlns:a16="http://schemas.microsoft.com/office/drawing/2014/main" val="3072605943"/>
                    </a:ext>
                  </a:extLst>
                </a:gridCol>
                <a:gridCol w="358546">
                  <a:extLst>
                    <a:ext uri="{9D8B030D-6E8A-4147-A177-3AD203B41FA5}">
                      <a16:colId xmlns="" xmlns:a16="http://schemas.microsoft.com/office/drawing/2014/main" val="2138519157"/>
                    </a:ext>
                  </a:extLst>
                </a:gridCol>
                <a:gridCol w="659725">
                  <a:extLst>
                    <a:ext uri="{9D8B030D-6E8A-4147-A177-3AD203B41FA5}">
                      <a16:colId xmlns="" xmlns:a16="http://schemas.microsoft.com/office/drawing/2014/main" val="2503371689"/>
                    </a:ext>
                  </a:extLst>
                </a:gridCol>
                <a:gridCol w="717091">
                  <a:extLst>
                    <a:ext uri="{9D8B030D-6E8A-4147-A177-3AD203B41FA5}">
                      <a16:colId xmlns="" xmlns:a16="http://schemas.microsoft.com/office/drawing/2014/main" val="243090204"/>
                    </a:ext>
                  </a:extLst>
                </a:gridCol>
                <a:gridCol w="602358">
                  <a:extLst>
                    <a:ext uri="{9D8B030D-6E8A-4147-A177-3AD203B41FA5}">
                      <a16:colId xmlns="" xmlns:a16="http://schemas.microsoft.com/office/drawing/2014/main" val="662191294"/>
                    </a:ext>
                  </a:extLst>
                </a:gridCol>
                <a:gridCol w="975245">
                  <a:extLst>
                    <a:ext uri="{9D8B030D-6E8A-4147-A177-3AD203B41FA5}">
                      <a16:colId xmlns="" xmlns:a16="http://schemas.microsoft.com/office/drawing/2014/main" val="2336502383"/>
                    </a:ext>
                  </a:extLst>
                </a:gridCol>
                <a:gridCol w="720679">
                  <a:extLst>
                    <a:ext uri="{9D8B030D-6E8A-4147-A177-3AD203B41FA5}">
                      <a16:colId xmlns="" xmlns:a16="http://schemas.microsoft.com/office/drawing/2014/main" val="1679516375"/>
                    </a:ext>
                  </a:extLst>
                </a:gridCol>
                <a:gridCol w="975245">
                  <a:extLst>
                    <a:ext uri="{9D8B030D-6E8A-4147-A177-3AD203B41FA5}">
                      <a16:colId xmlns="" xmlns:a16="http://schemas.microsoft.com/office/drawing/2014/main" val="2277486902"/>
                    </a:ext>
                  </a:extLst>
                </a:gridCol>
              </a:tblGrid>
              <a:tr h="92445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Grupa wskaźników</a:t>
                      </a:r>
                    </a:p>
                  </a:txBody>
                  <a:tcPr marL="6420" marR="6420" marT="642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Rodzaj wskaźnika</a:t>
                      </a:r>
                    </a:p>
                  </a:txBody>
                  <a:tcPr marL="6420" marR="6420" marT="642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Nazwa wskaźnika </a:t>
                      </a:r>
                      <a:r>
                        <a:rPr lang="pl-PL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</a:t>
                      </a:r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/KEW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Jednostka miary</a:t>
                      </a:r>
                    </a:p>
                  </a:txBody>
                  <a:tcPr marL="6420" marR="6420" marT="642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pośredni na 2018r.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końcowy na 2023 r.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Wykonanie wliczane do ram wykonania (we wskazanych działaniach) - Wnioski Ogółem</a:t>
                      </a:r>
                    </a:p>
                  </a:txBody>
                  <a:tcPr marL="6420" marR="6420" marT="642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Wykonanie wliczane do ram wykonania (we wskazanych działaniach) - Wnioski Końcowe</a:t>
                      </a:r>
                    </a:p>
                  </a:txBody>
                  <a:tcPr marL="6420" marR="6420" marT="6420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 celu pośredniego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 celu pośredniego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pośredni przeliczony do 85% (utrzymanie rezerwy)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Pozostaje do zrealizowania 85% celu pośredniego -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59410247"/>
                  </a:ext>
                </a:extLst>
              </a:tr>
              <a:tr h="41728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(Wnioski Ogółem)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(Wnioski Końcowe)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Wnioski Ogółem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5969267"/>
                  </a:ext>
                </a:extLst>
              </a:tr>
              <a:tr h="719018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01a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jednostek naukowych ponoszących nakłady inwestycyjne na działalnosc B+R (wsk.produktu)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-      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26292686"/>
                  </a:ext>
                </a:extLst>
              </a:tr>
              <a:tr h="719018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01a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jednostek naukowych ponoszących nakłady inwestycyjne na </a:t>
                      </a:r>
                      <a:r>
                        <a:rPr lang="pl-PL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działalnosc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B+R (KEW)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66,67%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66,67%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52763219"/>
                  </a:ext>
                </a:extLst>
              </a:tr>
              <a:tr h="616301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03a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Rezultatu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nowych i ulepszonych uslug świadczonych przez instytucje otoczenia biznesu (wsk.produktu)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93275236"/>
                  </a:ext>
                </a:extLst>
              </a:tr>
              <a:tr h="51358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03c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przedsiębiorstw otrzymujących dotacje (wsk. produktu)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138,40%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82,40%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-67</a:t>
                      </a:r>
                    </a:p>
                  </a:txBody>
                  <a:tcPr marL="6420" marR="6420" marT="64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03762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601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5" y="-187523"/>
            <a:ext cx="9144000" cy="7063527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43" y="764704"/>
            <a:ext cx="8229600" cy="426930"/>
          </a:xfrm>
        </p:spPr>
        <p:txBody>
          <a:bodyPr>
            <a:noAutofit/>
          </a:bodyPr>
          <a:lstStyle/>
          <a:p>
            <a:r>
              <a:rPr lang="pl-PL" sz="1800" b="1" dirty="0"/>
              <a:t>POSTĘPY W RAMACH WYKONANIA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C9D06C0C-6BDF-4BC3-8DCE-4700E3630BC8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14" name="Obraz 1">
              <a:extLst>
                <a:ext uri="{FF2B5EF4-FFF2-40B4-BE49-F238E27FC236}">
                  <a16:creationId xmlns="" xmlns:a16="http://schemas.microsoft.com/office/drawing/2014/main" id="{90FA8F45-50A6-4231-BF0F-5DC7AC52D9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2">
              <a:extLst>
                <a:ext uri="{FF2B5EF4-FFF2-40B4-BE49-F238E27FC236}">
                  <a16:creationId xmlns="" xmlns:a16="http://schemas.microsoft.com/office/drawing/2014/main" id="{1CDB31D8-451D-45DF-888F-C96B6B64D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Obraz 3">
              <a:extLst>
                <a:ext uri="{FF2B5EF4-FFF2-40B4-BE49-F238E27FC236}">
                  <a16:creationId xmlns="" xmlns:a16="http://schemas.microsoft.com/office/drawing/2014/main" id="{85D3B34F-DA30-409A-866A-010F5B67AD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Obraz 4">
              <a:extLst>
                <a:ext uri="{FF2B5EF4-FFF2-40B4-BE49-F238E27FC236}">
                  <a16:creationId xmlns="" xmlns:a16="http://schemas.microsoft.com/office/drawing/2014/main" id="{FBA2B7D5-9FCC-4BD0-94B9-D5E59D42FE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3" name="Tabela 2">
            <a:extLst>
              <a:ext uri="{FF2B5EF4-FFF2-40B4-BE49-F238E27FC236}">
                <a16:creationId xmlns="" xmlns:a16="http://schemas.microsoft.com/office/drawing/2014/main" id="{4847C28B-7284-47B8-80F0-1852536FE0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971747"/>
              </p:ext>
            </p:extLst>
          </p:nvPr>
        </p:nvGraphicFramePr>
        <p:xfrm>
          <a:off x="386459" y="1162907"/>
          <a:ext cx="8640961" cy="4669953"/>
        </p:xfrm>
        <a:graphic>
          <a:graphicData uri="http://schemas.openxmlformats.org/drawingml/2006/table">
            <a:tbl>
              <a:tblPr/>
              <a:tblGrid>
                <a:gridCol w="602358">
                  <a:extLst>
                    <a:ext uri="{9D8B030D-6E8A-4147-A177-3AD203B41FA5}">
                      <a16:colId xmlns="" xmlns:a16="http://schemas.microsoft.com/office/drawing/2014/main" val="4275610867"/>
                    </a:ext>
                  </a:extLst>
                </a:gridCol>
                <a:gridCol w="301177">
                  <a:extLst>
                    <a:ext uri="{9D8B030D-6E8A-4147-A177-3AD203B41FA5}">
                      <a16:colId xmlns="" xmlns:a16="http://schemas.microsoft.com/office/drawing/2014/main" val="2158993971"/>
                    </a:ext>
                  </a:extLst>
                </a:gridCol>
                <a:gridCol w="401571">
                  <a:extLst>
                    <a:ext uri="{9D8B030D-6E8A-4147-A177-3AD203B41FA5}">
                      <a16:colId xmlns="" xmlns:a16="http://schemas.microsoft.com/office/drawing/2014/main" val="307527157"/>
                    </a:ext>
                  </a:extLst>
                </a:gridCol>
                <a:gridCol w="376474">
                  <a:extLst>
                    <a:ext uri="{9D8B030D-6E8A-4147-A177-3AD203B41FA5}">
                      <a16:colId xmlns="" xmlns:a16="http://schemas.microsoft.com/office/drawing/2014/main" val="4101211875"/>
                    </a:ext>
                  </a:extLst>
                </a:gridCol>
                <a:gridCol w="1247741">
                  <a:extLst>
                    <a:ext uri="{9D8B030D-6E8A-4147-A177-3AD203B41FA5}">
                      <a16:colId xmlns="" xmlns:a16="http://schemas.microsoft.com/office/drawing/2014/main" val="118658925"/>
                    </a:ext>
                  </a:extLst>
                </a:gridCol>
                <a:gridCol w="243812">
                  <a:extLst>
                    <a:ext uri="{9D8B030D-6E8A-4147-A177-3AD203B41FA5}">
                      <a16:colId xmlns="" xmlns:a16="http://schemas.microsoft.com/office/drawing/2014/main" val="1966053710"/>
                    </a:ext>
                  </a:extLst>
                </a:gridCol>
                <a:gridCol w="458938">
                  <a:extLst>
                    <a:ext uri="{9D8B030D-6E8A-4147-A177-3AD203B41FA5}">
                      <a16:colId xmlns="" xmlns:a16="http://schemas.microsoft.com/office/drawing/2014/main" val="1167386379"/>
                    </a:ext>
                  </a:extLst>
                </a:gridCol>
                <a:gridCol w="358547">
                  <a:extLst>
                    <a:ext uri="{9D8B030D-6E8A-4147-A177-3AD203B41FA5}">
                      <a16:colId xmlns="" xmlns:a16="http://schemas.microsoft.com/office/drawing/2014/main" val="3954448859"/>
                    </a:ext>
                  </a:extLst>
                </a:gridCol>
                <a:gridCol w="659725">
                  <a:extLst>
                    <a:ext uri="{9D8B030D-6E8A-4147-A177-3AD203B41FA5}">
                      <a16:colId xmlns="" xmlns:a16="http://schemas.microsoft.com/office/drawing/2014/main" val="1714896022"/>
                    </a:ext>
                  </a:extLst>
                </a:gridCol>
                <a:gridCol w="717092">
                  <a:extLst>
                    <a:ext uri="{9D8B030D-6E8A-4147-A177-3AD203B41FA5}">
                      <a16:colId xmlns="" xmlns:a16="http://schemas.microsoft.com/office/drawing/2014/main" val="588946425"/>
                    </a:ext>
                  </a:extLst>
                </a:gridCol>
                <a:gridCol w="602358">
                  <a:extLst>
                    <a:ext uri="{9D8B030D-6E8A-4147-A177-3AD203B41FA5}">
                      <a16:colId xmlns="" xmlns:a16="http://schemas.microsoft.com/office/drawing/2014/main" val="1085749643"/>
                    </a:ext>
                  </a:extLst>
                </a:gridCol>
                <a:gridCol w="975245">
                  <a:extLst>
                    <a:ext uri="{9D8B030D-6E8A-4147-A177-3AD203B41FA5}">
                      <a16:colId xmlns="" xmlns:a16="http://schemas.microsoft.com/office/drawing/2014/main" val="3166774852"/>
                    </a:ext>
                  </a:extLst>
                </a:gridCol>
                <a:gridCol w="720678">
                  <a:extLst>
                    <a:ext uri="{9D8B030D-6E8A-4147-A177-3AD203B41FA5}">
                      <a16:colId xmlns="" xmlns:a16="http://schemas.microsoft.com/office/drawing/2014/main" val="2877086081"/>
                    </a:ext>
                  </a:extLst>
                </a:gridCol>
                <a:gridCol w="975245">
                  <a:extLst>
                    <a:ext uri="{9D8B030D-6E8A-4147-A177-3AD203B41FA5}">
                      <a16:colId xmlns="" xmlns:a16="http://schemas.microsoft.com/office/drawing/2014/main" val="1417057677"/>
                    </a:ext>
                  </a:extLst>
                </a:gridCol>
              </a:tblGrid>
              <a:tr h="71384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Grupa wskaźników</a:t>
                      </a:r>
                    </a:p>
                  </a:txBody>
                  <a:tcPr marL="4957" marR="4957" marT="495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Rodzaj wskaźnika</a:t>
                      </a:r>
                    </a:p>
                  </a:txBody>
                  <a:tcPr marL="4957" marR="4957" marT="495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Nazwa wskaźnika Prod/KEW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Jednostka miary</a:t>
                      </a:r>
                    </a:p>
                  </a:txBody>
                  <a:tcPr marL="4957" marR="4957" marT="495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pośredni na 2018r.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końcowy na 2023 r.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Wykonanie wliczane do ram wykonania (we wskazanych działaniach) - Wnioski Ogółem</a:t>
                      </a:r>
                    </a:p>
                  </a:txBody>
                  <a:tcPr marL="4957" marR="4957" marT="495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Wykonanie wliczane do ram wykonania (we wskazanych działaniach) - Wnioski Końcowe</a:t>
                      </a:r>
                    </a:p>
                  </a:txBody>
                  <a:tcPr marL="4957" marR="4957" marT="4957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 celu pośredniego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 celu pośredniego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pośredni przeliczony do 85% (utrzymanie rezerwy)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Pozostaje do zrealizowania 85% celu pośredniego -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93361218"/>
                  </a:ext>
                </a:extLst>
              </a:tr>
              <a:tr h="32222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(Wnioski Ogółem)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(Wnioski Końcowe)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Wnioski Ogółem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66428890"/>
                  </a:ext>
                </a:extLst>
              </a:tr>
              <a:tr h="39657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04a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jednostek wytwarzania energii elektrycznej z OZE (wsk.produktu)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93702826"/>
                  </a:ext>
                </a:extLst>
              </a:tr>
              <a:tr h="555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04b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przedsiębiorstw, które w wyniku wsparcia poprawiły efektywność energetyczną (wsk. produktu)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125,00%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116,67%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28839026"/>
                  </a:ext>
                </a:extLst>
              </a:tr>
              <a:tr h="317264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04c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zmodernizowanych energetycznie budynków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20,5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34,17%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3,33%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9957642"/>
                  </a:ext>
                </a:extLst>
              </a:tr>
              <a:tr h="713843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05b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jednostek </a:t>
                      </a:r>
                      <a:r>
                        <a:rPr lang="pl-PL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slużb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ratowniczych doposażonych w sprzęt do prowadzenia akcji ratowniczych i usuwania skutków katastrof (</a:t>
                      </a:r>
                      <a:r>
                        <a:rPr lang="pl-PL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wsk.produktu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116,67%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108,33%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66944908"/>
                  </a:ext>
                </a:extLst>
              </a:tr>
              <a:tr h="396579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06b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Długośc wybudowanej kanalizacji sanitarnej (wsk.produktu)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km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40,02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57,17%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19,98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07032478"/>
                  </a:ext>
                </a:extLst>
              </a:tr>
              <a:tr h="555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06c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zabytków nieruchomych i instytucji kultury objętych wsparciem (wsk.produktu) (2 wskaźniki 6c)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383,33%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50,00%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</a:t>
                      </a:r>
                    </a:p>
                  </a:txBody>
                  <a:tcPr marL="4957" marR="4957" marT="49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61466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192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5" y="-187523"/>
            <a:ext cx="9144000" cy="7063527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43" y="764704"/>
            <a:ext cx="8229600" cy="426930"/>
          </a:xfrm>
        </p:spPr>
        <p:txBody>
          <a:bodyPr>
            <a:noAutofit/>
          </a:bodyPr>
          <a:lstStyle/>
          <a:p>
            <a:r>
              <a:rPr lang="pl-PL" sz="1800" b="1" dirty="0"/>
              <a:t>POSTĘPY W RAMACH WYKONANIA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C9D06C0C-6BDF-4BC3-8DCE-4700E3630BC8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14" name="Obraz 1">
              <a:extLst>
                <a:ext uri="{FF2B5EF4-FFF2-40B4-BE49-F238E27FC236}">
                  <a16:creationId xmlns="" xmlns:a16="http://schemas.microsoft.com/office/drawing/2014/main" id="{90FA8F45-50A6-4231-BF0F-5DC7AC52D9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2">
              <a:extLst>
                <a:ext uri="{FF2B5EF4-FFF2-40B4-BE49-F238E27FC236}">
                  <a16:creationId xmlns="" xmlns:a16="http://schemas.microsoft.com/office/drawing/2014/main" id="{1CDB31D8-451D-45DF-888F-C96B6B64D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Obraz 3">
              <a:extLst>
                <a:ext uri="{FF2B5EF4-FFF2-40B4-BE49-F238E27FC236}">
                  <a16:creationId xmlns="" xmlns:a16="http://schemas.microsoft.com/office/drawing/2014/main" id="{85D3B34F-DA30-409A-866A-010F5B67AD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Obraz 4">
              <a:extLst>
                <a:ext uri="{FF2B5EF4-FFF2-40B4-BE49-F238E27FC236}">
                  <a16:creationId xmlns="" xmlns:a16="http://schemas.microsoft.com/office/drawing/2014/main" id="{FBA2B7D5-9FCC-4BD0-94B9-D5E59D42FE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4" name="Tabela 3">
            <a:extLst>
              <a:ext uri="{FF2B5EF4-FFF2-40B4-BE49-F238E27FC236}">
                <a16:creationId xmlns="" xmlns:a16="http://schemas.microsoft.com/office/drawing/2014/main" id="{644AC452-93E7-4211-9CB9-4AE08DDB4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2077239"/>
              </p:ext>
            </p:extLst>
          </p:nvPr>
        </p:nvGraphicFramePr>
        <p:xfrm>
          <a:off x="323528" y="1562208"/>
          <a:ext cx="8796774" cy="3735155"/>
        </p:xfrm>
        <a:graphic>
          <a:graphicData uri="http://schemas.openxmlformats.org/drawingml/2006/table">
            <a:tbl>
              <a:tblPr/>
              <a:tblGrid>
                <a:gridCol w="613220">
                  <a:extLst>
                    <a:ext uri="{9D8B030D-6E8A-4147-A177-3AD203B41FA5}">
                      <a16:colId xmlns="" xmlns:a16="http://schemas.microsoft.com/office/drawing/2014/main" val="445230981"/>
                    </a:ext>
                  </a:extLst>
                </a:gridCol>
                <a:gridCol w="306609">
                  <a:extLst>
                    <a:ext uri="{9D8B030D-6E8A-4147-A177-3AD203B41FA5}">
                      <a16:colId xmlns="" xmlns:a16="http://schemas.microsoft.com/office/drawing/2014/main" val="3926261467"/>
                    </a:ext>
                  </a:extLst>
                </a:gridCol>
                <a:gridCol w="408813">
                  <a:extLst>
                    <a:ext uri="{9D8B030D-6E8A-4147-A177-3AD203B41FA5}">
                      <a16:colId xmlns="" xmlns:a16="http://schemas.microsoft.com/office/drawing/2014/main" val="809787741"/>
                    </a:ext>
                  </a:extLst>
                </a:gridCol>
                <a:gridCol w="383262">
                  <a:extLst>
                    <a:ext uri="{9D8B030D-6E8A-4147-A177-3AD203B41FA5}">
                      <a16:colId xmlns="" xmlns:a16="http://schemas.microsoft.com/office/drawing/2014/main" val="485378769"/>
                    </a:ext>
                  </a:extLst>
                </a:gridCol>
                <a:gridCol w="1270240">
                  <a:extLst>
                    <a:ext uri="{9D8B030D-6E8A-4147-A177-3AD203B41FA5}">
                      <a16:colId xmlns="" xmlns:a16="http://schemas.microsoft.com/office/drawing/2014/main" val="2039179230"/>
                    </a:ext>
                  </a:extLst>
                </a:gridCol>
                <a:gridCol w="248208">
                  <a:extLst>
                    <a:ext uri="{9D8B030D-6E8A-4147-A177-3AD203B41FA5}">
                      <a16:colId xmlns="" xmlns:a16="http://schemas.microsoft.com/office/drawing/2014/main" val="3506616449"/>
                    </a:ext>
                  </a:extLst>
                </a:gridCol>
                <a:gridCol w="467214">
                  <a:extLst>
                    <a:ext uri="{9D8B030D-6E8A-4147-A177-3AD203B41FA5}">
                      <a16:colId xmlns="" xmlns:a16="http://schemas.microsoft.com/office/drawing/2014/main" val="1249942375"/>
                    </a:ext>
                  </a:extLst>
                </a:gridCol>
                <a:gridCol w="365011">
                  <a:extLst>
                    <a:ext uri="{9D8B030D-6E8A-4147-A177-3AD203B41FA5}">
                      <a16:colId xmlns="" xmlns:a16="http://schemas.microsoft.com/office/drawing/2014/main" val="2366370446"/>
                    </a:ext>
                  </a:extLst>
                </a:gridCol>
                <a:gridCol w="671621">
                  <a:extLst>
                    <a:ext uri="{9D8B030D-6E8A-4147-A177-3AD203B41FA5}">
                      <a16:colId xmlns="" xmlns:a16="http://schemas.microsoft.com/office/drawing/2014/main" val="3425650252"/>
                    </a:ext>
                  </a:extLst>
                </a:gridCol>
                <a:gridCol w="730023">
                  <a:extLst>
                    <a:ext uri="{9D8B030D-6E8A-4147-A177-3AD203B41FA5}">
                      <a16:colId xmlns="" xmlns:a16="http://schemas.microsoft.com/office/drawing/2014/main" val="1623768118"/>
                    </a:ext>
                  </a:extLst>
                </a:gridCol>
                <a:gridCol w="613220">
                  <a:extLst>
                    <a:ext uri="{9D8B030D-6E8A-4147-A177-3AD203B41FA5}">
                      <a16:colId xmlns="" xmlns:a16="http://schemas.microsoft.com/office/drawing/2014/main" val="4115075076"/>
                    </a:ext>
                  </a:extLst>
                </a:gridCol>
                <a:gridCol w="992830">
                  <a:extLst>
                    <a:ext uri="{9D8B030D-6E8A-4147-A177-3AD203B41FA5}">
                      <a16:colId xmlns="" xmlns:a16="http://schemas.microsoft.com/office/drawing/2014/main" val="1455212164"/>
                    </a:ext>
                  </a:extLst>
                </a:gridCol>
                <a:gridCol w="733673">
                  <a:extLst>
                    <a:ext uri="{9D8B030D-6E8A-4147-A177-3AD203B41FA5}">
                      <a16:colId xmlns="" xmlns:a16="http://schemas.microsoft.com/office/drawing/2014/main" val="3542753330"/>
                    </a:ext>
                  </a:extLst>
                </a:gridCol>
                <a:gridCol w="992830">
                  <a:extLst>
                    <a:ext uri="{9D8B030D-6E8A-4147-A177-3AD203B41FA5}">
                      <a16:colId xmlns="" xmlns:a16="http://schemas.microsoft.com/office/drawing/2014/main" val="1116518261"/>
                    </a:ext>
                  </a:extLst>
                </a:gridCol>
              </a:tblGrid>
              <a:tr h="101675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Grupa wskaźników</a:t>
                      </a:r>
                    </a:p>
                  </a:txBody>
                  <a:tcPr marL="7061" marR="7061" marT="706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Rodzaj wskaźnika</a:t>
                      </a:r>
                    </a:p>
                  </a:txBody>
                  <a:tcPr marL="7061" marR="7061" marT="706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Nazwa wskaźnika Prod/KEW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Jednostka miary</a:t>
                      </a:r>
                    </a:p>
                  </a:txBody>
                  <a:tcPr marL="7061" marR="7061" marT="706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pośredni na 2018r.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końcowy na 2023 r.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Wykonanie wliczane do ram wykonania (we wskazanych działaniach) - Wnioski Ogółem</a:t>
                      </a:r>
                    </a:p>
                  </a:txBody>
                  <a:tcPr marL="7061" marR="7061" marT="706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Wykonanie wliczane do ram wykonania (we wskazanych działaniach) - Wnioski Końcowe</a:t>
                      </a:r>
                    </a:p>
                  </a:txBody>
                  <a:tcPr marL="7061" marR="7061" marT="7061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 celu pośredniego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 celu pośredniego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pośredni przeliczony do 85% (utrzymanie rezerwy)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Pozostaje do zrealizowania 85% celu pośredniego -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62450108"/>
                  </a:ext>
                </a:extLst>
              </a:tr>
              <a:tr h="458951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(Wnioski Ogółem)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(Wnioski Końcowe)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Wnioski Ogółem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20147769"/>
                  </a:ext>
                </a:extLst>
              </a:tr>
              <a:tr h="677835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pl-PL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Całkowita długość nowych, przebudowanych lub zmodernizowanych dróg (wsk.produktu)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km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A58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17,85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8464138"/>
                  </a:ext>
                </a:extLst>
              </a:tr>
              <a:tr h="451890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09b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Powierzchnia obszarów objętych rewitalizacją (wsk.produktu)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  -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-2,30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54157298"/>
                  </a:ext>
                </a:extLst>
              </a:tr>
              <a:tr h="5648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09b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Powierzchnia obszarów objętych rewitalizacją w podpisanych umowach (KEW)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164,42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234,89%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234,89%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59,50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10449770"/>
                  </a:ext>
                </a:extLst>
              </a:tr>
              <a:tr h="564863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07b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zmodernizowanych energetycznie budynków (</a:t>
                      </a:r>
                      <a:r>
                        <a:rPr lang="pl-PL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wsk</a:t>
                      </a:r>
                      <a:r>
                        <a:rPr lang="pl-PL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produktu</a:t>
                      </a:r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0,00%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725" marR="6725" marT="67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30601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765" y="-187523"/>
            <a:ext cx="9144000" cy="7063527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43" y="764704"/>
            <a:ext cx="8229600" cy="426930"/>
          </a:xfrm>
        </p:spPr>
        <p:txBody>
          <a:bodyPr>
            <a:noAutofit/>
          </a:bodyPr>
          <a:lstStyle/>
          <a:p>
            <a:r>
              <a:rPr lang="pl-PL" sz="1800" b="1" dirty="0"/>
              <a:t>POSTĘPY W RAMACH WYKONANIA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C9D06C0C-6BDF-4BC3-8DCE-4700E3630BC8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14" name="Obraz 1">
              <a:extLst>
                <a:ext uri="{FF2B5EF4-FFF2-40B4-BE49-F238E27FC236}">
                  <a16:creationId xmlns="" xmlns:a16="http://schemas.microsoft.com/office/drawing/2014/main" id="{90FA8F45-50A6-4231-BF0F-5DC7AC52D9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2">
              <a:extLst>
                <a:ext uri="{FF2B5EF4-FFF2-40B4-BE49-F238E27FC236}">
                  <a16:creationId xmlns="" xmlns:a16="http://schemas.microsoft.com/office/drawing/2014/main" id="{1CDB31D8-451D-45DF-888F-C96B6B64D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Obraz 3">
              <a:extLst>
                <a:ext uri="{FF2B5EF4-FFF2-40B4-BE49-F238E27FC236}">
                  <a16:creationId xmlns="" xmlns:a16="http://schemas.microsoft.com/office/drawing/2014/main" id="{85D3B34F-DA30-409A-866A-010F5B67AD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Obraz 4">
              <a:extLst>
                <a:ext uri="{FF2B5EF4-FFF2-40B4-BE49-F238E27FC236}">
                  <a16:creationId xmlns="" xmlns:a16="http://schemas.microsoft.com/office/drawing/2014/main" id="{FBA2B7D5-9FCC-4BD0-94B9-D5E59D42FE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4" name="Tabela 3">
            <a:extLst>
              <a:ext uri="{FF2B5EF4-FFF2-40B4-BE49-F238E27FC236}">
                <a16:creationId xmlns="" xmlns:a16="http://schemas.microsoft.com/office/drawing/2014/main" id="{C31715C1-DDCA-4124-A90B-7536F76E03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7660045"/>
              </p:ext>
            </p:extLst>
          </p:nvPr>
        </p:nvGraphicFramePr>
        <p:xfrm>
          <a:off x="179514" y="1395474"/>
          <a:ext cx="8856983" cy="3905734"/>
        </p:xfrm>
        <a:graphic>
          <a:graphicData uri="http://schemas.openxmlformats.org/drawingml/2006/table">
            <a:tbl>
              <a:tblPr/>
              <a:tblGrid>
                <a:gridCol w="617416">
                  <a:extLst>
                    <a:ext uri="{9D8B030D-6E8A-4147-A177-3AD203B41FA5}">
                      <a16:colId xmlns="" xmlns:a16="http://schemas.microsoft.com/office/drawing/2014/main" val="2127927874"/>
                    </a:ext>
                  </a:extLst>
                </a:gridCol>
                <a:gridCol w="308707">
                  <a:extLst>
                    <a:ext uri="{9D8B030D-6E8A-4147-A177-3AD203B41FA5}">
                      <a16:colId xmlns="" xmlns:a16="http://schemas.microsoft.com/office/drawing/2014/main" val="4038400215"/>
                    </a:ext>
                  </a:extLst>
                </a:gridCol>
                <a:gridCol w="514035">
                  <a:extLst>
                    <a:ext uri="{9D8B030D-6E8A-4147-A177-3AD203B41FA5}">
                      <a16:colId xmlns="" xmlns:a16="http://schemas.microsoft.com/office/drawing/2014/main" val="1961107124"/>
                    </a:ext>
                  </a:extLst>
                </a:gridCol>
                <a:gridCol w="283462">
                  <a:extLst>
                    <a:ext uri="{9D8B030D-6E8A-4147-A177-3AD203B41FA5}">
                      <a16:colId xmlns="" xmlns:a16="http://schemas.microsoft.com/office/drawing/2014/main" val="2679086578"/>
                    </a:ext>
                  </a:extLst>
                </a:gridCol>
                <a:gridCol w="1278934">
                  <a:extLst>
                    <a:ext uri="{9D8B030D-6E8A-4147-A177-3AD203B41FA5}">
                      <a16:colId xmlns="" xmlns:a16="http://schemas.microsoft.com/office/drawing/2014/main" val="3901103113"/>
                    </a:ext>
                  </a:extLst>
                </a:gridCol>
                <a:gridCol w="249907">
                  <a:extLst>
                    <a:ext uri="{9D8B030D-6E8A-4147-A177-3AD203B41FA5}">
                      <a16:colId xmlns="" xmlns:a16="http://schemas.microsoft.com/office/drawing/2014/main" val="993562209"/>
                    </a:ext>
                  </a:extLst>
                </a:gridCol>
                <a:gridCol w="470411">
                  <a:extLst>
                    <a:ext uri="{9D8B030D-6E8A-4147-A177-3AD203B41FA5}">
                      <a16:colId xmlns="" xmlns:a16="http://schemas.microsoft.com/office/drawing/2014/main" val="3934958963"/>
                    </a:ext>
                  </a:extLst>
                </a:gridCol>
                <a:gridCol w="367511">
                  <a:extLst>
                    <a:ext uri="{9D8B030D-6E8A-4147-A177-3AD203B41FA5}">
                      <a16:colId xmlns="" xmlns:a16="http://schemas.microsoft.com/office/drawing/2014/main" val="2200251246"/>
                    </a:ext>
                  </a:extLst>
                </a:gridCol>
                <a:gridCol w="676218">
                  <a:extLst>
                    <a:ext uri="{9D8B030D-6E8A-4147-A177-3AD203B41FA5}">
                      <a16:colId xmlns="" xmlns:a16="http://schemas.microsoft.com/office/drawing/2014/main" val="3254618795"/>
                    </a:ext>
                  </a:extLst>
                </a:gridCol>
                <a:gridCol w="735019">
                  <a:extLst>
                    <a:ext uri="{9D8B030D-6E8A-4147-A177-3AD203B41FA5}">
                      <a16:colId xmlns="" xmlns:a16="http://schemas.microsoft.com/office/drawing/2014/main" val="2749702768"/>
                    </a:ext>
                  </a:extLst>
                </a:gridCol>
                <a:gridCol w="617416">
                  <a:extLst>
                    <a:ext uri="{9D8B030D-6E8A-4147-A177-3AD203B41FA5}">
                      <a16:colId xmlns="" xmlns:a16="http://schemas.microsoft.com/office/drawing/2014/main" val="1779755828"/>
                    </a:ext>
                  </a:extLst>
                </a:gridCol>
                <a:gridCol w="999626">
                  <a:extLst>
                    <a:ext uri="{9D8B030D-6E8A-4147-A177-3AD203B41FA5}">
                      <a16:colId xmlns="" xmlns:a16="http://schemas.microsoft.com/office/drawing/2014/main" val="275595833"/>
                    </a:ext>
                  </a:extLst>
                </a:gridCol>
                <a:gridCol w="738695">
                  <a:extLst>
                    <a:ext uri="{9D8B030D-6E8A-4147-A177-3AD203B41FA5}">
                      <a16:colId xmlns="" xmlns:a16="http://schemas.microsoft.com/office/drawing/2014/main" val="2951166422"/>
                    </a:ext>
                  </a:extLst>
                </a:gridCol>
                <a:gridCol w="999626">
                  <a:extLst>
                    <a:ext uri="{9D8B030D-6E8A-4147-A177-3AD203B41FA5}">
                      <a16:colId xmlns="" xmlns:a16="http://schemas.microsoft.com/office/drawing/2014/main" val="2597050702"/>
                    </a:ext>
                  </a:extLst>
                </a:gridCol>
              </a:tblGrid>
              <a:tr h="957372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Grupa wskaźników</a:t>
                      </a:r>
                    </a:p>
                  </a:txBody>
                  <a:tcPr marL="4789" marR="4789" marT="478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Rodzaj wskaźnika</a:t>
                      </a:r>
                    </a:p>
                  </a:txBody>
                  <a:tcPr marL="4789" marR="4789" marT="478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Nazwa wskaźnika </a:t>
                      </a:r>
                      <a:r>
                        <a:rPr lang="pl-PL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</a:t>
                      </a:r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/KEW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Jednostka miary</a:t>
                      </a:r>
                    </a:p>
                  </a:txBody>
                  <a:tcPr marL="4789" marR="4789" marT="478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pośredni na 2018r.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końcowy na 2023 r.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Wykonanie wliczane do ram wykonania (we wskazanych działaniach) - Wnioski Ogółem</a:t>
                      </a:r>
                    </a:p>
                  </a:txBody>
                  <a:tcPr marL="4789" marR="4789" marT="478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Wykonanie wliczane do ram wykonania (we wskazanych działaniach) - Wnioski Końcowe</a:t>
                      </a:r>
                    </a:p>
                  </a:txBody>
                  <a:tcPr marL="4789" marR="4789" marT="4789" marB="0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 celu pośredniego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realizacji celu pośredniego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 pośredni przeliczony do 85% (utrzymanie rezerwy)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Pozostaje do zrealizowania 85% celu pośredniego -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7860467"/>
                  </a:ext>
                </a:extLst>
              </a:tr>
              <a:tr h="43214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(Wnioski Ogółem)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(Wnioski Końcowe)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Wnioski Ogółem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85330750"/>
                  </a:ext>
                </a:extLst>
              </a:tr>
              <a:tr h="577847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09a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Produktu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wspartych podmiotów leczniczych (wsk.produktu)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250,00%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75,00%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71303518"/>
                  </a:ext>
                </a:extLst>
              </a:tr>
              <a:tr h="768247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10a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wspartych obiektów infrastruktury jednostek organizacyjnych systemu oświaty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2966,67%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33,33%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78577137"/>
                  </a:ext>
                </a:extLst>
              </a:tr>
              <a:tr h="1170121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09a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Kluczowe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wybudowanych oraz przebudowanych obiektów, w których realizowane są usługi aktywizacji społeczno-zawodowej (2 wskaźniki)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szt.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6,15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307,50%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200,00%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-4,15</a:t>
                      </a:r>
                    </a:p>
                  </a:txBody>
                  <a:tcPr marL="4789" marR="4789" marT="478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01969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209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520000"/>
            <a:ext cx="7920000" cy="900000"/>
          </a:xfrm>
        </p:spPr>
        <p:txBody>
          <a:bodyPr>
            <a:noAutofit/>
          </a:bodyPr>
          <a:lstStyle/>
          <a:p>
            <a:r>
              <a:rPr lang="pl-PL" sz="2600" b="1" dirty="0">
                <a:solidFill>
                  <a:srgbClr val="FF0000"/>
                </a:solidFill>
              </a:rPr>
              <a:t>PROGNOZA FINANSOWA 2018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AF8538B-B923-49D0-90D3-BFB6B243B7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9848"/>
            <a:ext cx="4572000" cy="61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473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00" y="1133761"/>
            <a:ext cx="9000000" cy="540000"/>
          </a:xfrm>
        </p:spPr>
        <p:txBody>
          <a:bodyPr>
            <a:noAutofit/>
          </a:bodyPr>
          <a:lstStyle/>
          <a:p>
            <a:r>
              <a:rPr lang="pl-PL" sz="2600" b="1" dirty="0">
                <a:solidFill>
                  <a:srgbClr val="FF0000"/>
                </a:solidFill>
              </a:rPr>
              <a:t>POSTĘPY W PROGNOZIE FINANSOWEJ 2018 </a:t>
            </a:r>
            <a:br>
              <a:rPr lang="pl-PL" sz="2600" b="1" dirty="0">
                <a:solidFill>
                  <a:srgbClr val="FF0000"/>
                </a:solidFill>
              </a:rPr>
            </a:br>
            <a:r>
              <a:rPr lang="pl-PL" sz="2600" b="1" dirty="0">
                <a:solidFill>
                  <a:srgbClr val="FF0000"/>
                </a:solidFill>
              </a:rPr>
              <a:t>(wypłacone dofinansowanie)</a:t>
            </a:r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="" xmlns:a16="http://schemas.microsoft.com/office/drawing/2014/main" id="{306BD1ED-AE88-46CA-B9A8-50BC627C4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5908" y="2042818"/>
            <a:ext cx="7643192" cy="419449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Kwota środków wypłaconych z EFRR do dnia 27.09.2018: </a:t>
            </a:r>
            <a:r>
              <a:rPr lang="pl-PL" b="1" dirty="0"/>
              <a:t>544,4 mln PLN</a:t>
            </a: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Przewidywana kwota wypłat  do końca 2018: </a:t>
            </a:r>
            <a:r>
              <a:rPr lang="pl-PL" b="1" dirty="0"/>
              <a:t>178,5 mln PLN</a:t>
            </a:r>
          </a:p>
          <a:p>
            <a:pPr marL="0" indent="0">
              <a:buNone/>
            </a:pP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Łącznie do końca 2018 roku przewiduje się wypłatę: </a:t>
            </a:r>
            <a:r>
              <a:rPr lang="pl-PL" b="1" dirty="0"/>
              <a:t>722,9</a:t>
            </a:r>
            <a:r>
              <a:rPr lang="pl-PL" dirty="0"/>
              <a:t> </a:t>
            </a:r>
            <a:r>
              <a:rPr lang="pl-PL" b="1" dirty="0"/>
              <a:t>mln PLN</a:t>
            </a:r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endParaRPr lang="pl-PL" dirty="0"/>
          </a:p>
        </p:txBody>
      </p:sp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F35C5491-21DB-46D4-AFAE-1179B75C6D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9848"/>
            <a:ext cx="4572000" cy="61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296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965555"/>
            <a:ext cx="9000000" cy="540000"/>
          </a:xfrm>
        </p:spPr>
        <p:txBody>
          <a:bodyPr>
            <a:noAutofit/>
          </a:bodyPr>
          <a:lstStyle/>
          <a:p>
            <a:r>
              <a:rPr lang="pl-PL" sz="2600" b="1" dirty="0">
                <a:solidFill>
                  <a:srgbClr val="FF0000"/>
                </a:solidFill>
              </a:rPr>
              <a:t>REALIZACJA ZASADY „N+3”</a:t>
            </a:r>
          </a:p>
        </p:txBody>
      </p:sp>
      <p:sp>
        <p:nvSpPr>
          <p:cNvPr id="10" name="Symbol zastępczy zawartości 19">
            <a:extLst>
              <a:ext uri="{FF2B5EF4-FFF2-40B4-BE49-F238E27FC236}">
                <a16:creationId xmlns="" xmlns:a16="http://schemas.microsoft.com/office/drawing/2014/main" id="{7FF09D27-34B1-4B25-A097-A7A7F0A3312F}"/>
              </a:ext>
            </a:extLst>
          </p:cNvPr>
          <p:cNvSpPr txBox="1">
            <a:spLocks/>
          </p:cNvSpPr>
          <p:nvPr/>
        </p:nvSpPr>
        <p:spPr>
          <a:xfrm>
            <a:off x="251520" y="1577326"/>
            <a:ext cx="8496944" cy="49480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sz="1800" dirty="0"/>
              <a:t>Wyznaczony dla EFRR cel n+3 na 2018 rok zakłada przedłożenie do Komisji Europejskiej wniosków o płatność opiewających – w zakresie wkładu UE – co najmniej na </a:t>
            </a:r>
            <a:r>
              <a:rPr lang="pl-PL" sz="1800" b="1" dirty="0"/>
              <a:t>135 351 289 </a:t>
            </a:r>
            <a:r>
              <a:rPr lang="pl-PL" sz="1800" dirty="0"/>
              <a:t>EURO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sz="1800" dirty="0"/>
              <a:t>Do 29 sierpnia 2018r. złożono wnioski o płatność do KE (obejmujące okres do 31lipca) na kwotę wkładu UE w wysokości </a:t>
            </a:r>
            <a:r>
              <a:rPr lang="pl-PL" sz="1800" b="1" dirty="0"/>
              <a:t> 83 616 375,21</a:t>
            </a:r>
            <a:r>
              <a:rPr lang="pl-PL" sz="1800" dirty="0"/>
              <a:t> EURO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sz="1800" dirty="0"/>
              <a:t>Instytucja zarządzająca przekazała 14.09.2018r. Deklarację Wydatków opiewającą na kwotę wydatków kwalifikowalnych </a:t>
            </a:r>
            <a:r>
              <a:rPr lang="pl-PL" sz="1800" b="1" dirty="0"/>
              <a:t>10,73 </a:t>
            </a:r>
            <a:r>
              <a:rPr lang="pl-PL" sz="1800" dirty="0"/>
              <a:t>mln EURO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sz="1800" dirty="0"/>
              <a:t>Zakładając, że deklaracja wydatków przejdzie pozytywnie proces weryfikacji, IC zawnioskuje do KE o około </a:t>
            </a:r>
            <a:r>
              <a:rPr lang="pl-PL" sz="1800" b="1" dirty="0"/>
              <a:t>9,12 </a:t>
            </a:r>
            <a:r>
              <a:rPr lang="pl-PL" sz="1800" dirty="0"/>
              <a:t>mln EURO wkładu UE (85% wydatków kwalifikowalnych z przekazanej deklaracji wydatków)</a:t>
            </a:r>
          </a:p>
          <a:p>
            <a:pPr algn="just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l-PL" sz="1800" dirty="0"/>
              <a:t>Za okres do końca sierpnia bieżącego roku łączna wartość przedłożonych do KE wniosków o płatność szacuje się na kwotę (83,67+9,12) </a:t>
            </a:r>
            <a:r>
              <a:rPr lang="pl-PL" sz="1800" b="1" dirty="0"/>
              <a:t>92,79</a:t>
            </a:r>
            <a:r>
              <a:rPr lang="pl-PL" sz="1800" dirty="0"/>
              <a:t>mln EURO co pozwoli na zrealizowanie celu N+3 w wysokości </a:t>
            </a:r>
            <a:r>
              <a:rPr lang="pl-PL" sz="1800" b="1" dirty="0"/>
              <a:t>68,56</a:t>
            </a:r>
            <a:r>
              <a:rPr lang="pl-PL" sz="1800" dirty="0"/>
              <a:t>%</a:t>
            </a:r>
          </a:p>
        </p:txBody>
      </p:sp>
      <p:pic>
        <p:nvPicPr>
          <p:cNvPr id="11" name="Obraz 10">
            <a:extLst>
              <a:ext uri="{FF2B5EF4-FFF2-40B4-BE49-F238E27FC236}">
                <a16:creationId xmlns="" xmlns:a16="http://schemas.microsoft.com/office/drawing/2014/main" id="{99FC0D85-A0D5-451F-9287-9369DFBBCC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39848"/>
            <a:ext cx="4572000" cy="61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174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2520000"/>
            <a:ext cx="7920000" cy="900000"/>
          </a:xfrm>
        </p:spPr>
        <p:txBody>
          <a:bodyPr>
            <a:noAutofit/>
          </a:bodyPr>
          <a:lstStyle/>
          <a:p>
            <a:r>
              <a:rPr lang="pl-PL" sz="2600" b="1" dirty="0">
                <a:solidFill>
                  <a:srgbClr val="FF0000"/>
                </a:solidFill>
              </a:rPr>
              <a:t>Dziękuję za uwagę</a:t>
            </a:r>
          </a:p>
        </p:txBody>
      </p:sp>
      <p:pic>
        <p:nvPicPr>
          <p:cNvPr id="9" name="Obraz 8">
            <a:extLst>
              <a:ext uri="{FF2B5EF4-FFF2-40B4-BE49-F238E27FC236}">
                <a16:creationId xmlns="" xmlns:a16="http://schemas.microsoft.com/office/drawing/2014/main" id="{4AF8538B-B923-49D0-90D3-BFB6B243B7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9848"/>
            <a:ext cx="4572000" cy="61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518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66" y="-99392"/>
            <a:ext cx="9144000" cy="685800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61761"/>
            <a:ext cx="8229600" cy="652934"/>
          </a:xfrm>
        </p:spPr>
        <p:txBody>
          <a:bodyPr>
            <a:noAutofit/>
          </a:bodyPr>
          <a:lstStyle/>
          <a:p>
            <a:r>
              <a:rPr lang="pl-PL" sz="3200" b="1" dirty="0"/>
              <a:t>PLAN  PREZENTACJI</a:t>
            </a:r>
          </a:p>
        </p:txBody>
      </p:sp>
      <p:sp>
        <p:nvSpPr>
          <p:cNvPr id="9" name="Symbol zastępczy zawartości 8">
            <a:extLst>
              <a:ext uri="{FF2B5EF4-FFF2-40B4-BE49-F238E27FC236}">
                <a16:creationId xmlns="" xmlns:a16="http://schemas.microsoft.com/office/drawing/2014/main" id="{3C7DD83A-93EB-4948-9328-C932960548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596" y="2335419"/>
            <a:ext cx="7272808" cy="3069592"/>
          </a:xfrm>
        </p:spPr>
        <p:txBody>
          <a:bodyPr>
            <a:normAutofit/>
          </a:bodyPr>
          <a:lstStyle/>
          <a:p>
            <a:r>
              <a:rPr lang="pl-PL" sz="2400" b="1" dirty="0"/>
              <a:t>POSTĘPY W REALIZACJI EFRR </a:t>
            </a:r>
          </a:p>
          <a:p>
            <a:r>
              <a:rPr lang="pl-PL" sz="2400" b="1" dirty="0"/>
              <a:t>PROJEKTY POZAKONKURSOWE</a:t>
            </a:r>
          </a:p>
          <a:p>
            <a:r>
              <a:rPr lang="pl-PL" sz="2400" b="1" dirty="0"/>
              <a:t>INSTRUMENTY FINANSOWE</a:t>
            </a:r>
          </a:p>
          <a:p>
            <a:r>
              <a:rPr lang="pl-PL" sz="2400" b="1" dirty="0"/>
              <a:t>POSTĘPY W RAMACH WYKONANIA</a:t>
            </a:r>
          </a:p>
          <a:p>
            <a:r>
              <a:rPr lang="pl-PL" sz="2400" b="1" dirty="0"/>
              <a:t>PROGNOZA </a:t>
            </a:r>
            <a:r>
              <a:rPr lang="pl-PL" sz="2400" b="1" dirty="0" smtClean="0"/>
              <a:t>FINANSOWA</a:t>
            </a:r>
          </a:p>
          <a:p>
            <a:r>
              <a:rPr lang="pl-PL" sz="2400" b="1" dirty="0"/>
              <a:t>REALIZACJA ZASADY „N+3”</a:t>
            </a:r>
          </a:p>
          <a:p>
            <a:pPr marL="0" indent="0">
              <a:buNone/>
            </a:pPr>
            <a:endParaRPr lang="pl-PL" sz="2400" b="1" dirty="0"/>
          </a:p>
          <a:p>
            <a:endParaRPr lang="pl-PL" sz="2400" b="1" dirty="0"/>
          </a:p>
          <a:p>
            <a:endParaRPr lang="pl-PL" sz="2400" b="1" dirty="0"/>
          </a:p>
          <a:p>
            <a:pPr marL="0" indent="0">
              <a:buNone/>
            </a:pPr>
            <a:endParaRPr lang="pl-PL" sz="1800" dirty="0"/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3BA1CFAB-C9B4-4531-8533-962AFDC9A78F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3076" name="Obraz 1">
              <a:extLst>
                <a:ext uri="{FF2B5EF4-FFF2-40B4-BE49-F238E27FC236}">
                  <a16:creationId xmlns="" xmlns:a16="http://schemas.microsoft.com/office/drawing/2014/main" id="{07F1DA92-AB9A-48A4-A1EB-E7E09E2651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5" name="Obraz 2">
              <a:extLst>
                <a:ext uri="{FF2B5EF4-FFF2-40B4-BE49-F238E27FC236}">
                  <a16:creationId xmlns="" xmlns:a16="http://schemas.microsoft.com/office/drawing/2014/main" id="{86B2307C-047B-45E2-9FE7-5C8DDACAA4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4" name="Obraz 3">
              <a:extLst>
                <a:ext uri="{FF2B5EF4-FFF2-40B4-BE49-F238E27FC236}">
                  <a16:creationId xmlns="" xmlns:a16="http://schemas.microsoft.com/office/drawing/2014/main" id="{63B8322A-5711-40E5-9645-32D3FAA8298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3" name="Obraz 4">
              <a:extLst>
                <a:ext uri="{FF2B5EF4-FFF2-40B4-BE49-F238E27FC236}">
                  <a16:creationId xmlns="" xmlns:a16="http://schemas.microsoft.com/office/drawing/2014/main" id="{2F7DE810-0E49-4902-8184-080AE441FDD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pole tekstowe 2">
            <a:extLst>
              <a:ext uri="{FF2B5EF4-FFF2-40B4-BE49-F238E27FC236}">
                <a16:creationId xmlns="" xmlns:a16="http://schemas.microsoft.com/office/drawing/2014/main" id="{70DDE614-6D20-4771-A5FB-139CC360867A}"/>
              </a:ext>
            </a:extLst>
          </p:cNvPr>
          <p:cNvSpPr txBox="1"/>
          <p:nvPr/>
        </p:nvSpPr>
        <p:spPr>
          <a:xfrm>
            <a:off x="899592" y="5517232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dirty="0">
                <a:solidFill>
                  <a:srgbClr val="0000FF"/>
                </a:solidFill>
              </a:rPr>
              <a:t>Na potrzeby prezentacji przyjęto kurs Euro = 4,2882</a:t>
            </a:r>
          </a:p>
          <a:p>
            <a:pPr algn="ctr"/>
            <a:r>
              <a:rPr lang="pl-PL" dirty="0">
                <a:solidFill>
                  <a:srgbClr val="0000FF"/>
                </a:solidFill>
              </a:rPr>
              <a:t>zgodnie z algorytmem opracowanym przez Ministerstwo Finansów i Ministerstwo Inwestycji i Rozwoju</a:t>
            </a:r>
            <a:endParaRPr lang="pl-PL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205528"/>
            <a:ext cx="9144000" cy="7063527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43" y="586725"/>
            <a:ext cx="8229600" cy="1143000"/>
          </a:xfrm>
        </p:spPr>
        <p:txBody>
          <a:bodyPr>
            <a:noAutofit/>
          </a:bodyPr>
          <a:lstStyle/>
          <a:p>
            <a:r>
              <a:rPr lang="pl-PL" sz="2600" b="1" dirty="0"/>
              <a:t>POSTĘPY W REALIZACJI EFRR w ramach RPOWŚ 2014-2020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C9D06C0C-6BDF-4BC3-8DCE-4700E3630BC8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14" name="Obraz 1">
              <a:extLst>
                <a:ext uri="{FF2B5EF4-FFF2-40B4-BE49-F238E27FC236}">
                  <a16:creationId xmlns="" xmlns:a16="http://schemas.microsoft.com/office/drawing/2014/main" id="{90FA8F45-50A6-4231-BF0F-5DC7AC52D9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2">
              <a:extLst>
                <a:ext uri="{FF2B5EF4-FFF2-40B4-BE49-F238E27FC236}">
                  <a16:creationId xmlns="" xmlns:a16="http://schemas.microsoft.com/office/drawing/2014/main" id="{1CDB31D8-451D-45DF-888F-C96B6B64D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Obraz 3">
              <a:extLst>
                <a:ext uri="{FF2B5EF4-FFF2-40B4-BE49-F238E27FC236}">
                  <a16:creationId xmlns="" xmlns:a16="http://schemas.microsoft.com/office/drawing/2014/main" id="{85D3B34F-DA30-409A-866A-010F5B67AD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Obraz 4">
              <a:extLst>
                <a:ext uri="{FF2B5EF4-FFF2-40B4-BE49-F238E27FC236}">
                  <a16:creationId xmlns="" xmlns:a16="http://schemas.microsoft.com/office/drawing/2014/main" id="{FBA2B7D5-9FCC-4BD0-94B9-D5E59D42FE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Symbol zastępczy zawartości 4">
            <a:extLst>
              <a:ext uri="{FF2B5EF4-FFF2-40B4-BE49-F238E27FC236}">
                <a16:creationId xmlns="" xmlns:a16="http://schemas.microsoft.com/office/drawing/2014/main" id="{4068596C-8972-4077-BDF9-487B1EB9C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69605"/>
            <a:ext cx="8229600" cy="3201219"/>
          </a:xfrm>
        </p:spPr>
        <p:txBody>
          <a:bodyPr>
            <a:normAutofit/>
          </a:bodyPr>
          <a:lstStyle/>
          <a:p>
            <a:pPr algn="just"/>
            <a:r>
              <a:rPr lang="pl-PL" sz="2800" dirty="0"/>
              <a:t>W ramach EFRR do 26 września 2018 roku ogłoszono     86 naborów,</a:t>
            </a:r>
            <a:r>
              <a:rPr lang="pl-PL" sz="2800" dirty="0">
                <a:solidFill>
                  <a:srgbClr val="FF0000"/>
                </a:solidFill>
              </a:rPr>
              <a:t> </a:t>
            </a:r>
            <a:r>
              <a:rPr lang="pl-PL" sz="2800" dirty="0"/>
              <a:t>w tym 75 konkursowe </a:t>
            </a:r>
          </a:p>
          <a:p>
            <a:r>
              <a:rPr lang="pl-PL" sz="2800" dirty="0"/>
              <a:t>Zakończono 75 naborów</a:t>
            </a:r>
          </a:p>
          <a:p>
            <a:r>
              <a:rPr lang="pl-PL" sz="2800" dirty="0"/>
              <a:t>Status „ogłoszony” posiada 11 naborów, w tym                  7 konkursowych</a:t>
            </a:r>
          </a:p>
        </p:txBody>
      </p:sp>
    </p:spTree>
    <p:extLst>
      <p:ext uri="{BB962C8B-B14F-4D97-AF65-F5344CB8AC3E}">
        <p14:creationId xmlns:p14="http://schemas.microsoft.com/office/powerpoint/2010/main" val="878543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43" y="586725"/>
            <a:ext cx="8229600" cy="1143000"/>
          </a:xfrm>
        </p:spPr>
        <p:txBody>
          <a:bodyPr>
            <a:noAutofit/>
          </a:bodyPr>
          <a:lstStyle/>
          <a:p>
            <a:r>
              <a:rPr lang="pl-PL" sz="2600" b="1" dirty="0"/>
              <a:t>POSTĘPY W REALIZACJI EFRR w ramach RPOWŚ 2014-2020</a:t>
            </a:r>
          </a:p>
        </p:txBody>
      </p:sp>
      <p:graphicFrame>
        <p:nvGraphicFramePr>
          <p:cNvPr id="21" name="Symbol zastępczy zawartości 20">
            <a:extLst>
              <a:ext uri="{FF2B5EF4-FFF2-40B4-BE49-F238E27FC236}">
                <a16:creationId xmlns="" xmlns:a16="http://schemas.microsoft.com/office/drawing/2014/main" id="{13B7F5C9-9AC0-4EA5-A5C2-8E65D963F9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9677380"/>
              </p:ext>
            </p:extLst>
          </p:nvPr>
        </p:nvGraphicFramePr>
        <p:xfrm>
          <a:off x="474042" y="1937352"/>
          <a:ext cx="8490446" cy="3120395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3144137">
                  <a:extLst>
                    <a:ext uri="{9D8B030D-6E8A-4147-A177-3AD203B41FA5}">
                      <a16:colId xmlns="" xmlns:a16="http://schemas.microsoft.com/office/drawing/2014/main" val="220749998"/>
                    </a:ext>
                  </a:extLst>
                </a:gridCol>
                <a:gridCol w="737797">
                  <a:extLst>
                    <a:ext uri="{9D8B030D-6E8A-4147-A177-3AD203B41FA5}">
                      <a16:colId xmlns="" xmlns:a16="http://schemas.microsoft.com/office/drawing/2014/main" val="3697952685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3353872858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4178034354"/>
                    </a:ext>
                  </a:extLst>
                </a:gridCol>
                <a:gridCol w="864096">
                  <a:extLst>
                    <a:ext uri="{9D8B030D-6E8A-4147-A177-3AD203B41FA5}">
                      <a16:colId xmlns="" xmlns:a16="http://schemas.microsoft.com/office/drawing/2014/main" val="2552885562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1981891092"/>
                    </a:ext>
                  </a:extLst>
                </a:gridCol>
              </a:tblGrid>
              <a:tr h="402718"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w  mln PLN</a:t>
                      </a:r>
                      <a:endParaRPr lang="pl-PL" sz="1800" b="1" i="0" u="none" strike="noStrike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217703132"/>
                  </a:ext>
                </a:extLst>
              </a:tr>
              <a:tr h="865844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effectLst/>
                        </a:rPr>
                        <a:t>Wyszczególnienie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effectLst/>
                        </a:rPr>
                        <a:t>liczba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effectLst/>
                        </a:rPr>
                        <a:t>wartość ogółem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effectLst/>
                        </a:rPr>
                        <a:t>EFRR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u="none" strike="noStrike" dirty="0">
                          <a:effectLst/>
                        </a:rPr>
                        <a:t>% alokacji podstawowej</a:t>
                      </a:r>
                      <a:endParaRPr lang="pl-PL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alokacji całkowitej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122322746"/>
                  </a:ext>
                </a:extLst>
              </a:tr>
              <a:tr h="402718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Wnioski poprawne formalnie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u="none" strike="noStrike" dirty="0">
                          <a:effectLst/>
                        </a:rPr>
                        <a:t>1697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7 195,60</a:t>
                      </a: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4 687,43</a:t>
                      </a: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u="none" strike="noStrike" dirty="0">
                          <a:effectLst/>
                        </a:rPr>
                        <a:t>119,00%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u="none" strike="noStrike" dirty="0">
                          <a:effectLst/>
                        </a:rPr>
                        <a:t>112,00%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187574201"/>
                  </a:ext>
                </a:extLst>
              </a:tr>
              <a:tr h="402718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Kontraktacja - w tym: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4 606,16</a:t>
                      </a: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3 016,47</a:t>
                      </a: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u="none" strike="noStrike" dirty="0">
                          <a:effectLst/>
                        </a:rPr>
                        <a:t>76,00%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u="none" strike="noStrike" dirty="0">
                          <a:effectLst/>
                        </a:rPr>
                        <a:t>72,00%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378068523"/>
                  </a:ext>
                </a:extLst>
              </a:tr>
              <a:tr h="402718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   - umowy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3 613,14</a:t>
                      </a: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2 352,75</a:t>
                      </a: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950926839"/>
                  </a:ext>
                </a:extLst>
              </a:tr>
              <a:tr h="402718">
                <a:tc>
                  <a:txBody>
                    <a:bodyPr/>
                    <a:lstStyle/>
                    <a:p>
                      <a:pPr algn="l" fontAlgn="b"/>
                      <a:r>
                        <a:rPr lang="pl-PL" sz="1800" u="none" strike="noStrike" dirty="0">
                          <a:effectLst/>
                        </a:rPr>
                        <a:t>   - </a:t>
                      </a:r>
                      <a:r>
                        <a:rPr lang="pl-PL" sz="1800" u="none" strike="noStrike" dirty="0" err="1">
                          <a:effectLst/>
                        </a:rPr>
                        <a:t>pre</a:t>
                      </a:r>
                      <a:r>
                        <a:rPr lang="pl-PL" sz="1800" u="none" strike="noStrike" dirty="0">
                          <a:effectLst/>
                        </a:rPr>
                        <a:t>-umowy</a:t>
                      </a:r>
                      <a:endParaRPr lang="pl-PL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44000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993,02</a:t>
                      </a: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u="none" strike="noStrike" dirty="0">
                          <a:effectLst/>
                        </a:rPr>
                        <a:t>663,72</a:t>
                      </a:r>
                    </a:p>
                  </a:txBody>
                  <a:tcPr marL="9525" marR="180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619031862"/>
                  </a:ext>
                </a:extLst>
              </a:tr>
            </a:tbl>
          </a:graphicData>
        </a:graphic>
      </p:graphicFrame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C9D06C0C-6BDF-4BC3-8DCE-4700E3630BC8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14" name="Obraz 1">
              <a:extLst>
                <a:ext uri="{FF2B5EF4-FFF2-40B4-BE49-F238E27FC236}">
                  <a16:creationId xmlns="" xmlns:a16="http://schemas.microsoft.com/office/drawing/2014/main" id="{90FA8F45-50A6-4231-BF0F-5DC7AC52D9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2">
              <a:extLst>
                <a:ext uri="{FF2B5EF4-FFF2-40B4-BE49-F238E27FC236}">
                  <a16:creationId xmlns="" xmlns:a16="http://schemas.microsoft.com/office/drawing/2014/main" id="{1CDB31D8-451D-45DF-888F-C96B6B64D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Obraz 3">
              <a:extLst>
                <a:ext uri="{FF2B5EF4-FFF2-40B4-BE49-F238E27FC236}">
                  <a16:creationId xmlns="" xmlns:a16="http://schemas.microsoft.com/office/drawing/2014/main" id="{85D3B34F-DA30-409A-866A-010F5B67AD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Obraz 4">
              <a:extLst>
                <a:ext uri="{FF2B5EF4-FFF2-40B4-BE49-F238E27FC236}">
                  <a16:creationId xmlns="" xmlns:a16="http://schemas.microsoft.com/office/drawing/2014/main" id="{FBA2B7D5-9FCC-4BD0-94B9-D5E59D42FE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780076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4300"/>
            <a:ext cx="9144000" cy="685800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6" y="857282"/>
            <a:ext cx="9000000" cy="540000"/>
          </a:xfrm>
        </p:spPr>
        <p:txBody>
          <a:bodyPr>
            <a:noAutofit/>
          </a:bodyPr>
          <a:lstStyle/>
          <a:p>
            <a:r>
              <a:rPr lang="pl-PL" sz="2600" b="1" dirty="0"/>
              <a:t>POSTĘPY W REALIZACJI EFRR –  Umowy wg działań</a:t>
            </a:r>
          </a:p>
        </p:txBody>
      </p:sp>
      <p:sp>
        <p:nvSpPr>
          <p:cNvPr id="12" name="pole tekstowe 11">
            <a:extLst>
              <a:ext uri="{FF2B5EF4-FFF2-40B4-BE49-F238E27FC236}">
                <a16:creationId xmlns="" xmlns:a16="http://schemas.microsoft.com/office/drawing/2014/main" id="{923D7EED-16C9-4035-8C8B-F310EED530DE}"/>
              </a:ext>
            </a:extLst>
          </p:cNvPr>
          <p:cNvSpPr txBox="1"/>
          <p:nvPr/>
        </p:nvSpPr>
        <p:spPr>
          <a:xfrm>
            <a:off x="7524328" y="6327394"/>
            <a:ext cx="1368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0000FF"/>
                </a:solidFill>
              </a:rPr>
              <a:t>w mln PLN kurs 4,2882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9CA3FC8A-8852-452E-9EF6-6EEA5F399A54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14" name="Obraz 1">
              <a:extLst>
                <a:ext uri="{FF2B5EF4-FFF2-40B4-BE49-F238E27FC236}">
                  <a16:creationId xmlns="" xmlns:a16="http://schemas.microsoft.com/office/drawing/2014/main" id="{7E74E3C5-60C3-4091-89E9-3909B43BBB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2">
              <a:extLst>
                <a:ext uri="{FF2B5EF4-FFF2-40B4-BE49-F238E27FC236}">
                  <a16:creationId xmlns="" xmlns:a16="http://schemas.microsoft.com/office/drawing/2014/main" id="{DD752FE4-7CD0-4D10-A202-B9D24B6941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Obraz 3">
              <a:extLst>
                <a:ext uri="{FF2B5EF4-FFF2-40B4-BE49-F238E27FC236}">
                  <a16:creationId xmlns="" xmlns:a16="http://schemas.microsoft.com/office/drawing/2014/main" id="{F312F3BA-DF6D-4057-9108-9A673EBCAB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Obraz 4">
              <a:extLst>
                <a:ext uri="{FF2B5EF4-FFF2-40B4-BE49-F238E27FC236}">
                  <a16:creationId xmlns="" xmlns:a16="http://schemas.microsoft.com/office/drawing/2014/main" id="{4A4C6C10-E8EA-4EB2-A656-2DC773948D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5" name="Tabela 4">
            <a:extLst>
              <a:ext uri="{FF2B5EF4-FFF2-40B4-BE49-F238E27FC236}">
                <a16:creationId xmlns="" xmlns:a16="http://schemas.microsoft.com/office/drawing/2014/main" id="{E6A9C34D-51A5-44D5-8119-9339817ADD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7348053"/>
              </p:ext>
            </p:extLst>
          </p:nvPr>
        </p:nvGraphicFramePr>
        <p:xfrm>
          <a:off x="323527" y="1441318"/>
          <a:ext cx="8568951" cy="4764390"/>
        </p:xfrm>
        <a:graphic>
          <a:graphicData uri="http://schemas.openxmlformats.org/drawingml/2006/table">
            <a:tbl>
              <a:tblPr/>
              <a:tblGrid>
                <a:gridCol w="932745">
                  <a:extLst>
                    <a:ext uri="{9D8B030D-6E8A-4147-A177-3AD203B41FA5}">
                      <a16:colId xmlns="" xmlns:a16="http://schemas.microsoft.com/office/drawing/2014/main" val="369778417"/>
                    </a:ext>
                  </a:extLst>
                </a:gridCol>
                <a:gridCol w="653716">
                  <a:extLst>
                    <a:ext uri="{9D8B030D-6E8A-4147-A177-3AD203B41FA5}">
                      <a16:colId xmlns="" xmlns:a16="http://schemas.microsoft.com/office/drawing/2014/main" val="1880585931"/>
                    </a:ext>
                  </a:extLst>
                </a:gridCol>
                <a:gridCol w="1421829">
                  <a:extLst>
                    <a:ext uri="{9D8B030D-6E8A-4147-A177-3AD203B41FA5}">
                      <a16:colId xmlns="" xmlns:a16="http://schemas.microsoft.com/office/drawing/2014/main" val="2823383668"/>
                    </a:ext>
                  </a:extLst>
                </a:gridCol>
                <a:gridCol w="821229">
                  <a:extLst>
                    <a:ext uri="{9D8B030D-6E8A-4147-A177-3AD203B41FA5}">
                      <a16:colId xmlns="" xmlns:a16="http://schemas.microsoft.com/office/drawing/2014/main" val="3365564513"/>
                    </a:ext>
                  </a:extLst>
                </a:gridCol>
                <a:gridCol w="1617945">
                  <a:extLst>
                    <a:ext uri="{9D8B030D-6E8A-4147-A177-3AD203B41FA5}">
                      <a16:colId xmlns="" xmlns:a16="http://schemas.microsoft.com/office/drawing/2014/main" val="2224009386"/>
                    </a:ext>
                  </a:extLst>
                </a:gridCol>
                <a:gridCol w="1863086">
                  <a:extLst>
                    <a:ext uri="{9D8B030D-6E8A-4147-A177-3AD203B41FA5}">
                      <a16:colId xmlns="" xmlns:a16="http://schemas.microsoft.com/office/drawing/2014/main" val="1282687178"/>
                    </a:ext>
                  </a:extLst>
                </a:gridCol>
                <a:gridCol w="1258401">
                  <a:extLst>
                    <a:ext uri="{9D8B030D-6E8A-4147-A177-3AD203B41FA5}">
                      <a16:colId xmlns="" xmlns:a16="http://schemas.microsoft.com/office/drawing/2014/main" val="721118259"/>
                    </a:ext>
                  </a:extLst>
                </a:gridCol>
              </a:tblGrid>
              <a:tr h="404818"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Działanie</a:t>
                      </a:r>
                    </a:p>
                  </a:txBody>
                  <a:tcPr marL="6942" marR="6942" marT="6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</a:t>
                      </a:r>
                    </a:p>
                  </a:txBody>
                  <a:tcPr marL="6942" marR="6942" marT="6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Alokacja podstawowa [mln PLN] </a:t>
                      </a:r>
                    </a:p>
                  </a:txBody>
                  <a:tcPr marL="6942" marR="6942" marT="6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Ilość</a:t>
                      </a:r>
                    </a:p>
                  </a:txBody>
                  <a:tcPr marL="6942" marR="6942" marT="6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Całkowita wartość projektu [PLN]</a:t>
                      </a:r>
                    </a:p>
                  </a:txBody>
                  <a:tcPr marL="6942" marR="6942" marT="6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Dofinansowanie EU [mln PLN]</a:t>
                      </a:r>
                    </a:p>
                  </a:txBody>
                  <a:tcPr marL="6942" marR="6942" marT="6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Alokacji Podstawowej</a:t>
                      </a:r>
                    </a:p>
                  </a:txBody>
                  <a:tcPr marL="6942" marR="6942" marT="694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7545516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1a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242,68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115,45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101,00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3048821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1b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144,15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84,70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44,25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46941987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3a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86,15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3,00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2,24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90951635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3a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33,12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38,01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10,52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57062595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3b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9,16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10,70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9,06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2016450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3c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298,86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291,07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151,78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07147673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3c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216,05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245,65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208,80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03212258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4a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126,74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197,72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100,78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90814902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4b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68,24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55,26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25,91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97137307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4c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252,35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179,97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124,49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43414501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4e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263,08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54,13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45,48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92627228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5b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39,85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12,36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9,11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86885571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6a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79,63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14,67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8,70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36850893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6b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372,99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455,03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259,60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60140843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6c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160,46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169,04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107,28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9995390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6d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29,25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35,10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25,89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07343983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7b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426,71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514,60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386,26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98812225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7d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94,54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97,06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61,39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03821049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4c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54,83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74,57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46,09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00099565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4e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45,90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57,46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45,01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53372004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6d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40,38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29,63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21,90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96420547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7b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104,37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30,80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24,18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67812990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9b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201,69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184,21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104,09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76534323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10a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31,01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44,28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30,60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48875755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2c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137,39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133,19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109,36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31391272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8b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58,49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101,45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55,05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91354068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7.3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9a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177,88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139,53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103,50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26276170"/>
                  </a:ext>
                </a:extLst>
              </a:tr>
              <a:tr h="155699"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10a</a:t>
                      </a:r>
                    </a:p>
                  </a:txBody>
                  <a:tcPr marL="6942" marR="6942" marT="694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155,62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244,50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130,44    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6942" marR="6942" marT="694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432365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5257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14300"/>
            <a:ext cx="9144000" cy="685800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86" y="857282"/>
            <a:ext cx="9000000" cy="540000"/>
          </a:xfrm>
        </p:spPr>
        <p:txBody>
          <a:bodyPr>
            <a:noAutofit/>
          </a:bodyPr>
          <a:lstStyle/>
          <a:p>
            <a:r>
              <a:rPr lang="pl-PL" sz="2600" b="1" dirty="0"/>
              <a:t>POSTĘPY W REALIZACJI EFRR – OSIE PRIORYTETOWE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9CA3FC8A-8852-452E-9EF6-6EEA5F399A54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14" name="Obraz 1">
              <a:extLst>
                <a:ext uri="{FF2B5EF4-FFF2-40B4-BE49-F238E27FC236}">
                  <a16:creationId xmlns="" xmlns:a16="http://schemas.microsoft.com/office/drawing/2014/main" id="{7E74E3C5-60C3-4091-89E9-3909B43BBBA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2">
              <a:extLst>
                <a:ext uri="{FF2B5EF4-FFF2-40B4-BE49-F238E27FC236}">
                  <a16:creationId xmlns="" xmlns:a16="http://schemas.microsoft.com/office/drawing/2014/main" id="{DD752FE4-7CD0-4D10-A202-B9D24B6941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Obraz 3">
              <a:extLst>
                <a:ext uri="{FF2B5EF4-FFF2-40B4-BE49-F238E27FC236}">
                  <a16:creationId xmlns="" xmlns:a16="http://schemas.microsoft.com/office/drawing/2014/main" id="{F312F3BA-DF6D-4057-9108-9A673EBCAB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Obraz 4">
              <a:extLst>
                <a:ext uri="{FF2B5EF4-FFF2-40B4-BE49-F238E27FC236}">
                  <a16:creationId xmlns="" xmlns:a16="http://schemas.microsoft.com/office/drawing/2014/main" id="{4A4C6C10-E8EA-4EB2-A656-2DC773948D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3" name="Tabela 2">
            <a:extLst>
              <a:ext uri="{FF2B5EF4-FFF2-40B4-BE49-F238E27FC236}">
                <a16:creationId xmlns="" xmlns:a16="http://schemas.microsoft.com/office/drawing/2014/main" id="{69F87615-6FC5-48FA-9832-E8E324E460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921502"/>
              </p:ext>
            </p:extLst>
          </p:nvPr>
        </p:nvGraphicFramePr>
        <p:xfrm>
          <a:off x="457200" y="1417852"/>
          <a:ext cx="8229600" cy="4747453"/>
        </p:xfrm>
        <a:graphic>
          <a:graphicData uri="http://schemas.openxmlformats.org/drawingml/2006/table">
            <a:tbl>
              <a:tblPr/>
              <a:tblGrid>
                <a:gridCol w="411052">
                  <a:extLst>
                    <a:ext uri="{9D8B030D-6E8A-4147-A177-3AD203B41FA5}">
                      <a16:colId xmlns="" xmlns:a16="http://schemas.microsoft.com/office/drawing/2014/main" val="4099747088"/>
                    </a:ext>
                  </a:extLst>
                </a:gridCol>
                <a:gridCol w="573760">
                  <a:extLst>
                    <a:ext uri="{9D8B030D-6E8A-4147-A177-3AD203B41FA5}">
                      <a16:colId xmlns="" xmlns:a16="http://schemas.microsoft.com/office/drawing/2014/main" val="654725330"/>
                    </a:ext>
                  </a:extLst>
                </a:gridCol>
                <a:gridCol w="522379">
                  <a:extLst>
                    <a:ext uri="{9D8B030D-6E8A-4147-A177-3AD203B41FA5}">
                      <a16:colId xmlns="" xmlns:a16="http://schemas.microsoft.com/office/drawing/2014/main" val="371700241"/>
                    </a:ext>
                  </a:extLst>
                </a:gridCol>
                <a:gridCol w="411052">
                  <a:extLst>
                    <a:ext uri="{9D8B030D-6E8A-4147-A177-3AD203B41FA5}">
                      <a16:colId xmlns="" xmlns:a16="http://schemas.microsoft.com/office/drawing/2014/main" val="1576195720"/>
                    </a:ext>
                  </a:extLst>
                </a:gridCol>
                <a:gridCol w="505251">
                  <a:extLst>
                    <a:ext uri="{9D8B030D-6E8A-4147-A177-3AD203B41FA5}">
                      <a16:colId xmlns="" xmlns:a16="http://schemas.microsoft.com/office/drawing/2014/main" val="2462280781"/>
                    </a:ext>
                  </a:extLst>
                </a:gridCol>
                <a:gridCol w="507392">
                  <a:extLst>
                    <a:ext uri="{9D8B030D-6E8A-4147-A177-3AD203B41FA5}">
                      <a16:colId xmlns="" xmlns:a16="http://schemas.microsoft.com/office/drawing/2014/main" val="3959389039"/>
                    </a:ext>
                  </a:extLst>
                </a:gridCol>
                <a:gridCol w="507392">
                  <a:extLst>
                    <a:ext uri="{9D8B030D-6E8A-4147-A177-3AD203B41FA5}">
                      <a16:colId xmlns="" xmlns:a16="http://schemas.microsoft.com/office/drawing/2014/main" val="4047383598"/>
                    </a:ext>
                  </a:extLst>
                </a:gridCol>
                <a:gridCol w="604514">
                  <a:extLst>
                    <a:ext uri="{9D8B030D-6E8A-4147-A177-3AD203B41FA5}">
                      <a16:colId xmlns="" xmlns:a16="http://schemas.microsoft.com/office/drawing/2014/main" val="1410462883"/>
                    </a:ext>
                  </a:extLst>
                </a:gridCol>
                <a:gridCol w="1003299">
                  <a:extLst>
                    <a:ext uri="{9D8B030D-6E8A-4147-A177-3AD203B41FA5}">
                      <a16:colId xmlns="" xmlns:a16="http://schemas.microsoft.com/office/drawing/2014/main" val="2764583628"/>
                    </a:ext>
                  </a:extLst>
                </a:gridCol>
                <a:gridCol w="545928">
                  <a:extLst>
                    <a:ext uri="{9D8B030D-6E8A-4147-A177-3AD203B41FA5}">
                      <a16:colId xmlns="" xmlns:a16="http://schemas.microsoft.com/office/drawing/2014/main" val="1770278658"/>
                    </a:ext>
                  </a:extLst>
                </a:gridCol>
                <a:gridCol w="513815">
                  <a:extLst>
                    <a:ext uri="{9D8B030D-6E8A-4147-A177-3AD203B41FA5}">
                      <a16:colId xmlns="" xmlns:a16="http://schemas.microsoft.com/office/drawing/2014/main" val="424087845"/>
                    </a:ext>
                  </a:extLst>
                </a:gridCol>
                <a:gridCol w="539505">
                  <a:extLst>
                    <a:ext uri="{9D8B030D-6E8A-4147-A177-3AD203B41FA5}">
                      <a16:colId xmlns="" xmlns:a16="http://schemas.microsoft.com/office/drawing/2014/main" val="461765938"/>
                    </a:ext>
                  </a:extLst>
                </a:gridCol>
                <a:gridCol w="582323">
                  <a:extLst>
                    <a:ext uri="{9D8B030D-6E8A-4147-A177-3AD203B41FA5}">
                      <a16:colId xmlns="" xmlns:a16="http://schemas.microsoft.com/office/drawing/2014/main" val="4212026949"/>
                    </a:ext>
                  </a:extLst>
                </a:gridCol>
                <a:gridCol w="578041">
                  <a:extLst>
                    <a:ext uri="{9D8B030D-6E8A-4147-A177-3AD203B41FA5}">
                      <a16:colId xmlns="" xmlns:a16="http://schemas.microsoft.com/office/drawing/2014/main" val="1703383384"/>
                    </a:ext>
                  </a:extLst>
                </a:gridCol>
                <a:gridCol w="423897">
                  <a:extLst>
                    <a:ext uri="{9D8B030D-6E8A-4147-A177-3AD203B41FA5}">
                      <a16:colId xmlns="" xmlns:a16="http://schemas.microsoft.com/office/drawing/2014/main" val="4059139151"/>
                    </a:ext>
                  </a:extLst>
                </a:gridCol>
              </a:tblGrid>
              <a:tr h="427353"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Oś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Alokacja podstawowa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Budżet EFRR w naborach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Wnioski o dofinansowanie - poprawne formalnie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Kontraktacja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tym: umowy o dofinansowanie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70144144"/>
                  </a:ext>
                </a:extLst>
              </a:tr>
              <a:tr h="414782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alokacji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wniosków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całkowita wartość projektu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projektów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całkowita wartość projektu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alokacji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liczba umów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całkowita wartość projektu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alokacji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74407126"/>
                  </a:ext>
                </a:extLst>
              </a:tr>
              <a:tr h="251383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pl-PL" sz="7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53847896"/>
                  </a:ext>
                </a:extLst>
              </a:tr>
              <a:tr h="4569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386,84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552,89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428,12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279,39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200,15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145,25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200,15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145,25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06570741"/>
                  </a:ext>
                </a:extLst>
              </a:tr>
              <a:tr h="4569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643,33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688,84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603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1 265,53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702,34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709,29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429,79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588,43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382,40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78212809"/>
                  </a:ext>
                </a:extLst>
              </a:tr>
              <a:tr h="4569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710,41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731,72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1 329,27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883,32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646,76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417,40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487,08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296,65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182631035"/>
                  </a:ext>
                </a:extLst>
              </a:tr>
              <a:tr h="4569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682,19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660,32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1 361,33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905,35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810,74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502,15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686,21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410,57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5370432"/>
                  </a:ext>
                </a:extLst>
              </a:tr>
              <a:tr h="4569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521,25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578,67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701,19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556,38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782,59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553,35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611,66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447,65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70365677"/>
                  </a:ext>
                </a:extLst>
              </a:tr>
              <a:tr h="4569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478,19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519,16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895,20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621,91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721,91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480,79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420,95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271,87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61167196"/>
                  </a:ext>
                </a:extLst>
              </a:tr>
              <a:tr h="456990"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529,38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514,7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1 214,97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738,74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734,73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487,75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618,67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398,35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43213088"/>
                  </a:ext>
                </a:extLst>
              </a:tr>
              <a:tr h="455005"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Razem</a:t>
                      </a:r>
                    </a:p>
                  </a:txBody>
                  <a:tcPr marL="6896" marR="6896" marT="689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3 951,59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4246,3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1697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7 195,61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4 687,43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791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4 606,17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3 016,48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689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3 613,15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2 352,74    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60%</a:t>
                      </a:r>
                    </a:p>
                  </a:txBody>
                  <a:tcPr marL="6896" marR="6896" marT="689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24027851"/>
                  </a:ext>
                </a:extLst>
              </a:tr>
            </a:tbl>
          </a:graphicData>
        </a:graphic>
      </p:graphicFrame>
      <p:sp>
        <p:nvSpPr>
          <p:cNvPr id="18" name="pole tekstowe 17">
            <a:extLst>
              <a:ext uri="{FF2B5EF4-FFF2-40B4-BE49-F238E27FC236}">
                <a16:creationId xmlns="" xmlns:a16="http://schemas.microsoft.com/office/drawing/2014/main" id="{C342C4B3-1DB1-40A0-ABE5-E2131A85FB6E}"/>
              </a:ext>
            </a:extLst>
          </p:cNvPr>
          <p:cNvSpPr txBox="1"/>
          <p:nvPr/>
        </p:nvSpPr>
        <p:spPr>
          <a:xfrm>
            <a:off x="7524328" y="6238057"/>
            <a:ext cx="13681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0000FF"/>
                </a:solidFill>
              </a:rPr>
              <a:t>w mln PLN kurs 4,2882</a:t>
            </a:r>
          </a:p>
        </p:txBody>
      </p:sp>
    </p:spTree>
    <p:extLst>
      <p:ext uri="{BB962C8B-B14F-4D97-AF65-F5344CB8AC3E}">
        <p14:creationId xmlns:p14="http://schemas.microsoft.com/office/powerpoint/2010/main" val="2872029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882430"/>
            <a:ext cx="8928992" cy="818378"/>
          </a:xfrm>
        </p:spPr>
        <p:txBody>
          <a:bodyPr>
            <a:noAutofit/>
          </a:bodyPr>
          <a:lstStyle/>
          <a:p>
            <a:r>
              <a:rPr lang="pl-PL" sz="2600" b="1" dirty="0"/>
              <a:t>POSTĘPY W REALIZACJI PROJEKTÓW POZAKONKURSOWYCH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684AA458-F422-4809-9DFB-A50E304AFF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9848"/>
            <a:ext cx="4572000" cy="618040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="" xmlns:a16="http://schemas.microsoft.com/office/drawing/2014/main" id="{B626D59A-E39B-4B15-90DA-525C2A08F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563668"/>
              </p:ext>
            </p:extLst>
          </p:nvPr>
        </p:nvGraphicFramePr>
        <p:xfrm>
          <a:off x="611561" y="1916832"/>
          <a:ext cx="8064895" cy="4176466"/>
        </p:xfrm>
        <a:graphic>
          <a:graphicData uri="http://schemas.openxmlformats.org/drawingml/2006/table">
            <a:tbl>
              <a:tblPr/>
              <a:tblGrid>
                <a:gridCol w="1229381">
                  <a:extLst>
                    <a:ext uri="{9D8B030D-6E8A-4147-A177-3AD203B41FA5}">
                      <a16:colId xmlns="" xmlns:a16="http://schemas.microsoft.com/office/drawing/2014/main" val="334128851"/>
                    </a:ext>
                  </a:extLst>
                </a:gridCol>
                <a:gridCol w="1120448">
                  <a:extLst>
                    <a:ext uri="{9D8B030D-6E8A-4147-A177-3AD203B41FA5}">
                      <a16:colId xmlns="" xmlns:a16="http://schemas.microsoft.com/office/drawing/2014/main" val="2263547162"/>
                    </a:ext>
                  </a:extLst>
                </a:gridCol>
                <a:gridCol w="1058201">
                  <a:extLst>
                    <a:ext uri="{9D8B030D-6E8A-4147-A177-3AD203B41FA5}">
                      <a16:colId xmlns="" xmlns:a16="http://schemas.microsoft.com/office/drawing/2014/main" val="1467538339"/>
                    </a:ext>
                  </a:extLst>
                </a:gridCol>
                <a:gridCol w="1050421">
                  <a:extLst>
                    <a:ext uri="{9D8B030D-6E8A-4147-A177-3AD203B41FA5}">
                      <a16:colId xmlns="" xmlns:a16="http://schemas.microsoft.com/office/drawing/2014/main" val="3370008220"/>
                    </a:ext>
                  </a:extLst>
                </a:gridCol>
                <a:gridCol w="933707">
                  <a:extLst>
                    <a:ext uri="{9D8B030D-6E8A-4147-A177-3AD203B41FA5}">
                      <a16:colId xmlns="" xmlns:a16="http://schemas.microsoft.com/office/drawing/2014/main" val="1135724039"/>
                    </a:ext>
                  </a:extLst>
                </a:gridCol>
                <a:gridCol w="933707">
                  <a:extLst>
                    <a:ext uri="{9D8B030D-6E8A-4147-A177-3AD203B41FA5}">
                      <a16:colId xmlns="" xmlns:a16="http://schemas.microsoft.com/office/drawing/2014/main" val="827018693"/>
                    </a:ext>
                  </a:extLst>
                </a:gridCol>
                <a:gridCol w="933707">
                  <a:extLst>
                    <a:ext uri="{9D8B030D-6E8A-4147-A177-3AD203B41FA5}">
                      <a16:colId xmlns="" xmlns:a16="http://schemas.microsoft.com/office/drawing/2014/main" val="1758734386"/>
                    </a:ext>
                  </a:extLst>
                </a:gridCol>
                <a:gridCol w="805323">
                  <a:extLst>
                    <a:ext uri="{9D8B030D-6E8A-4147-A177-3AD203B41FA5}">
                      <a16:colId xmlns="" xmlns:a16="http://schemas.microsoft.com/office/drawing/2014/main" val="2257534914"/>
                    </a:ext>
                  </a:extLst>
                </a:gridCol>
              </a:tblGrid>
              <a:tr h="336186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Oś /  Działanie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pl-PL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Priorytet inwestycyjny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projekty zidentyfikowane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zawarte umowy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02084224"/>
                  </a:ext>
                </a:extLst>
              </a:tr>
              <a:tr h="969767"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liczba projektów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wartość ogółem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EFRR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liczba umów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wartość ogółem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EFRR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C0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00182717"/>
                  </a:ext>
                </a:extLst>
              </a:tr>
              <a:tr h="2586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60,00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60,00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-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-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-  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18736420"/>
                  </a:ext>
                </a:extLst>
              </a:tr>
              <a:tr h="2586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10,72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9,06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10,70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9,06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55828254"/>
                  </a:ext>
                </a:extLst>
              </a:tr>
              <a:tr h="2586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259,65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220,71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245,65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208,80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29064526"/>
                  </a:ext>
                </a:extLst>
              </a:tr>
              <a:tr h="2586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604,30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440,30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514,60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386,26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693590359"/>
                  </a:ext>
                </a:extLst>
              </a:tr>
              <a:tr h="2586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79,00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61,40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2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97,06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61,39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10512003"/>
                  </a:ext>
                </a:extLst>
              </a:tr>
              <a:tr h="2586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4c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14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88,85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66,96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74,57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46,09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95282662"/>
                  </a:ext>
                </a:extLst>
              </a:tr>
              <a:tr h="2586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21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57,30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48,58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18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57,46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45,01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54690645"/>
                  </a:ext>
                </a:extLst>
              </a:tr>
              <a:tr h="2586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16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49,01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41,67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7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29,63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21,90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3353344"/>
                  </a:ext>
                </a:extLst>
              </a:tr>
              <a:tr h="258605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7b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2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152,80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109,66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30,80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24,18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88346534"/>
                  </a:ext>
                </a:extLst>
              </a:tr>
              <a:tr h="271534"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44,28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30,60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44,28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30,60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07665"/>
                  </a:ext>
                </a:extLst>
              </a:tr>
              <a:tr h="27153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Razem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73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1 405,91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1 088,94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53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1 104,75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833,29  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82198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496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792000"/>
            <a:ext cx="9000000" cy="540000"/>
          </a:xfrm>
        </p:spPr>
        <p:txBody>
          <a:bodyPr>
            <a:noAutofit/>
          </a:bodyPr>
          <a:lstStyle/>
          <a:p>
            <a:r>
              <a:rPr lang="pl-PL" sz="2600" b="1" dirty="0">
                <a:solidFill>
                  <a:srgbClr val="FF0000"/>
                </a:solidFill>
              </a:rPr>
              <a:t>POSTĘPY W WYKORZYSTANIU INSTRUMENTÓW FINANSOWYCH</a:t>
            </a:r>
          </a:p>
        </p:txBody>
      </p:sp>
      <p:sp>
        <p:nvSpPr>
          <p:cNvPr id="11" name="Symbol zastępczy zawartości 10">
            <a:extLst>
              <a:ext uri="{FF2B5EF4-FFF2-40B4-BE49-F238E27FC236}">
                <a16:creationId xmlns="" xmlns:a16="http://schemas.microsoft.com/office/drawing/2014/main" id="{306BD1ED-AE88-46CA-B9A8-50BC627C4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1520" y="1766667"/>
            <a:ext cx="8435280" cy="331236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000" dirty="0"/>
              <a:t>Beneficjent: </a:t>
            </a:r>
            <a:r>
              <a:rPr lang="pl-PL" sz="2000" b="1" dirty="0"/>
              <a:t>Bank Gospodarstwa Krajowego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000" dirty="0"/>
              <a:t>Tytuł Projektu: Fundusz Funduszy Województwa Świętokrzyskiego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000" dirty="0"/>
              <a:t>Nr Projektu: RPSW.02.06.00-26-0001/17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000" dirty="0"/>
              <a:t>Koszt całkowity projektu:  </a:t>
            </a:r>
            <a:r>
              <a:rPr lang="pl-PL" sz="2000" b="1" dirty="0"/>
              <a:t>245 647 058,82 PLN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000" dirty="0"/>
              <a:t>Dofinansowanie:  </a:t>
            </a:r>
            <a:r>
              <a:rPr lang="pl-PL" sz="2000" b="1" dirty="0"/>
              <a:t>208 800 000,00 PLN (85 %)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000" dirty="0"/>
              <a:t>Okres realizacji: 01.07.2017r. – 31.12.2023r.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000" dirty="0"/>
              <a:t>Data podpisania umowy: </a:t>
            </a:r>
            <a:r>
              <a:rPr lang="pl-PL" sz="2000" b="1" dirty="0"/>
              <a:t>30.06.2017r.</a:t>
            </a:r>
            <a:r>
              <a:rPr lang="pl-PL" sz="2000" dirty="0"/>
              <a:t> </a:t>
            </a:r>
          </a:p>
        </p:txBody>
      </p:sp>
      <p:pic>
        <p:nvPicPr>
          <p:cNvPr id="10" name="Obraz 9">
            <a:extLst>
              <a:ext uri="{FF2B5EF4-FFF2-40B4-BE49-F238E27FC236}">
                <a16:creationId xmlns="" xmlns:a16="http://schemas.microsoft.com/office/drawing/2014/main" id="{7EEE6336-0129-4604-8406-964536E026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9848"/>
            <a:ext cx="4572000" cy="61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6311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 descr="tło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-205528"/>
            <a:ext cx="9144000" cy="7063527"/>
          </a:xfrm>
          <a:prstGeom prst="rect">
            <a:avLst/>
          </a:prstGeom>
        </p:spPr>
      </p:pic>
      <p:sp>
        <p:nvSpPr>
          <p:cNvPr id="7" name="Prostokąt 6"/>
          <p:cNvSpPr/>
          <p:nvPr/>
        </p:nvSpPr>
        <p:spPr>
          <a:xfrm>
            <a:off x="755576" y="836712"/>
            <a:ext cx="8280920" cy="45719"/>
          </a:xfrm>
          <a:prstGeom prst="rect">
            <a:avLst/>
          </a:prstGeom>
          <a:solidFill>
            <a:srgbClr val="EFB3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Tytuł 7">
            <a:extLst>
              <a:ext uri="{FF2B5EF4-FFF2-40B4-BE49-F238E27FC236}">
                <a16:creationId xmlns="" xmlns:a16="http://schemas.microsoft.com/office/drawing/2014/main" id="{38E55EEB-0A13-4189-8E42-0DDF419F5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43" y="586725"/>
            <a:ext cx="8229600" cy="1143000"/>
          </a:xfrm>
        </p:spPr>
        <p:txBody>
          <a:bodyPr>
            <a:noAutofit/>
          </a:bodyPr>
          <a:lstStyle/>
          <a:p>
            <a:r>
              <a:rPr lang="pl-PL" sz="2600" b="1" dirty="0"/>
              <a:t>Wykorzystanie środków u Operatorów</a:t>
            </a:r>
          </a:p>
        </p:txBody>
      </p:sp>
      <p:grpSp>
        <p:nvGrpSpPr>
          <p:cNvPr id="13" name="Grupa 12">
            <a:extLst>
              <a:ext uri="{FF2B5EF4-FFF2-40B4-BE49-F238E27FC236}">
                <a16:creationId xmlns="" xmlns:a16="http://schemas.microsoft.com/office/drawing/2014/main" id="{C9D06C0C-6BDF-4BC3-8DCE-4700E3630BC8}"/>
              </a:ext>
            </a:extLst>
          </p:cNvPr>
          <p:cNvGrpSpPr/>
          <p:nvPr/>
        </p:nvGrpSpPr>
        <p:grpSpPr>
          <a:xfrm>
            <a:off x="4572000" y="205527"/>
            <a:ext cx="4548302" cy="355337"/>
            <a:chOff x="3638736" y="1507390"/>
            <a:chExt cx="5505264" cy="460576"/>
          </a:xfrm>
        </p:grpSpPr>
        <p:pic>
          <p:nvPicPr>
            <p:cNvPr id="14" name="Obraz 1">
              <a:extLst>
                <a:ext uri="{FF2B5EF4-FFF2-40B4-BE49-F238E27FC236}">
                  <a16:creationId xmlns="" xmlns:a16="http://schemas.microsoft.com/office/drawing/2014/main" id="{90FA8F45-50A6-4231-BF0F-5DC7AC52D9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38736" y="1507390"/>
              <a:ext cx="1028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2">
              <a:extLst>
                <a:ext uri="{FF2B5EF4-FFF2-40B4-BE49-F238E27FC236}">
                  <a16:creationId xmlns="" xmlns:a16="http://schemas.microsoft.com/office/drawing/2014/main" id="{1CDB31D8-451D-45DF-888F-C96B6B64D95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036" y="1529816"/>
              <a:ext cx="14097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Obraz 3">
              <a:extLst>
                <a:ext uri="{FF2B5EF4-FFF2-40B4-BE49-F238E27FC236}">
                  <a16:creationId xmlns="" xmlns:a16="http://schemas.microsoft.com/office/drawing/2014/main" id="{85D3B34F-DA30-409A-866A-010F5B67AD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5575" y="1507390"/>
              <a:ext cx="952500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Obraz 4">
              <a:extLst>
                <a:ext uri="{FF2B5EF4-FFF2-40B4-BE49-F238E27FC236}">
                  <a16:creationId xmlns="" xmlns:a16="http://schemas.microsoft.com/office/drawing/2014/main" id="{FBA2B7D5-9FCC-4BD0-94B9-D5E59D42FE3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6675" y="1529816"/>
              <a:ext cx="1457325" cy="438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6" name="Symbol zastępczy zawartości 5">
            <a:extLst>
              <a:ext uri="{FF2B5EF4-FFF2-40B4-BE49-F238E27FC236}">
                <a16:creationId xmlns="" xmlns:a16="http://schemas.microsoft.com/office/drawing/2014/main" id="{8DC480D0-458F-4979-97E3-374434EC87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628974"/>
              </p:ext>
            </p:extLst>
          </p:nvPr>
        </p:nvGraphicFramePr>
        <p:xfrm>
          <a:off x="755576" y="1784895"/>
          <a:ext cx="8064896" cy="42463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6359">
                  <a:extLst>
                    <a:ext uri="{9D8B030D-6E8A-4147-A177-3AD203B41FA5}">
                      <a16:colId xmlns="" xmlns:a16="http://schemas.microsoft.com/office/drawing/2014/main" val="171881620"/>
                    </a:ext>
                  </a:extLst>
                </a:gridCol>
                <a:gridCol w="1286783">
                  <a:extLst>
                    <a:ext uri="{9D8B030D-6E8A-4147-A177-3AD203B41FA5}">
                      <a16:colId xmlns="" xmlns:a16="http://schemas.microsoft.com/office/drawing/2014/main" val="2384906430"/>
                    </a:ext>
                  </a:extLst>
                </a:gridCol>
                <a:gridCol w="1186583">
                  <a:extLst>
                    <a:ext uri="{9D8B030D-6E8A-4147-A177-3AD203B41FA5}">
                      <a16:colId xmlns="" xmlns:a16="http://schemas.microsoft.com/office/drawing/2014/main" val="2323483122"/>
                    </a:ext>
                  </a:extLst>
                </a:gridCol>
                <a:gridCol w="1666491">
                  <a:extLst>
                    <a:ext uri="{9D8B030D-6E8A-4147-A177-3AD203B41FA5}">
                      <a16:colId xmlns="" xmlns:a16="http://schemas.microsoft.com/office/drawing/2014/main" val="2828580588"/>
                    </a:ext>
                  </a:extLst>
                </a:gridCol>
                <a:gridCol w="700568">
                  <a:extLst>
                    <a:ext uri="{9D8B030D-6E8A-4147-A177-3AD203B41FA5}">
                      <a16:colId xmlns="" xmlns:a16="http://schemas.microsoft.com/office/drawing/2014/main" val="836942496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196175172"/>
                    </a:ext>
                  </a:extLst>
                </a:gridCol>
              </a:tblGrid>
              <a:tr h="721041"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1" u="none" strike="noStrike" dirty="0">
                          <a:effectLst/>
                        </a:rPr>
                        <a:t>Operator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rgbClr val="EFB3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1" u="none" strike="noStrike" dirty="0">
                          <a:effectLst/>
                        </a:rPr>
                        <a:t>Budżet Fundusz</a:t>
                      </a:r>
                    </a:p>
                    <a:p>
                      <a:pPr algn="ctr" fontAlgn="t"/>
                      <a:r>
                        <a:rPr lang="pl-PL" sz="1400" b="1" u="none" strike="noStrike" dirty="0">
                          <a:effectLst/>
                        </a:rPr>
                        <a:t>[mln PLN] 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rgbClr val="EFB3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1" u="none" strike="noStrike" dirty="0">
                          <a:effectLst/>
                        </a:rPr>
                        <a:t> Wkład EFRR </a:t>
                      </a:r>
                      <a:br>
                        <a:rPr lang="pl-PL" sz="1400" b="1" u="none" strike="noStrike" dirty="0">
                          <a:effectLst/>
                        </a:rPr>
                      </a:br>
                      <a:r>
                        <a:rPr lang="pl-PL" sz="1400" b="1" u="none" strike="noStrike" dirty="0">
                          <a:effectLst/>
                        </a:rPr>
                        <a:t>[mln PLN] 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rgbClr val="EFB3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1" u="none" strike="noStrike" dirty="0">
                          <a:effectLst/>
                        </a:rPr>
                        <a:t> Wykorzystanie na dzień 30.09.2018 [mln PLN] 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rgbClr val="EFB3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1" u="none" strike="noStrike" dirty="0">
                          <a:effectLst/>
                        </a:rPr>
                        <a:t>% wykorzystania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rgbClr val="EFB31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l-PL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Ilość zawartych umów / </a:t>
                      </a:r>
                      <a:r>
                        <a:rPr lang="pl-PL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il.docelowa</a:t>
                      </a:r>
                      <a:endParaRPr lang="pl-P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solidFill>
                      <a:srgbClr val="EFB31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86341429"/>
                  </a:ext>
                </a:extLst>
              </a:tr>
              <a:tr h="89852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effectLst/>
                        </a:rPr>
                        <a:t>Fundusz Pożyczkowy Województwa Świętokrzyskiego </a:t>
                      </a:r>
                      <a:r>
                        <a:rPr lang="pl-PL" sz="1400" u="none" strike="noStrike" dirty="0" err="1">
                          <a:effectLst/>
                        </a:rPr>
                        <a:t>Sp.z</a:t>
                      </a:r>
                      <a:r>
                        <a:rPr lang="pl-PL" sz="1400" u="none" strike="noStrike" dirty="0">
                          <a:effectLst/>
                        </a:rPr>
                        <a:t> o.o.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          30,80 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20,00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                     7,49 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24,5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66/224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597981509"/>
                  </a:ext>
                </a:extLst>
              </a:tr>
              <a:tr h="89852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effectLst/>
                        </a:rPr>
                        <a:t>Krajowe Stowarzyszenie Wspierania Przedsiębiorczości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          18,50 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>
                          <a:effectLst/>
                        </a:rPr>
                        <a:t>12,00   </a:t>
                      </a:r>
                      <a:endParaRPr lang="pl-PL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                     4,51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24,5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23/135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317993478"/>
                  </a:ext>
                </a:extLst>
              </a:tr>
              <a:tr h="45481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effectLst/>
                        </a:rPr>
                        <a:t>Lubelska Fundacja Rozwoju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             9,40 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8,00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                     1,15 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12,2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7/74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2370762242"/>
                  </a:ext>
                </a:extLst>
              </a:tr>
              <a:tr h="45481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effectLst/>
                        </a:rPr>
                        <a:t>Fundacja Rozwoju Regionu Pierzchnica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             6,70 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5,00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                     3,27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49,0                    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20/46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848179919"/>
                  </a:ext>
                </a:extLst>
              </a:tr>
              <a:tr h="676669">
                <a:tc>
                  <a:txBody>
                    <a:bodyPr/>
                    <a:lstStyle/>
                    <a:p>
                      <a:pPr algn="l" fontAlgn="ctr"/>
                      <a:r>
                        <a:rPr lang="pl-PL" sz="1400" u="none" strike="noStrike" dirty="0">
                          <a:effectLst/>
                        </a:rPr>
                        <a:t>Agencja Rozwoju Regionalnego w Starachowicach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             3,70 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3,00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                     0,76    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u="none" strike="noStrike" dirty="0">
                          <a:effectLst/>
                        </a:rPr>
                        <a:t>20,5</a:t>
                      </a:r>
                      <a:endParaRPr lang="pl-P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l-P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7/35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671324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656138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5619</TotalTime>
  <Words>2210</Words>
  <Application>Microsoft Office PowerPoint</Application>
  <PresentationFormat>Pokaz na ekranie (4:3)</PresentationFormat>
  <Paragraphs>948</Paragraphs>
  <Slides>19</Slides>
  <Notes>7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0" baseType="lpstr">
      <vt:lpstr>Motyw pakietu Office</vt:lpstr>
      <vt:lpstr>  EUROPEJSKI FUNDUSZ ROZWOJU REGIONALNEGO w ramach RPOWŚ 2014-2020 </vt:lpstr>
      <vt:lpstr>PLAN  PREZENTACJI</vt:lpstr>
      <vt:lpstr>POSTĘPY W REALIZACJI EFRR w ramach RPOWŚ 2014-2020</vt:lpstr>
      <vt:lpstr>POSTĘPY W REALIZACJI EFRR w ramach RPOWŚ 2014-2020</vt:lpstr>
      <vt:lpstr>POSTĘPY W REALIZACJI EFRR –  Umowy wg działań</vt:lpstr>
      <vt:lpstr>POSTĘPY W REALIZACJI EFRR – OSIE PRIORYTETOWE</vt:lpstr>
      <vt:lpstr>POSTĘPY W REALIZACJI PROJEKTÓW POZAKONKURSOWYCH</vt:lpstr>
      <vt:lpstr>POSTĘPY W WYKORZYSTANIU INSTRUMENTÓW FINANSOWYCH</vt:lpstr>
      <vt:lpstr>Wykorzystanie środków u Operatorów</vt:lpstr>
      <vt:lpstr>POSTĘPY W RAMACH WYKONANIA</vt:lpstr>
      <vt:lpstr>POSTĘPY W RAMACH WYKONANIA 27.09.2018r. w EURO  (Certyfikacja)</vt:lpstr>
      <vt:lpstr>POSTĘPY W RAMACH WYKONANIA</vt:lpstr>
      <vt:lpstr>POSTĘPY W RAMACH WYKONANIA</vt:lpstr>
      <vt:lpstr>POSTĘPY W RAMACH WYKONANIA</vt:lpstr>
      <vt:lpstr>POSTĘPY W RAMACH WYKONANIA</vt:lpstr>
      <vt:lpstr>PROGNOZA FINANSOWA 2018</vt:lpstr>
      <vt:lpstr>POSTĘPY W PROGNOZIE FINANSOWEJ 2018  (wypłacone dofinansowanie)</vt:lpstr>
      <vt:lpstr>REALIZACJA ZASADY „N+3”</vt:lpstr>
      <vt:lpstr>Dziękuję za uwagę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alemak</dc:creator>
  <cp:lastModifiedBy>Janiszewski, Przemysław</cp:lastModifiedBy>
  <cp:revision>898</cp:revision>
  <cp:lastPrinted>2018-10-04T12:37:18Z</cp:lastPrinted>
  <dcterms:created xsi:type="dcterms:W3CDTF">2016-11-28T07:34:13Z</dcterms:created>
  <dcterms:modified xsi:type="dcterms:W3CDTF">2018-10-05T07:25:43Z</dcterms:modified>
</cp:coreProperties>
</file>