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10" r:id="rId3"/>
    <p:sldMasterId id="2147483758" r:id="rId4"/>
    <p:sldMasterId id="2147483770" r:id="rId5"/>
    <p:sldMasterId id="2147483722" r:id="rId6"/>
    <p:sldMasterId id="2147483734" r:id="rId7"/>
    <p:sldMasterId id="2147483746" r:id="rId8"/>
  </p:sldMasterIdLst>
  <p:notesMasterIdLst>
    <p:notesMasterId r:id="rId25"/>
  </p:notesMasterIdLst>
  <p:handoutMasterIdLst>
    <p:handoutMasterId r:id="rId26"/>
  </p:handoutMasterIdLst>
  <p:sldIdLst>
    <p:sldId id="257" r:id="rId9"/>
    <p:sldId id="470" r:id="rId10"/>
    <p:sldId id="490" r:id="rId11"/>
    <p:sldId id="447" r:id="rId12"/>
    <p:sldId id="436" r:id="rId13"/>
    <p:sldId id="451" r:id="rId14"/>
    <p:sldId id="452" r:id="rId15"/>
    <p:sldId id="491" r:id="rId16"/>
    <p:sldId id="454" r:id="rId17"/>
    <p:sldId id="449" r:id="rId18"/>
    <p:sldId id="492" r:id="rId19"/>
    <p:sldId id="497" r:id="rId20"/>
    <p:sldId id="498" r:id="rId21"/>
    <p:sldId id="499" r:id="rId22"/>
    <p:sldId id="501" r:id="rId23"/>
    <p:sldId id="297" r:id="rId24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6" userDrawn="1">
          <p15:clr>
            <a:srgbClr val="A4A3A4"/>
          </p15:clr>
        </p15:guide>
        <p15:guide id="2" pos="2157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86962" autoAdjust="0"/>
  </p:normalViewPr>
  <p:slideViewPr>
    <p:cSldViewPr snapToGrid="0">
      <p:cViewPr varScale="1">
        <p:scale>
          <a:sx n="95" d="100"/>
          <a:sy n="95" d="100"/>
        </p:scale>
        <p:origin x="4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2184" y="114"/>
      </p:cViewPr>
      <p:guideLst>
        <p:guide orient="horz" pos="2876"/>
        <p:guide pos="2157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pc26\EFS\WSDSWPTIP\2018\prezentacje_na_Komitet_Monitorujacy\IX_2018\wykresy_komitet_kontraktacj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pc26\EFS\WSDSWPTIP\2018\prezentacje_na_Komitet_Monitorujacy\IX_2018\wykresy_komitet_kontraktacj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pc26\EFS\WSDSWPTIP\2018\prezentacje_na_Komitet_Monitorujacy\IX_2018\wykresy_komitet_kontraktacj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pc26\EFS\WSDSWPTIP\2018\prezentacje_na_Komitet_Monitorujacy\IX_2018\wykresy_komitet_kontraktacj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pc26\EFS\WSDSWPTIP\2018\prezentacje_na_Komitet_Monitorujacy\IX_2018\wykresy_komitet_zatwierdzone_wnioski_o_p&#322;atno&#347;&#263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pc26\EFS\WSDSWPTIP\2018\prezentacje_na_Komitet_Monitorujacy\IX_2018\wykresy_komitet_certyfikacj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921839457567804"/>
          <c:y val="3.6090561244006614E-2"/>
          <c:w val="0.86550382764654421"/>
          <c:h val="0.86768267657820652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1"/>
              <c:layout>
                <c:manualLayout>
                  <c:x val="-2.5204788909891957E-3"/>
                  <c:y val="-3.7400649004332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'KONTRAKTACJA oś 8'!$A$2:$A$3</c:f>
              <c:strCache>
                <c:ptCount val="2"/>
                <c:pt idx="0">
                  <c:v>Alokacja (środki UE + wkład własny Beneficjentów)</c:v>
                </c:pt>
                <c:pt idx="1">
                  <c:v>Wartość umów ogółem</c:v>
                </c:pt>
              </c:strCache>
            </c:strRef>
          </c:cat>
          <c:val>
            <c:numRef>
              <c:f>'KONTRAKTACJA oś 8'!$B$2:$B$3</c:f>
              <c:numCache>
                <c:formatCode>#,##0.00</c:formatCode>
                <c:ptCount val="2"/>
                <c:pt idx="0">
                  <c:v>550833471.58000004</c:v>
                </c:pt>
                <c:pt idx="1">
                  <c:v>241490155.47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94953216"/>
        <c:axId val="294946552"/>
        <c:axId val="0"/>
      </c:bar3DChart>
      <c:catAx>
        <c:axId val="29495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4946552"/>
        <c:crosses val="autoZero"/>
        <c:auto val="1"/>
        <c:lblAlgn val="ctr"/>
        <c:lblOffset val="100"/>
        <c:noMultiLvlLbl val="0"/>
      </c:catAx>
      <c:valAx>
        <c:axId val="294946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495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9061461067366574E-2"/>
          <c:y val="9.6907653873330252E-2"/>
          <c:w val="0.86899409448818898"/>
          <c:h val="0.85313479727478381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1"/>
              <c:layout>
                <c:manualLayout>
                  <c:x val="-2.5204788909891957E-3"/>
                  <c:y val="-3.7400649004332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'KONTRAKTACJA oś 9'!$A$2:$A$3</c:f>
              <c:strCache>
                <c:ptCount val="2"/>
                <c:pt idx="0">
                  <c:v>Alokacja (środki UE + wkład własny Beneficjentów)</c:v>
                </c:pt>
                <c:pt idx="1">
                  <c:v>Wartość umów ogółem</c:v>
                </c:pt>
              </c:strCache>
            </c:strRef>
          </c:cat>
          <c:val>
            <c:numRef>
              <c:f>'KONTRAKTACJA oś 9'!$B$2:$B$3</c:f>
              <c:numCache>
                <c:formatCode>#,##0.00</c:formatCode>
                <c:ptCount val="2"/>
                <c:pt idx="0">
                  <c:v>502345892.14999998</c:v>
                </c:pt>
                <c:pt idx="1">
                  <c:v>124186550.93000001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94949688"/>
        <c:axId val="294947336"/>
        <c:axId val="0"/>
      </c:bar3DChart>
      <c:catAx>
        <c:axId val="294949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4947336"/>
        <c:crosses val="autoZero"/>
        <c:auto val="1"/>
        <c:lblAlgn val="ctr"/>
        <c:lblOffset val="100"/>
        <c:noMultiLvlLbl val="0"/>
      </c:catAx>
      <c:valAx>
        <c:axId val="294947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4949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6094580716837"/>
          <c:y val="0.13236484397878501"/>
          <c:w val="0.78635431607510353"/>
          <c:h val="0.73790718649334597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1"/>
              <c:layout>
                <c:manualLayout>
                  <c:x val="-2.5204505686789152E-3"/>
                  <c:y val="-5.0980378192505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'KONTRAKTACJA oś 10'!$A$2:$A$3</c:f>
              <c:strCache>
                <c:ptCount val="2"/>
                <c:pt idx="0">
                  <c:v>Alokacja (środki UE + wkład własny Beneficjentów)</c:v>
                </c:pt>
                <c:pt idx="1">
                  <c:v>Wartość umów ogółem</c:v>
                </c:pt>
              </c:strCache>
            </c:strRef>
          </c:cat>
          <c:val>
            <c:numRef>
              <c:f>'KONTRAKTACJA oś 10'!$B$2:$B$3</c:f>
              <c:numCache>
                <c:formatCode>#,##0.00</c:formatCode>
                <c:ptCount val="2"/>
                <c:pt idx="0">
                  <c:v>631021418.92999995</c:v>
                </c:pt>
                <c:pt idx="1">
                  <c:v>428386306.92000002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94950080"/>
        <c:axId val="294948904"/>
        <c:axId val="0"/>
      </c:bar3DChart>
      <c:catAx>
        <c:axId val="29495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4948904"/>
        <c:crosses val="autoZero"/>
        <c:auto val="1"/>
        <c:lblAlgn val="ctr"/>
        <c:lblOffset val="100"/>
        <c:noMultiLvlLbl val="0"/>
      </c:catAx>
      <c:valAx>
        <c:axId val="294948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49500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657480314960631"/>
          <c:y val="0.16143153376752709"/>
          <c:w val="0.76452896512935886"/>
          <c:h val="0.73790718649334597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1"/>
              <c:layout>
                <c:manualLayout>
                  <c:x val="-2.5204788909891957E-3"/>
                  <c:y val="-3.7400649004332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'OSIE 8,9,10 RAZEM'!$A$2:$A$3</c:f>
              <c:strCache>
                <c:ptCount val="2"/>
                <c:pt idx="0">
                  <c:v>Alokacja (środki UE + wkład własny Beneficjentów)</c:v>
                </c:pt>
                <c:pt idx="1">
                  <c:v>Wartość umów ogółem</c:v>
                </c:pt>
              </c:strCache>
            </c:strRef>
          </c:cat>
          <c:val>
            <c:numRef>
              <c:f>'OSIE 8,9,10 RAZEM'!$B$2:$B$3</c:f>
              <c:numCache>
                <c:formatCode>#,##0.00</c:formatCode>
                <c:ptCount val="2"/>
                <c:pt idx="0">
                  <c:v>1684200782.6500001</c:v>
                </c:pt>
                <c:pt idx="1">
                  <c:v>794063013.32000005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98948608"/>
        <c:axId val="298949392"/>
        <c:axId val="0"/>
      </c:bar3DChart>
      <c:catAx>
        <c:axId val="29894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8949392"/>
        <c:crosses val="autoZero"/>
        <c:auto val="1"/>
        <c:lblAlgn val="ctr"/>
        <c:lblOffset val="100"/>
        <c:noMultiLvlLbl val="0"/>
      </c:catAx>
      <c:valAx>
        <c:axId val="29894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8948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44558180227472"/>
          <c:y val="0.1603875688366927"/>
          <c:w val="0.75704800920862103"/>
          <c:h val="0.72814354869493891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  <a:alpha val="55000"/>
                </a:schemeClr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</c:dPt>
          <c:dLbls>
            <c:dLbl>
              <c:idx val="1"/>
              <c:layout>
                <c:manualLayout>
                  <c:x val="-2.5204788909891957E-3"/>
                  <c:y val="-3.7400649004332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'ZATW. WNI. razem osie 8, 9, 10'!$A$2:$A$3</c:f>
              <c:strCache>
                <c:ptCount val="2"/>
                <c:pt idx="0">
                  <c:v>Alokacja (środki UE + wkład własny Beneficjentów)</c:v>
                </c:pt>
                <c:pt idx="1">
                  <c:v>Wartość zatwierdzonych wniosków o płatność</c:v>
                </c:pt>
              </c:strCache>
            </c:strRef>
          </c:cat>
          <c:val>
            <c:numRef>
              <c:f>'ZATW. WNI. razem osie 8, 9, 10'!$B$2:$B$3</c:f>
              <c:numCache>
                <c:formatCode>#,##0.00</c:formatCode>
                <c:ptCount val="2"/>
                <c:pt idx="0">
                  <c:v>1684200782.6500001</c:v>
                </c:pt>
                <c:pt idx="1">
                  <c:v>425430865.88999999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98950960"/>
        <c:axId val="298951352"/>
        <c:axId val="0"/>
      </c:bar3DChart>
      <c:catAx>
        <c:axId val="29895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8951352"/>
        <c:crosses val="autoZero"/>
        <c:auto val="1"/>
        <c:lblAlgn val="ctr"/>
        <c:lblOffset val="100"/>
        <c:noMultiLvlLbl val="0"/>
      </c:catAx>
      <c:valAx>
        <c:axId val="298951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8950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250853018372705"/>
          <c:y val="0.14313608089847557"/>
          <c:w val="0.75972569827859016"/>
          <c:h val="0.74113559732209677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60000"/>
                <a:lumOff val="40000"/>
                <a:alpha val="62000"/>
              </a:schemeClr>
            </a:solidFill>
            <a:ln w="9525" cap="flat" cmpd="sng" algn="ctr">
              <a:solidFill>
                <a:schemeClr val="accent1"/>
              </a:solidFill>
              <a:round/>
            </a:ln>
            <a:effectLst/>
            <a:sp3d contourW="9525">
              <a:contourClr>
                <a:schemeClr val="accent1"/>
              </a:contourClr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1"/>
              <c:layout>
                <c:manualLayout>
                  <c:x val="-2.5204788909891957E-3"/>
                  <c:y val="-3.7400649004332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'CERTYFIKACJA razem osie 8,9,10'!$A$2:$A$3</c:f>
              <c:strCache>
                <c:ptCount val="2"/>
                <c:pt idx="0">
                  <c:v>Alokacja (środki UE + wkład własny Beneficjentów)</c:v>
                </c:pt>
                <c:pt idx="1">
                  <c:v>Wartość wydatków certyfikowanych</c:v>
                </c:pt>
              </c:strCache>
            </c:strRef>
          </c:cat>
          <c:val>
            <c:numRef>
              <c:f>'CERTYFIKACJA razem osie 8,9,10'!$B$2:$B$3</c:f>
              <c:numCache>
                <c:formatCode>#,##0.00</c:formatCode>
                <c:ptCount val="2"/>
                <c:pt idx="0">
                  <c:v>1684200782.6500001</c:v>
                </c:pt>
                <c:pt idx="1">
                  <c:v>355434456.30000001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98945864"/>
        <c:axId val="298950568"/>
        <c:axId val="0"/>
      </c:bar3DChart>
      <c:catAx>
        <c:axId val="298945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8950568"/>
        <c:crosses val="autoZero"/>
        <c:auto val="1"/>
        <c:lblAlgn val="ctr"/>
        <c:lblOffset val="100"/>
        <c:noMultiLvlLbl val="0"/>
      </c:catAx>
      <c:valAx>
        <c:axId val="298950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8945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1189D506-5873-45A0-BB45-A175895FBF12}" type="datetimeFigureOut">
              <a:rPr lang="pl-PL" smtClean="0"/>
              <a:pPr/>
              <a:t>2018-09-27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D95CD388-7E8B-4B8C-8A5E-F38D15C5ECD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4034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6525FE74-FC8D-4011-9FD4-538DD9FBAFF8}" type="datetimeFigureOut">
              <a:rPr lang="pl-PL" smtClean="0"/>
              <a:pPr/>
              <a:t>2018-09-27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6BD3ECF7-7F83-415C-9D7A-25FF113B498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284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4074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16448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6872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954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1639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2726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7521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2177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9891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0703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2380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1746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0899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0330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5991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3832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13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153117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74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42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-110752"/>
            <a:ext cx="4648200" cy="1155455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277753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-110752"/>
            <a:ext cx="4648200" cy="1155455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2722658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94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78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3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65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30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1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1767740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66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37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78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5" y="-114299"/>
            <a:ext cx="4660096" cy="1158412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471736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5" y="-114299"/>
            <a:ext cx="4660096" cy="1158412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3353405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63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51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7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390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72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53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990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7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984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30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3331296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36887806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086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760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18" y="-119582"/>
            <a:ext cx="4237781" cy="105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613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99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91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334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183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335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526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542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>
                <a:solidFill>
                  <a:schemeClr val="bg1"/>
                </a:solidFill>
              </a:rPr>
              <a:t>Kliknij, aby dodać tytuł prezentacji</a:t>
            </a: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934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>
                <a:solidFill>
                  <a:schemeClr val="bg1"/>
                </a:solidFill>
              </a:rPr>
              <a:t>Kliknij, aby dodać tytuł prezentacji</a:t>
            </a: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674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410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560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0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074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477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070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707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311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703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743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27724350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26431813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382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31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100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009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396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67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949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961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278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>
                <a:solidFill>
                  <a:schemeClr val="bg1"/>
                </a:solidFill>
              </a:rPr>
              <a:t>Kliknij, aby dodać tytuł prezentacji</a:t>
            </a: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4578" y="79766"/>
            <a:ext cx="4419232" cy="96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197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4578" y="79766"/>
            <a:ext cx="4419232" cy="96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025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47788" y="68240"/>
            <a:ext cx="3827971" cy="8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3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3" name="Obraz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8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49" y="3874"/>
            <a:ext cx="6658252" cy="97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491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47788" y="68240"/>
            <a:ext cx="3827971" cy="8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794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47788" y="68240"/>
            <a:ext cx="3827971" cy="8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374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47788" y="68240"/>
            <a:ext cx="3827971" cy="8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809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47788" y="68240"/>
            <a:ext cx="3827971" cy="8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21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47788" y="68240"/>
            <a:ext cx="3827971" cy="8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505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47788" y="68240"/>
            <a:ext cx="3827971" cy="8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00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47788" y="68240"/>
            <a:ext cx="3827971" cy="8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265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>
                <a:solidFill>
                  <a:schemeClr val="bg1"/>
                </a:solidFill>
              </a:rPr>
              <a:t>Kliknij, aby dodać tytuł prezentacji</a:t>
            </a: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084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>
                <a:solidFill>
                  <a:schemeClr val="bg1"/>
                </a:solidFill>
              </a:rPr>
              <a:t>Kliknij, aby dodać tytuł prezentacji</a:t>
            </a: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7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76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231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611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855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918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083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984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610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431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9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2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0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6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76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470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881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12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391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026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701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693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0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0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0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0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0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0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09625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	</a:t>
            </a: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09625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   </a:t>
            </a: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09625" y="213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Podtytuł 10"/>
          <p:cNvSpPr txBox="1">
            <a:spLocks/>
          </p:cNvSpPr>
          <p:nvPr/>
        </p:nvSpPr>
        <p:spPr>
          <a:xfrm>
            <a:off x="325754" y="3860800"/>
            <a:ext cx="8681085" cy="2485363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2800" b="1" dirty="0"/>
              <a:t> </a:t>
            </a:r>
          </a:p>
          <a:p>
            <a:endParaRPr lang="pl-PL" sz="9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/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endParaRPr lang="pl-PL" sz="28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94888" y="4345615"/>
            <a:ext cx="81778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400" b="1" dirty="0">
                <a:solidFill>
                  <a:srgbClr val="002060"/>
                </a:solidFill>
              </a:rPr>
              <a:t>Regionalny Program Operacyjny </a:t>
            </a:r>
          </a:p>
          <a:p>
            <a:pPr lvl="0" algn="ctr"/>
            <a:r>
              <a:rPr lang="pl-PL" sz="2400" b="1" dirty="0">
                <a:solidFill>
                  <a:srgbClr val="002060"/>
                </a:solidFill>
              </a:rPr>
              <a:t>Województwa Świętokrzyskiego na lata 2014-2020 </a:t>
            </a:r>
          </a:p>
          <a:p>
            <a:pPr lvl="0" algn="ctr"/>
            <a:r>
              <a:rPr lang="pl-PL" sz="2400" b="1" dirty="0" smtClean="0">
                <a:solidFill>
                  <a:srgbClr val="002060"/>
                </a:solidFill>
              </a:rPr>
              <a:t>stan wdrażania osi priorytetowych 8, 9, 10 </a:t>
            </a:r>
          </a:p>
          <a:p>
            <a:pPr lvl="0" algn="ctr"/>
            <a:r>
              <a:rPr lang="pl-PL" sz="2400" b="1" dirty="0" smtClean="0">
                <a:solidFill>
                  <a:srgbClr val="002060"/>
                </a:solidFill>
              </a:rPr>
              <a:t>(Europejski Fundusz Społeczny)</a:t>
            </a:r>
          </a:p>
          <a:p>
            <a:pPr lvl="0" algn="ctr"/>
            <a:r>
              <a:rPr lang="pl-PL" sz="1400" b="1" i="1" dirty="0" smtClean="0">
                <a:solidFill>
                  <a:srgbClr val="002060"/>
                </a:solidFill>
              </a:rPr>
              <a:t>Stan na 20.09.2018 r.</a:t>
            </a:r>
            <a:r>
              <a:rPr lang="pl-PL" sz="2400" b="1" dirty="0" smtClean="0">
                <a:solidFill>
                  <a:srgbClr val="002060"/>
                </a:solidFill>
              </a:rPr>
              <a:t> </a:t>
            </a:r>
            <a:endParaRPr lang="pl-PL" sz="2400" b="1" dirty="0">
              <a:solidFill>
                <a:srgbClr val="002060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8" y="1"/>
            <a:ext cx="9147758" cy="133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22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10</a:t>
            </a:fld>
            <a:endParaRPr lang="pl-PL" dirty="0"/>
          </a:p>
        </p:txBody>
      </p:sp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4084152"/>
              </p:ext>
            </p:extLst>
          </p:nvPr>
        </p:nvGraphicFramePr>
        <p:xfrm>
          <a:off x="0" y="960633"/>
          <a:ext cx="9144000" cy="5897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5476351" y="2197584"/>
            <a:ext cx="3310304" cy="12560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Wartość wydatków  certyfikowanych stanowi </a:t>
            </a:r>
            <a:r>
              <a:rPr lang="pl-PL" sz="2400" b="1" u="sng" dirty="0" smtClean="0">
                <a:solidFill>
                  <a:schemeClr val="accent1">
                    <a:lumMod val="50000"/>
                  </a:schemeClr>
                </a:solidFill>
              </a:rPr>
              <a:t>21,10 %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alokacji</a:t>
            </a:r>
            <a:endParaRPr lang="pl-PL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l-PL" sz="1400" dirty="0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2552281" y="1135743"/>
            <a:ext cx="6481188" cy="671209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solidFill>
                  <a:prstClr val="black"/>
                </a:solidFill>
              </a:rPr>
              <a:t>Certyfikacja </a:t>
            </a:r>
            <a:r>
              <a:rPr lang="pl-PL" sz="2800" b="1" dirty="0">
                <a:solidFill>
                  <a:prstClr val="black"/>
                </a:solidFill>
              </a:rPr>
              <a:t>wydatków </a:t>
            </a:r>
            <a:r>
              <a:rPr lang="pl-PL" sz="2800" b="1" dirty="0" smtClean="0">
                <a:solidFill>
                  <a:prstClr val="black"/>
                </a:solidFill>
              </a:rPr>
              <a:t>kwalifikowanych </a:t>
            </a:r>
            <a:br>
              <a:rPr lang="pl-PL" sz="2800" b="1" dirty="0" smtClean="0">
                <a:solidFill>
                  <a:prstClr val="black"/>
                </a:solidFill>
              </a:rPr>
            </a:br>
            <a:r>
              <a:rPr lang="pl-PL" sz="2800" b="1" dirty="0" smtClean="0">
                <a:solidFill>
                  <a:prstClr val="black"/>
                </a:solidFill>
              </a:rPr>
              <a:t>w </a:t>
            </a:r>
            <a:r>
              <a:rPr lang="pl-PL" sz="2800" b="1" dirty="0">
                <a:solidFill>
                  <a:prstClr val="black"/>
                </a:solidFill>
              </a:rPr>
              <a:t>ramach Osi 8, 9, 10</a:t>
            </a:r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6307537" y="3230489"/>
            <a:ext cx="1647931" cy="582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u="sng" dirty="0" smtClean="0">
                <a:solidFill>
                  <a:schemeClr val="accent1">
                    <a:lumMod val="50000"/>
                  </a:schemeClr>
                </a:solidFill>
              </a:rPr>
              <a:t>(18,83 %)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44157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6" y="960633"/>
            <a:ext cx="9144000" cy="576084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209" y="1704088"/>
            <a:ext cx="8691825" cy="3908808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 smtClean="0">
                <a:solidFill>
                  <a:srgbClr val="002060"/>
                </a:solidFill>
              </a:rPr>
              <a:t/>
            </a:r>
            <a:br>
              <a:rPr lang="pl-PL" sz="2000" b="1" dirty="0" smtClean="0">
                <a:solidFill>
                  <a:srgbClr val="002060"/>
                </a:solidFill>
              </a:rPr>
            </a:br>
            <a:r>
              <a:rPr lang="pl-PL" sz="2000" b="1" dirty="0" smtClean="0">
                <a:solidFill>
                  <a:srgbClr val="002060"/>
                </a:solidFill>
              </a:rPr>
              <a:t/>
            </a:r>
            <a:br>
              <a:rPr lang="pl-PL" sz="2000" b="1" dirty="0" smtClean="0">
                <a:solidFill>
                  <a:srgbClr val="002060"/>
                </a:solidFill>
              </a:rPr>
            </a:br>
            <a:r>
              <a:rPr lang="pl-PL" sz="2000" b="1" dirty="0" smtClean="0">
                <a:solidFill>
                  <a:srgbClr val="002060"/>
                </a:solidFill>
              </a:rPr>
              <a:t/>
            </a:r>
            <a:br>
              <a:rPr lang="pl-PL" sz="2000" b="1" dirty="0" smtClean="0">
                <a:solidFill>
                  <a:srgbClr val="002060"/>
                </a:solidFill>
              </a:rPr>
            </a:br>
            <a:r>
              <a:rPr lang="pl-PL" sz="2800" b="1" dirty="0">
                <a:solidFill>
                  <a:srgbClr val="002060"/>
                </a:solidFill>
              </a:rPr>
              <a:t>OSIĄGNIĘTE WARTOŚCI ORAZ CELE  WYZNACZONE DLA WSKAŹNIKÓW WŁĄCZONYCH DO RAM </a:t>
            </a:r>
            <a:r>
              <a:rPr lang="pl-PL" sz="2800" b="1" dirty="0" smtClean="0">
                <a:solidFill>
                  <a:srgbClr val="002060"/>
                </a:solidFill>
              </a:rPr>
              <a:t>WYKONANIA</a:t>
            </a:r>
            <a:r>
              <a:rPr lang="pl-PL" sz="2800" b="1" dirty="0">
                <a:solidFill>
                  <a:srgbClr val="002060"/>
                </a:solidFill>
              </a:rPr>
              <a:t/>
            </a:r>
            <a:br>
              <a:rPr lang="pl-PL" sz="2800" b="1" dirty="0">
                <a:solidFill>
                  <a:srgbClr val="002060"/>
                </a:solidFill>
              </a:rPr>
            </a:br>
            <a:r>
              <a:rPr lang="pl-PL" sz="2000" b="1" i="1" dirty="0" smtClean="0">
                <a:solidFill>
                  <a:srgbClr val="002060"/>
                </a:solidFill>
              </a:rPr>
              <a:t>(</a:t>
            </a:r>
            <a:r>
              <a:rPr lang="pl-PL" sz="2000" b="1" i="1" u="sng" dirty="0">
                <a:solidFill>
                  <a:srgbClr val="002060"/>
                </a:solidFill>
              </a:rPr>
              <a:t>stan na dzień </a:t>
            </a:r>
            <a:r>
              <a:rPr lang="pl-PL" sz="2000" b="1" i="1" u="sng" dirty="0" smtClean="0">
                <a:solidFill>
                  <a:srgbClr val="002060"/>
                </a:solidFill>
              </a:rPr>
              <a:t>20.09.2018 </a:t>
            </a:r>
            <a:r>
              <a:rPr lang="pl-PL" sz="2000" b="1" i="1" dirty="0" smtClean="0">
                <a:solidFill>
                  <a:srgbClr val="002060"/>
                </a:solidFill>
              </a:rPr>
              <a:t>- </a:t>
            </a:r>
            <a:r>
              <a:rPr lang="pl-PL" sz="1800" i="1" dirty="0" smtClean="0">
                <a:solidFill>
                  <a:srgbClr val="002060"/>
                </a:solidFill>
              </a:rPr>
              <a:t>dane </a:t>
            </a:r>
            <a:r>
              <a:rPr lang="pl-PL" sz="1800" i="1" dirty="0">
                <a:solidFill>
                  <a:srgbClr val="002060"/>
                </a:solidFill>
              </a:rPr>
              <a:t>w nawiasach na dzień </a:t>
            </a:r>
            <a:r>
              <a:rPr lang="pl-PL" sz="1800" i="1" dirty="0" smtClean="0">
                <a:solidFill>
                  <a:srgbClr val="002060"/>
                </a:solidFill>
              </a:rPr>
              <a:t>30.06.2018 </a:t>
            </a:r>
            <a:r>
              <a:rPr lang="pl-PL" sz="1800" i="1" dirty="0">
                <a:solidFill>
                  <a:srgbClr val="002060"/>
                </a:solidFill>
              </a:rPr>
              <a:t>)</a:t>
            </a:r>
            <a:r>
              <a:rPr lang="pl-PL" sz="1600" i="1" dirty="0">
                <a:solidFill>
                  <a:srgbClr val="002060"/>
                </a:solidFill>
              </a:rPr>
              <a:t/>
            </a:r>
            <a:br>
              <a:rPr lang="pl-PL" sz="1600" i="1" dirty="0">
                <a:solidFill>
                  <a:srgbClr val="002060"/>
                </a:solidFill>
              </a:rPr>
            </a:br>
            <a:r>
              <a:rPr lang="pl-PL" sz="1600" b="1" i="1" dirty="0" smtClean="0">
                <a:solidFill>
                  <a:srgbClr val="002060"/>
                </a:solidFill>
              </a:rPr>
              <a:t/>
            </a:r>
            <a:br>
              <a:rPr lang="pl-PL" sz="1600" b="1" i="1" dirty="0" smtClean="0">
                <a:solidFill>
                  <a:srgbClr val="002060"/>
                </a:solidFill>
              </a:rPr>
            </a:br>
            <a:endParaRPr lang="pl-PL" sz="1100" b="1" i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fld id="{40137619-8810-4CE4-85C3-5AD50D2A5BB7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055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6" y="960633"/>
            <a:ext cx="9144000" cy="576084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0582" y="1060993"/>
            <a:ext cx="8912887" cy="1008967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>
                <a:solidFill>
                  <a:srgbClr val="002060"/>
                </a:solidFill>
              </a:rPr>
              <a:t/>
            </a:r>
            <a:br>
              <a:rPr lang="pl-PL" sz="2000" b="1" dirty="0">
                <a:solidFill>
                  <a:srgbClr val="002060"/>
                </a:solidFill>
              </a:rPr>
            </a:br>
            <a:r>
              <a:rPr lang="pl-PL" sz="2000" b="1" dirty="0">
                <a:solidFill>
                  <a:srgbClr val="002060"/>
                </a:solidFill>
              </a:rPr>
              <a:t/>
            </a:r>
            <a:br>
              <a:rPr lang="pl-PL" sz="2000" b="1" dirty="0">
                <a:solidFill>
                  <a:srgbClr val="002060"/>
                </a:solidFill>
              </a:rPr>
            </a:br>
            <a:r>
              <a:rPr lang="pl-PL" sz="2800" b="1" dirty="0" smtClean="0">
                <a:solidFill>
                  <a:srgbClr val="002060"/>
                </a:solidFill>
              </a:rPr>
              <a:t>Oś </a:t>
            </a:r>
            <a:r>
              <a:rPr lang="pl-PL" sz="2800" b="1" dirty="0">
                <a:solidFill>
                  <a:srgbClr val="002060"/>
                </a:solidFill>
              </a:rPr>
              <a:t>priorytetowa 8.</a:t>
            </a:r>
            <a:br>
              <a:rPr lang="pl-PL" sz="2800" b="1" dirty="0">
                <a:solidFill>
                  <a:srgbClr val="002060"/>
                </a:solidFill>
              </a:rPr>
            </a:br>
            <a:r>
              <a:rPr lang="pl-PL" sz="2800" b="1" dirty="0">
                <a:solidFill>
                  <a:srgbClr val="002060"/>
                </a:solidFill>
              </a:rPr>
              <a:t>Rozwój edukacji i aktywne społeczeństwo:</a:t>
            </a:r>
            <a:r>
              <a:rPr lang="pl-PL" sz="2000" b="1" dirty="0">
                <a:solidFill>
                  <a:srgbClr val="002060"/>
                </a:solidFill>
              </a:rPr>
              <a:t/>
            </a:r>
            <a:br>
              <a:rPr lang="pl-PL" sz="2000" b="1" dirty="0">
                <a:solidFill>
                  <a:srgbClr val="002060"/>
                </a:solidFill>
              </a:rPr>
            </a:br>
            <a:r>
              <a:rPr lang="pl-PL" sz="2000" b="1" dirty="0">
                <a:solidFill>
                  <a:srgbClr val="002060"/>
                </a:solidFill>
              </a:rPr>
              <a:t/>
            </a:r>
            <a:br>
              <a:rPr lang="pl-PL" sz="2000" b="1" dirty="0">
                <a:solidFill>
                  <a:srgbClr val="002060"/>
                </a:solidFill>
              </a:rPr>
            </a:br>
            <a:endParaRPr lang="pl-PL" sz="11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dirty="0"/>
              <a:t> </a:t>
            </a:r>
            <a:fld id="{40137619-8810-4CE4-85C3-5AD50D2A5BB7}" type="slidenum">
              <a:rPr lang="pl-PL" smtClean="0"/>
              <a:pPr/>
              <a:t>12</a:t>
            </a:fld>
            <a:endParaRPr lang="pl-PL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7069"/>
              </p:ext>
            </p:extLst>
          </p:nvPr>
        </p:nvGraphicFramePr>
        <p:xfrm>
          <a:off x="120585" y="2170322"/>
          <a:ext cx="8752110" cy="44819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75758"/>
                <a:gridCol w="703384"/>
                <a:gridCol w="1105319"/>
                <a:gridCol w="894303"/>
                <a:gridCol w="1376625"/>
                <a:gridCol w="1396721"/>
              </a:tblGrid>
              <a:tr h="10827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Wskaźnik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Jednostka pomiaru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sng" strike="noStrike" dirty="0">
                          <a:effectLst/>
                        </a:rPr>
                        <a:t>Wartość wskaźnika </a:t>
                      </a:r>
                      <a:endParaRPr lang="pl-PL" sz="18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Cel do osiągnięcia na koniec 2018 i 2023 roku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</a:rPr>
                        <a:t>% realizacji celu na koniec danego roku</a:t>
                      </a:r>
                      <a:endParaRPr lang="pl-PL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341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>
                          <a:effectLst/>
                        </a:rPr>
                        <a:t>Rok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747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600" b="1" u="none" strike="noStrike" dirty="0">
                          <a:effectLst/>
                        </a:rPr>
                        <a:t>Liczba uczniów objętych wsparciem w programie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osoba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 smtClean="0">
                          <a:effectLst/>
                        </a:rPr>
                        <a:t>14 686</a:t>
                      </a:r>
                    </a:p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(13 630)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2018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9 224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 smtClean="0">
                          <a:effectLst/>
                        </a:rPr>
                        <a:t>159,22</a:t>
                      </a:r>
                      <a:endParaRPr lang="pl-PL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747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2023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23 060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 smtClean="0">
                          <a:effectLst/>
                        </a:rPr>
                        <a:t>63,69</a:t>
                      </a:r>
                      <a:endParaRPr lang="pl-PL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747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600" b="1" u="none" strike="noStrike" dirty="0">
                          <a:effectLst/>
                        </a:rPr>
                        <a:t>Liczba dzieci objętych w ramach programu dodatkowymi zajęciami zwiększającymi ich szanse edukacyjne w edukacji przedszkolnej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osoba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 smtClean="0">
                          <a:effectLst/>
                        </a:rPr>
                        <a:t>3 120</a:t>
                      </a:r>
                    </a:p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(3 088)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2018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1 751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 smtClean="0">
                          <a:effectLst/>
                        </a:rPr>
                        <a:t>178,18</a:t>
                      </a:r>
                      <a:endParaRPr lang="pl-PL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6246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2023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4 378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 smtClean="0">
                          <a:effectLst/>
                        </a:rPr>
                        <a:t>71,27</a:t>
                      </a:r>
                      <a:endParaRPr lang="pl-PL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747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600" b="1" u="none" strike="noStrike">
                          <a:effectLst/>
                        </a:rPr>
                        <a:t>Liczba osób opiekujących się dziećmi w wieku do lat 3 objętych wsparciem w programie                                                                                                                                                                                          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osoba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 smtClean="0">
                          <a:effectLst/>
                        </a:rPr>
                        <a:t>475</a:t>
                      </a:r>
                    </a:p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(420)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2018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466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 smtClean="0">
                          <a:effectLst/>
                        </a:rPr>
                        <a:t>101,93</a:t>
                      </a:r>
                      <a:endParaRPr lang="pl-PL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747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2023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1 166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 smtClean="0">
                          <a:effectLst/>
                        </a:rPr>
                        <a:t>40,74</a:t>
                      </a:r>
                      <a:endParaRPr lang="pl-PL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747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600" b="1" u="none" strike="noStrike" dirty="0">
                          <a:effectLst/>
                        </a:rPr>
                        <a:t>Całkowita kwota certyfikowanych wydatków kwalifikowalnych 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EURO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 smtClean="0">
                          <a:effectLst/>
                        </a:rPr>
                        <a:t>19 628 427</a:t>
                      </a:r>
                    </a:p>
                    <a:p>
                      <a:pPr algn="ctr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(15 712 261)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2018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26 835 945,00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 smtClean="0">
                          <a:effectLst/>
                        </a:rPr>
                        <a:t>73,14</a:t>
                      </a:r>
                      <a:endParaRPr lang="pl-PL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747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2023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128 453 308,00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 smtClean="0">
                          <a:effectLst/>
                        </a:rPr>
                        <a:t>15,28</a:t>
                      </a:r>
                      <a:endParaRPr lang="pl-PL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518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6" y="960633"/>
            <a:ext cx="9144000" cy="576084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0582" y="1060993"/>
            <a:ext cx="8912887" cy="1059209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solidFill>
                  <a:srgbClr val="002060"/>
                </a:solidFill>
              </a:rPr>
              <a:t>Oś </a:t>
            </a:r>
            <a:r>
              <a:rPr lang="pl-PL" sz="2800" b="1" dirty="0">
                <a:solidFill>
                  <a:srgbClr val="002060"/>
                </a:solidFill>
              </a:rPr>
              <a:t>priorytetowa 9.</a:t>
            </a:r>
            <a:br>
              <a:rPr lang="pl-PL" sz="2800" b="1" dirty="0">
                <a:solidFill>
                  <a:srgbClr val="002060"/>
                </a:solidFill>
              </a:rPr>
            </a:br>
            <a:r>
              <a:rPr lang="pl-PL" sz="2800" b="1" dirty="0">
                <a:solidFill>
                  <a:srgbClr val="002060"/>
                </a:solidFill>
              </a:rPr>
              <a:t>Włączenie społeczne i walka z ubóstwem:</a:t>
            </a:r>
            <a:r>
              <a:rPr lang="pl-PL" sz="2000" b="1" dirty="0">
                <a:solidFill>
                  <a:srgbClr val="002060"/>
                </a:solidFill>
              </a:rPr>
              <a:t/>
            </a:r>
            <a:br>
              <a:rPr lang="pl-PL" sz="2000" b="1" dirty="0">
                <a:solidFill>
                  <a:srgbClr val="002060"/>
                </a:solidFill>
              </a:rPr>
            </a:br>
            <a:endParaRPr lang="pl-PL" sz="11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dirty="0"/>
              <a:t> </a:t>
            </a:r>
            <a:fld id="{40137619-8810-4CE4-85C3-5AD50D2A5BB7}" type="slidenum">
              <a:rPr lang="pl-PL" smtClean="0"/>
              <a:pPr/>
              <a:t>13</a:t>
            </a:fld>
            <a:endParaRPr lang="pl-PL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701519"/>
              </p:ext>
            </p:extLst>
          </p:nvPr>
        </p:nvGraphicFramePr>
        <p:xfrm>
          <a:off x="251209" y="2120201"/>
          <a:ext cx="8782260" cy="35284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3925"/>
                <a:gridCol w="693336"/>
                <a:gridCol w="1487156"/>
                <a:gridCol w="844062"/>
                <a:gridCol w="1426866"/>
                <a:gridCol w="1436915"/>
              </a:tblGrid>
              <a:tr h="11656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Wskaźnik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Jednostka pomiaru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sng" strike="noStrike" dirty="0">
                          <a:effectLst/>
                        </a:rPr>
                        <a:t>Wartość wskaźnika </a:t>
                      </a:r>
                      <a:endParaRPr lang="pl-PL" sz="18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Cel do osiągnięcia na koniec 2018 i 2023 roku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sng" strike="noStrike" dirty="0">
                          <a:effectLst/>
                        </a:rPr>
                        <a:t>% realizacji celu na koniec danego roku</a:t>
                      </a:r>
                      <a:endParaRPr lang="pl-PL" sz="18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821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>
                          <a:effectLst/>
                        </a:rPr>
                        <a:t>Rok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261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600" b="1" u="none" strike="noStrike" dirty="0">
                          <a:effectLst/>
                        </a:rPr>
                        <a:t>Liczba osób zagrożonych ubóstwem lub wykluczeniem społecznym objętych wsparciem w programie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osoba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2000" b="1" u="sng" strike="noStrike" dirty="0" smtClean="0">
                          <a:effectLst/>
                        </a:rPr>
                        <a:t>8 284</a:t>
                      </a:r>
                    </a:p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(7 475)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2018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12 384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sng" strike="noStrike" dirty="0" smtClean="0">
                          <a:effectLst/>
                        </a:rPr>
                        <a:t>66,89</a:t>
                      </a:r>
                      <a:endParaRPr lang="pl-PL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4261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>
                          <a:effectLst/>
                        </a:rPr>
                        <a:t>2023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30 959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sng" strike="noStrike" dirty="0" smtClean="0">
                          <a:effectLst/>
                        </a:rPr>
                        <a:t>26,76</a:t>
                      </a:r>
                      <a:endParaRPr lang="pl-PL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4261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600" b="1" u="none" strike="noStrike" dirty="0">
                          <a:effectLst/>
                        </a:rPr>
                        <a:t>Całkowita kwota certyfikowanych wydatków kwalifikowalnych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EURO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2000" b="1" u="sng" strike="noStrike" dirty="0" smtClean="0">
                          <a:effectLst/>
                        </a:rPr>
                        <a:t>9 408 311</a:t>
                      </a:r>
                    </a:p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(7 624 943)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2018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24 463 529,00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sng" strike="noStrike" dirty="0" smtClean="0">
                          <a:effectLst/>
                        </a:rPr>
                        <a:t>38,46</a:t>
                      </a:r>
                      <a:endParaRPr lang="pl-PL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4261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>
                          <a:effectLst/>
                        </a:rPr>
                        <a:t>2023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117 146 096,00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sng" strike="noStrike" dirty="0" smtClean="0">
                          <a:effectLst/>
                        </a:rPr>
                        <a:t>8,03</a:t>
                      </a:r>
                      <a:endParaRPr lang="pl-PL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79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0582" y="1060993"/>
            <a:ext cx="9023418" cy="1230031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solidFill>
                  <a:srgbClr val="002060"/>
                </a:solidFill>
              </a:rPr>
              <a:t>Oś </a:t>
            </a:r>
            <a:r>
              <a:rPr lang="pl-PL" sz="2800" b="1" dirty="0">
                <a:solidFill>
                  <a:srgbClr val="002060"/>
                </a:solidFill>
              </a:rPr>
              <a:t>priorytetowa 10.</a:t>
            </a:r>
            <a:br>
              <a:rPr lang="pl-PL" sz="2800" b="1" dirty="0">
                <a:solidFill>
                  <a:srgbClr val="002060"/>
                </a:solidFill>
              </a:rPr>
            </a:br>
            <a:r>
              <a:rPr lang="pl-PL" sz="2800" b="1" dirty="0">
                <a:solidFill>
                  <a:srgbClr val="002060"/>
                </a:solidFill>
              </a:rPr>
              <a:t>Otwarty rynek </a:t>
            </a:r>
            <a:r>
              <a:rPr lang="pl-PL" sz="2800" b="1" dirty="0" smtClean="0">
                <a:solidFill>
                  <a:srgbClr val="002060"/>
                </a:solidFill>
              </a:rPr>
              <a:t>pracy:</a:t>
            </a:r>
            <a:endParaRPr lang="pl-PL" sz="11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dirty="0"/>
              <a:t> </a:t>
            </a:r>
            <a:fld id="{40137619-8810-4CE4-85C3-5AD50D2A5BB7}" type="slidenum">
              <a:rPr lang="pl-PL" smtClean="0"/>
              <a:pPr/>
              <a:t>14</a:t>
            </a:fld>
            <a:endParaRPr lang="pl-PL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145177"/>
              </p:ext>
            </p:extLst>
          </p:nvPr>
        </p:nvGraphicFramePr>
        <p:xfrm>
          <a:off x="130629" y="2140299"/>
          <a:ext cx="8721968" cy="33944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4070"/>
                <a:gridCol w="733530"/>
                <a:gridCol w="1527349"/>
                <a:gridCol w="854110"/>
                <a:gridCol w="1567543"/>
                <a:gridCol w="1115366"/>
              </a:tblGrid>
              <a:tr h="11756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Wskaźnik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Jednostka pomiaru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sng" strike="noStrike" dirty="0">
                          <a:effectLst/>
                        </a:rPr>
                        <a:t>Wartość wskaźnika </a:t>
                      </a:r>
                      <a:endParaRPr lang="pl-PL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>
                          <a:effectLst/>
                        </a:rPr>
                        <a:t>Cel do osiągnięcia na koniec 2018 i 2023 roku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</a:rPr>
                        <a:t>% realizacji celu na koniec danego roku</a:t>
                      </a:r>
                      <a:endParaRPr lang="pl-PL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140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>
                          <a:effectLst/>
                        </a:rPr>
                        <a:t>Rok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124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600" b="1" u="none" strike="noStrike">
                          <a:effectLst/>
                        </a:rPr>
                        <a:t>Liczba osób bezrobotnych (łącznie z długotrwale bezrobotnymi) objętych wsparciem w programie (CI)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osoba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2000" b="1" u="sng" strike="noStrike" dirty="0" smtClean="0">
                          <a:effectLst/>
                        </a:rPr>
                        <a:t>15 003</a:t>
                      </a:r>
                    </a:p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(13 611)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2018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>
                          <a:effectLst/>
                        </a:rPr>
                        <a:t>11 916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sng" strike="noStrike" dirty="0" smtClean="0">
                          <a:effectLst/>
                        </a:rPr>
                        <a:t>125,91</a:t>
                      </a:r>
                      <a:endParaRPr lang="pl-PL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124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>
                          <a:effectLst/>
                        </a:rPr>
                        <a:t>2023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>
                          <a:effectLst/>
                        </a:rPr>
                        <a:t>29 790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sng" strike="noStrike" dirty="0" smtClean="0">
                          <a:effectLst/>
                        </a:rPr>
                        <a:t>50,36</a:t>
                      </a:r>
                      <a:endParaRPr lang="pl-PL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124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600" b="1" u="none" strike="noStrike" dirty="0">
                          <a:effectLst/>
                        </a:rPr>
                        <a:t>Całkowita kwota certyfikowanych wydatków kwalifikowalnych 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EURO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2000" b="1" u="sng" strike="noStrike" dirty="0" smtClean="0">
                          <a:effectLst/>
                        </a:rPr>
                        <a:t>54 177 789</a:t>
                      </a:r>
                    </a:p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(52 320 448)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>
                          <a:effectLst/>
                        </a:rPr>
                        <a:t>2018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>
                          <a:effectLst/>
                        </a:rPr>
                        <a:t>30 656 772,00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sng" strike="noStrike" dirty="0" smtClean="0">
                          <a:effectLst/>
                        </a:rPr>
                        <a:t>176,72</a:t>
                      </a:r>
                      <a:endParaRPr lang="pl-PL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124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2023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>
                          <a:effectLst/>
                        </a:rPr>
                        <a:t>147 152 983,00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sng" strike="noStrike" dirty="0" smtClean="0">
                          <a:effectLst/>
                        </a:rPr>
                        <a:t>36,82</a:t>
                      </a:r>
                      <a:endParaRPr lang="pl-PL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9014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6" y="960633"/>
            <a:ext cx="9144000" cy="576084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4743" y="1206689"/>
            <a:ext cx="8912887" cy="514966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800" b="1" dirty="0"/>
              <a:t>Prognoza wniosków o płatność </a:t>
            </a:r>
            <a:br>
              <a:rPr lang="pl-PL" sz="2800" b="1" dirty="0"/>
            </a:br>
            <a:r>
              <a:rPr lang="pl-PL" sz="2800" b="1" dirty="0"/>
              <a:t>(łącznie wydatki kwalifikowalne) dla </a:t>
            </a:r>
            <a:r>
              <a:rPr lang="pl-PL" sz="2800" b="1" dirty="0" smtClean="0"/>
              <a:t>2018 </a:t>
            </a:r>
            <a:r>
              <a:rPr lang="pl-PL" sz="2800" b="1" dirty="0"/>
              <a:t>roku:</a:t>
            </a:r>
            <a:br>
              <a:rPr lang="pl-PL" sz="2800" b="1" dirty="0"/>
            </a:br>
            <a:r>
              <a:rPr lang="pl-PL" sz="2800" b="1" dirty="0"/>
              <a:t/>
            </a:r>
            <a:br>
              <a:rPr lang="pl-PL" sz="2800" b="1" dirty="0"/>
            </a:br>
            <a:r>
              <a:rPr lang="pl-PL" sz="2800" dirty="0"/>
              <a:t>Oś 8:      78 565 000,00 PLN</a:t>
            </a:r>
            <a:br>
              <a:rPr lang="pl-PL" sz="2800" dirty="0"/>
            </a:br>
            <a:r>
              <a:rPr lang="pl-PL" sz="2800" dirty="0"/>
              <a:t>Oś 9:      47 838 000,00 PLN</a:t>
            </a:r>
            <a:br>
              <a:rPr lang="pl-PL" sz="2800" dirty="0"/>
            </a:br>
            <a:r>
              <a:rPr lang="pl-PL" sz="2800" dirty="0"/>
              <a:t>Oś 10: 117 434 000,00 PLN</a:t>
            </a:r>
            <a:br>
              <a:rPr lang="pl-PL" sz="2800" dirty="0"/>
            </a:br>
            <a:r>
              <a:rPr lang="pl-PL" sz="2800" dirty="0"/>
              <a:t> </a:t>
            </a:r>
            <a:br>
              <a:rPr lang="pl-PL" sz="2800" dirty="0"/>
            </a:br>
            <a:r>
              <a:rPr lang="pl-PL" sz="2800" b="1" dirty="0">
                <a:solidFill>
                  <a:srgbClr val="C00000"/>
                </a:solidFill>
              </a:rPr>
              <a:t>w tym IV kwartał :</a:t>
            </a:r>
            <a:br>
              <a:rPr lang="pl-PL" sz="2800" b="1" dirty="0">
                <a:solidFill>
                  <a:srgbClr val="C00000"/>
                </a:solidFill>
              </a:rPr>
            </a:br>
            <a:r>
              <a:rPr lang="pl-PL" sz="2800" dirty="0">
                <a:solidFill>
                  <a:srgbClr val="C00000"/>
                </a:solidFill>
              </a:rPr>
              <a:t>Oś 8:    24 274 000,00 PLN</a:t>
            </a:r>
            <a:br>
              <a:rPr lang="pl-PL" sz="2800" dirty="0">
                <a:solidFill>
                  <a:srgbClr val="C00000"/>
                </a:solidFill>
              </a:rPr>
            </a:br>
            <a:r>
              <a:rPr lang="pl-PL" sz="2800" dirty="0">
                <a:solidFill>
                  <a:srgbClr val="C00000"/>
                </a:solidFill>
              </a:rPr>
              <a:t>Oś 9:    16 222 000,00 PLN</a:t>
            </a:r>
            <a:br>
              <a:rPr lang="pl-PL" sz="2800" dirty="0">
                <a:solidFill>
                  <a:srgbClr val="C00000"/>
                </a:solidFill>
              </a:rPr>
            </a:br>
            <a:r>
              <a:rPr lang="pl-PL" sz="2800" dirty="0">
                <a:solidFill>
                  <a:srgbClr val="C00000"/>
                </a:solidFill>
              </a:rPr>
              <a:t>Oś 10:  34 318 000,00 PLN</a:t>
            </a:r>
            <a:br>
              <a:rPr lang="pl-PL" sz="2800" dirty="0">
                <a:solidFill>
                  <a:srgbClr val="C00000"/>
                </a:solidFill>
              </a:rPr>
            </a:br>
            <a:r>
              <a:rPr lang="pl-PL" sz="2800" dirty="0"/>
              <a:t> </a:t>
            </a:r>
            <a:br>
              <a:rPr lang="pl-PL" sz="2800" dirty="0"/>
            </a:br>
            <a:endParaRPr lang="pl-PL" sz="1100" dirty="0">
              <a:solidFill>
                <a:srgbClr val="C0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dirty="0"/>
              <a:t> </a:t>
            </a:r>
            <a:fld id="{40137619-8810-4CE4-85C3-5AD50D2A5BB7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3520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09625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	</a:t>
            </a:r>
            <a:endParaRPr lang="pl-PL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09625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   </a:t>
            </a:r>
            <a:endParaRPr lang="pl-PL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09625" y="213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endParaRPr lang="pl-PL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" name="Podtytuł 10"/>
          <p:cNvSpPr txBox="1">
            <a:spLocks/>
          </p:cNvSpPr>
          <p:nvPr/>
        </p:nvSpPr>
        <p:spPr>
          <a:xfrm>
            <a:off x="1125415" y="4244765"/>
            <a:ext cx="7300354" cy="2128290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200" b="1" i="1" dirty="0">
                <a:solidFill>
                  <a:srgbClr val="002060"/>
                </a:solidFill>
              </a:rPr>
              <a:t>Dziękuję za </a:t>
            </a:r>
            <a:r>
              <a:rPr lang="pl-PL" sz="3200" b="1" i="1" dirty="0" smtClean="0">
                <a:solidFill>
                  <a:srgbClr val="002060"/>
                </a:solidFill>
              </a:rPr>
              <a:t>uwagę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200" b="1" i="1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2400" b="1" i="1" dirty="0">
                <a:solidFill>
                  <a:srgbClr val="002060"/>
                </a:solidFill>
              </a:rPr>
              <a:t>Departament Wdrażania 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2400" b="1" i="1" dirty="0">
                <a:solidFill>
                  <a:srgbClr val="002060"/>
                </a:solidFill>
              </a:rPr>
              <a:t>Europejskiego Funduszu Społecznego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2400" b="1" i="1" dirty="0">
                <a:solidFill>
                  <a:srgbClr val="002060"/>
                </a:solidFill>
              </a:rPr>
              <a:t>Urząd Marszałkowski Województwa Świętokrzyskiego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52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450" y="1798656"/>
            <a:ext cx="8691825" cy="463229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 smtClean="0">
                <a:solidFill>
                  <a:srgbClr val="002060"/>
                </a:solidFill>
              </a:rPr>
              <a:t>Osie 8, 9 i 10 RPO </a:t>
            </a:r>
            <a:r>
              <a:rPr lang="pl-PL" sz="2800" b="1" dirty="0">
                <a:solidFill>
                  <a:srgbClr val="002060"/>
                </a:solidFill>
              </a:rPr>
              <a:t>WŚ 2014 – </a:t>
            </a:r>
            <a:r>
              <a:rPr lang="pl-PL" sz="2800" b="1" dirty="0" smtClean="0">
                <a:solidFill>
                  <a:srgbClr val="002060"/>
                </a:solidFill>
              </a:rPr>
              <a:t>2020 – </a:t>
            </a:r>
            <a:r>
              <a:rPr lang="pl-PL" sz="3600" b="1" u="sng" dirty="0" smtClean="0">
                <a:solidFill>
                  <a:srgbClr val="C00000"/>
                </a:solidFill>
              </a:rPr>
              <a:t>109 </a:t>
            </a:r>
            <a:r>
              <a:rPr lang="pl-PL" sz="2700" b="1" u="sng" dirty="0" smtClean="0">
                <a:solidFill>
                  <a:srgbClr val="C00000"/>
                </a:solidFill>
              </a:rPr>
              <a:t>(104)</a:t>
            </a:r>
            <a:r>
              <a:rPr lang="pl-PL" sz="3600" b="1" u="sng" dirty="0" smtClean="0">
                <a:solidFill>
                  <a:srgbClr val="C00000"/>
                </a:solidFill>
              </a:rPr>
              <a:t> </a:t>
            </a:r>
            <a:r>
              <a:rPr lang="pl-PL" sz="3600" b="1" u="sng" dirty="0" smtClean="0">
                <a:solidFill>
                  <a:srgbClr val="C00000"/>
                </a:solidFill>
              </a:rPr>
              <a:t>konkursów</a:t>
            </a:r>
            <a:r>
              <a:rPr lang="pl-PL" sz="3600" dirty="0" smtClean="0">
                <a:solidFill>
                  <a:srgbClr val="C00000"/>
                </a:solidFill>
              </a:rPr>
              <a:t> </a:t>
            </a:r>
            <a:r>
              <a:rPr lang="pl-PL" sz="3600" dirty="0" smtClean="0">
                <a:solidFill>
                  <a:srgbClr val="C00000"/>
                </a:solidFill>
              </a:rPr>
              <a:t/>
            </a:r>
            <a:br>
              <a:rPr lang="pl-PL" sz="3600" dirty="0" smtClean="0">
                <a:solidFill>
                  <a:srgbClr val="C00000"/>
                </a:solidFill>
              </a:rPr>
            </a:br>
            <a:r>
              <a:rPr lang="pl-PL" sz="2800" b="1" dirty="0" smtClean="0">
                <a:solidFill>
                  <a:srgbClr val="002060"/>
                </a:solidFill>
              </a:rPr>
              <a:t>oraz </a:t>
            </a:r>
            <a:r>
              <a:rPr lang="pl-PL" sz="3600" b="1" u="sng" dirty="0" smtClean="0">
                <a:solidFill>
                  <a:srgbClr val="C00000"/>
                </a:solidFill>
              </a:rPr>
              <a:t>12 </a:t>
            </a:r>
            <a:r>
              <a:rPr lang="pl-PL" sz="2700" b="1" u="sng" dirty="0" smtClean="0">
                <a:solidFill>
                  <a:srgbClr val="C00000"/>
                </a:solidFill>
              </a:rPr>
              <a:t>(12)</a:t>
            </a:r>
            <a:r>
              <a:rPr lang="pl-PL" sz="3600" b="1" u="sng" dirty="0" smtClean="0">
                <a:solidFill>
                  <a:srgbClr val="C00000"/>
                </a:solidFill>
              </a:rPr>
              <a:t> naborów pozakonkursowych:</a:t>
            </a:r>
            <a:r>
              <a:rPr lang="pl-PL" sz="3600" b="1" u="sng" dirty="0">
                <a:solidFill>
                  <a:srgbClr val="C00000"/>
                </a:solidFill>
              </a:rPr>
              <a:t/>
            </a:r>
            <a:br>
              <a:rPr lang="pl-PL" sz="3600" b="1" u="sng" dirty="0">
                <a:solidFill>
                  <a:srgbClr val="C00000"/>
                </a:solidFill>
              </a:rPr>
            </a:br>
            <a:r>
              <a:rPr lang="pl-PL" sz="2000" b="1" dirty="0">
                <a:solidFill>
                  <a:srgbClr val="002060"/>
                </a:solidFill>
              </a:rPr>
              <a:t/>
            </a:r>
            <a:br>
              <a:rPr lang="pl-PL" sz="2000" b="1" dirty="0">
                <a:solidFill>
                  <a:srgbClr val="002060"/>
                </a:solidFill>
              </a:rPr>
            </a:br>
            <a:r>
              <a:rPr lang="pl-PL" sz="2800" b="1" dirty="0" smtClean="0">
                <a:solidFill>
                  <a:srgbClr val="002060"/>
                </a:solidFill>
              </a:rPr>
              <a:t>- </a:t>
            </a:r>
            <a:r>
              <a:rPr lang="pl-PL" sz="3200" b="1" u="sng" dirty="0" smtClean="0">
                <a:solidFill>
                  <a:srgbClr val="C00000"/>
                </a:solidFill>
              </a:rPr>
              <a:t> 69 </a:t>
            </a:r>
            <a:r>
              <a:rPr lang="pl-PL" sz="2700" b="1" u="sng" dirty="0" smtClean="0">
                <a:solidFill>
                  <a:srgbClr val="C00000"/>
                </a:solidFill>
              </a:rPr>
              <a:t>(67)</a:t>
            </a:r>
            <a:r>
              <a:rPr lang="pl-PL" sz="3200" b="1" u="sng" dirty="0" smtClean="0">
                <a:solidFill>
                  <a:srgbClr val="C00000"/>
                </a:solidFill>
              </a:rPr>
              <a:t> konkursów</a:t>
            </a:r>
            <a:r>
              <a:rPr lang="pl-PL" sz="3200" b="1" dirty="0" smtClean="0">
                <a:solidFill>
                  <a:srgbClr val="C00000"/>
                </a:solidFill>
              </a:rPr>
              <a:t> i </a:t>
            </a:r>
            <a:r>
              <a:rPr lang="pl-PL" sz="3200" b="1" u="sng" dirty="0">
                <a:solidFill>
                  <a:srgbClr val="C00000"/>
                </a:solidFill>
              </a:rPr>
              <a:t>6</a:t>
            </a:r>
            <a:r>
              <a:rPr lang="pl-PL" sz="3200" b="1" u="sng" dirty="0" smtClean="0">
                <a:solidFill>
                  <a:srgbClr val="C00000"/>
                </a:solidFill>
              </a:rPr>
              <a:t> </a:t>
            </a:r>
            <a:r>
              <a:rPr lang="pl-PL" sz="2700" b="1" u="sng" dirty="0" smtClean="0">
                <a:solidFill>
                  <a:srgbClr val="C00000"/>
                </a:solidFill>
              </a:rPr>
              <a:t>(6)</a:t>
            </a:r>
            <a:r>
              <a:rPr lang="pl-PL" sz="3200" b="1" u="sng" dirty="0" smtClean="0">
                <a:solidFill>
                  <a:srgbClr val="C00000"/>
                </a:solidFill>
              </a:rPr>
              <a:t> naborów pozakonkursowych</a:t>
            </a:r>
            <a:r>
              <a:rPr lang="pl-PL" sz="3200" b="1" dirty="0" smtClean="0">
                <a:solidFill>
                  <a:srgbClr val="C00000"/>
                </a:solidFill>
              </a:rPr>
              <a:t> </a:t>
            </a:r>
            <a:br>
              <a:rPr lang="pl-PL" sz="3200" b="1" dirty="0" smtClean="0">
                <a:solidFill>
                  <a:srgbClr val="C00000"/>
                </a:solidFill>
              </a:rPr>
            </a:br>
            <a:r>
              <a:rPr lang="pl-PL" sz="2800" b="1" dirty="0" smtClean="0">
                <a:solidFill>
                  <a:srgbClr val="002060"/>
                </a:solidFill>
              </a:rPr>
              <a:t>– OP 8</a:t>
            </a:r>
            <a:r>
              <a:rPr lang="pl-PL" sz="2800" b="1" dirty="0">
                <a:solidFill>
                  <a:srgbClr val="002060"/>
                </a:solidFill>
              </a:rPr>
              <a:t>. Rozwój edukacji i aktywne </a:t>
            </a:r>
            <a:r>
              <a:rPr lang="pl-PL" sz="2800" b="1" dirty="0" smtClean="0">
                <a:solidFill>
                  <a:srgbClr val="002060"/>
                </a:solidFill>
              </a:rPr>
              <a:t>społeczeństwo (Departament </a:t>
            </a:r>
            <a:r>
              <a:rPr lang="pl-PL" sz="2800" b="1" dirty="0">
                <a:solidFill>
                  <a:srgbClr val="002060"/>
                </a:solidFill>
              </a:rPr>
              <a:t>Wdrażania </a:t>
            </a:r>
            <a:r>
              <a:rPr lang="pl-PL" sz="2800" b="1" dirty="0" smtClean="0">
                <a:solidFill>
                  <a:srgbClr val="002060"/>
                </a:solidFill>
              </a:rPr>
              <a:t>EFS) </a:t>
            </a:r>
            <a:r>
              <a:rPr lang="pl-PL" sz="3200" b="1" u="sng" dirty="0" smtClean="0">
                <a:solidFill>
                  <a:srgbClr val="0070C0"/>
                </a:solidFill>
              </a:rPr>
              <a:t/>
            </a:r>
            <a:br>
              <a:rPr lang="pl-PL" sz="3200" b="1" u="sng" dirty="0" smtClean="0">
                <a:solidFill>
                  <a:srgbClr val="0070C0"/>
                </a:solidFill>
              </a:rPr>
            </a:br>
            <a:r>
              <a:rPr lang="pl-PL" sz="1300" b="1" u="sng" dirty="0" smtClean="0">
                <a:solidFill>
                  <a:srgbClr val="0070C0"/>
                </a:solidFill>
              </a:rPr>
              <a:t/>
            </a:r>
            <a:br>
              <a:rPr lang="pl-PL" sz="1300" b="1" u="sng" dirty="0" smtClean="0">
                <a:solidFill>
                  <a:srgbClr val="0070C0"/>
                </a:solidFill>
              </a:rPr>
            </a:br>
            <a:r>
              <a:rPr lang="pl-PL" sz="3200" b="1" dirty="0" smtClean="0">
                <a:solidFill>
                  <a:srgbClr val="002060"/>
                </a:solidFill>
              </a:rPr>
              <a:t>- </a:t>
            </a:r>
            <a:r>
              <a:rPr lang="pl-PL" sz="3200" b="1" u="sng" dirty="0" smtClean="0">
                <a:solidFill>
                  <a:srgbClr val="C00000"/>
                </a:solidFill>
              </a:rPr>
              <a:t>29 </a:t>
            </a:r>
            <a:r>
              <a:rPr lang="pl-PL" sz="2700" b="1" u="sng" dirty="0" smtClean="0">
                <a:solidFill>
                  <a:srgbClr val="C00000"/>
                </a:solidFill>
              </a:rPr>
              <a:t>(26)</a:t>
            </a:r>
            <a:r>
              <a:rPr lang="pl-PL" sz="3200" b="1" u="sng" dirty="0" smtClean="0">
                <a:solidFill>
                  <a:srgbClr val="C00000"/>
                </a:solidFill>
              </a:rPr>
              <a:t> konkursów</a:t>
            </a:r>
            <a:r>
              <a:rPr lang="pl-PL" sz="3200" b="1" dirty="0" smtClean="0">
                <a:solidFill>
                  <a:srgbClr val="C00000"/>
                </a:solidFill>
              </a:rPr>
              <a:t> i </a:t>
            </a:r>
            <a:r>
              <a:rPr lang="pl-PL" sz="3200" b="1" u="sng" dirty="0" smtClean="0">
                <a:solidFill>
                  <a:srgbClr val="C00000"/>
                </a:solidFill>
              </a:rPr>
              <a:t>1 </a:t>
            </a:r>
            <a:r>
              <a:rPr lang="pl-PL" sz="2700" b="1" u="sng" dirty="0">
                <a:solidFill>
                  <a:srgbClr val="C00000"/>
                </a:solidFill>
              </a:rPr>
              <a:t>(1)</a:t>
            </a:r>
            <a:r>
              <a:rPr lang="pl-PL" sz="3200" b="1" u="sng" dirty="0" smtClean="0">
                <a:solidFill>
                  <a:srgbClr val="C00000"/>
                </a:solidFill>
              </a:rPr>
              <a:t> nabór pozakonkursowy</a:t>
            </a:r>
            <a:r>
              <a:rPr lang="pl-PL" sz="3200" b="1" dirty="0" smtClean="0">
                <a:solidFill>
                  <a:srgbClr val="C00000"/>
                </a:solidFill>
              </a:rPr>
              <a:t/>
            </a:r>
            <a:br>
              <a:rPr lang="pl-PL" sz="3200" b="1" dirty="0" smtClean="0">
                <a:solidFill>
                  <a:srgbClr val="C00000"/>
                </a:solidFill>
              </a:rPr>
            </a:br>
            <a:r>
              <a:rPr lang="pl-PL" sz="3200" b="1" dirty="0" smtClean="0">
                <a:solidFill>
                  <a:srgbClr val="002060"/>
                </a:solidFill>
              </a:rPr>
              <a:t>-</a:t>
            </a:r>
            <a:r>
              <a:rPr lang="pl-PL" sz="3200" b="1" dirty="0" smtClean="0">
                <a:solidFill>
                  <a:srgbClr val="C00000"/>
                </a:solidFill>
              </a:rPr>
              <a:t> </a:t>
            </a:r>
            <a:r>
              <a:rPr lang="pl-PL" sz="2800" b="1" dirty="0" smtClean="0">
                <a:solidFill>
                  <a:srgbClr val="002060"/>
                </a:solidFill>
              </a:rPr>
              <a:t>OP 9</a:t>
            </a:r>
            <a:r>
              <a:rPr lang="pl-PL" sz="2800" b="1" dirty="0">
                <a:solidFill>
                  <a:srgbClr val="002060"/>
                </a:solidFill>
              </a:rPr>
              <a:t>. Włączenie społeczne i walka z ubóstwem (Departament Wdrażania EFS</a:t>
            </a:r>
            <a:r>
              <a:rPr lang="pl-PL" sz="2800" b="1" dirty="0" smtClean="0">
                <a:solidFill>
                  <a:srgbClr val="002060"/>
                </a:solidFill>
              </a:rPr>
              <a:t>)</a:t>
            </a:r>
            <a:br>
              <a:rPr lang="pl-PL" sz="2800" b="1" dirty="0" smtClean="0">
                <a:solidFill>
                  <a:srgbClr val="002060"/>
                </a:solidFill>
              </a:rPr>
            </a:br>
            <a:r>
              <a:rPr lang="pl-PL" sz="1600" b="1" dirty="0" smtClean="0">
                <a:solidFill>
                  <a:srgbClr val="002060"/>
                </a:solidFill>
              </a:rPr>
              <a:t/>
            </a:r>
            <a:br>
              <a:rPr lang="pl-PL" sz="1600" b="1" dirty="0" smtClean="0">
                <a:solidFill>
                  <a:srgbClr val="002060"/>
                </a:solidFill>
              </a:rPr>
            </a:br>
            <a:r>
              <a:rPr lang="pl-PL" sz="2800" b="1" dirty="0" smtClean="0">
                <a:solidFill>
                  <a:srgbClr val="002060"/>
                </a:solidFill>
              </a:rPr>
              <a:t> - </a:t>
            </a:r>
            <a:r>
              <a:rPr lang="pl-PL" sz="3200" b="1" u="sng" dirty="0" smtClean="0">
                <a:solidFill>
                  <a:srgbClr val="C00000"/>
                </a:solidFill>
              </a:rPr>
              <a:t>11 </a:t>
            </a:r>
            <a:r>
              <a:rPr lang="pl-PL" sz="2700" b="1" u="sng" dirty="0" smtClean="0">
                <a:solidFill>
                  <a:srgbClr val="C00000"/>
                </a:solidFill>
              </a:rPr>
              <a:t>(11)</a:t>
            </a:r>
            <a:r>
              <a:rPr lang="pl-PL" sz="3200" b="1" u="sng" dirty="0" smtClean="0">
                <a:solidFill>
                  <a:srgbClr val="C00000"/>
                </a:solidFill>
              </a:rPr>
              <a:t> </a:t>
            </a:r>
            <a:r>
              <a:rPr lang="pl-PL" sz="3200" b="1" u="sng" dirty="0">
                <a:solidFill>
                  <a:srgbClr val="C00000"/>
                </a:solidFill>
              </a:rPr>
              <a:t>konkursów</a:t>
            </a:r>
            <a:r>
              <a:rPr lang="pl-PL" sz="3200" b="1" dirty="0">
                <a:solidFill>
                  <a:srgbClr val="C00000"/>
                </a:solidFill>
              </a:rPr>
              <a:t> </a:t>
            </a:r>
            <a:r>
              <a:rPr lang="pl-PL" sz="3200" b="1" dirty="0" smtClean="0">
                <a:solidFill>
                  <a:srgbClr val="C00000"/>
                </a:solidFill>
              </a:rPr>
              <a:t>i 5 </a:t>
            </a:r>
            <a:r>
              <a:rPr lang="pl-PL" sz="2700" b="1" u="sng" dirty="0">
                <a:solidFill>
                  <a:srgbClr val="C00000"/>
                </a:solidFill>
              </a:rPr>
              <a:t>(5)</a:t>
            </a:r>
            <a:r>
              <a:rPr lang="pl-PL" sz="3200" b="1" u="sng" dirty="0" smtClean="0">
                <a:solidFill>
                  <a:srgbClr val="C00000"/>
                </a:solidFill>
              </a:rPr>
              <a:t> naborów pozakonkursowych</a:t>
            </a:r>
            <a:r>
              <a:rPr lang="pl-PL" sz="3200" b="1" dirty="0" smtClean="0">
                <a:solidFill>
                  <a:srgbClr val="C00000"/>
                </a:solidFill>
              </a:rPr>
              <a:t/>
            </a:r>
            <a:br>
              <a:rPr lang="pl-PL" sz="3200" b="1" dirty="0" smtClean="0">
                <a:solidFill>
                  <a:srgbClr val="C00000"/>
                </a:solidFill>
              </a:rPr>
            </a:br>
            <a:r>
              <a:rPr lang="pl-PL" sz="3200" b="1" dirty="0" smtClean="0">
                <a:solidFill>
                  <a:srgbClr val="002060"/>
                </a:solidFill>
              </a:rPr>
              <a:t>–</a:t>
            </a:r>
            <a:r>
              <a:rPr lang="pl-PL" sz="3200" b="1" dirty="0" smtClean="0">
                <a:solidFill>
                  <a:srgbClr val="C00000"/>
                </a:solidFill>
              </a:rPr>
              <a:t> </a:t>
            </a:r>
            <a:r>
              <a:rPr lang="pl-PL" sz="2800" b="1" dirty="0" smtClean="0">
                <a:solidFill>
                  <a:srgbClr val="002060"/>
                </a:solidFill>
              </a:rPr>
              <a:t>OP 10</a:t>
            </a:r>
            <a:r>
              <a:rPr lang="pl-PL" sz="2800" b="1" dirty="0">
                <a:solidFill>
                  <a:srgbClr val="002060"/>
                </a:solidFill>
              </a:rPr>
              <a:t>. Otwarty rynek pracy </a:t>
            </a:r>
            <a:r>
              <a:rPr lang="pl-PL" sz="2800" b="1" dirty="0" smtClean="0">
                <a:solidFill>
                  <a:srgbClr val="002060"/>
                </a:solidFill>
              </a:rPr>
              <a:t>(Wojewódzki Urząd Pracy w Kielcach)</a:t>
            </a:r>
            <a:r>
              <a:rPr lang="pl-PL" sz="2800" b="1" dirty="0">
                <a:solidFill>
                  <a:srgbClr val="002060"/>
                </a:solidFill>
              </a:rPr>
              <a:t/>
            </a:r>
            <a:br>
              <a:rPr lang="pl-PL" sz="2800" b="1" dirty="0">
                <a:solidFill>
                  <a:srgbClr val="002060"/>
                </a:solidFill>
              </a:rPr>
            </a:br>
            <a:r>
              <a:rPr lang="pl-PL" sz="1300" b="1" dirty="0" smtClean="0">
                <a:solidFill>
                  <a:srgbClr val="002060"/>
                </a:solidFill>
              </a:rPr>
              <a:t/>
            </a:r>
            <a:br>
              <a:rPr lang="pl-PL" sz="1300" b="1" dirty="0" smtClean="0">
                <a:solidFill>
                  <a:srgbClr val="002060"/>
                </a:solidFill>
              </a:rPr>
            </a:br>
            <a:r>
              <a:rPr lang="pl-PL" sz="2000" i="1" dirty="0" smtClean="0">
                <a:solidFill>
                  <a:srgbClr val="002060"/>
                </a:solidFill>
              </a:rPr>
              <a:t>(</a:t>
            </a:r>
            <a:r>
              <a:rPr lang="pl-PL" sz="2000" b="1" i="1" u="sng" dirty="0" smtClean="0">
                <a:solidFill>
                  <a:srgbClr val="002060"/>
                </a:solidFill>
              </a:rPr>
              <a:t>stan na 20.09.2018 </a:t>
            </a:r>
            <a:r>
              <a:rPr lang="pl-PL" sz="2000" i="1" dirty="0" smtClean="0">
                <a:solidFill>
                  <a:srgbClr val="002060"/>
                </a:solidFill>
              </a:rPr>
              <a:t>r. – dane w nawiasach na dzień 30.06.2018 )</a:t>
            </a:r>
            <a:r>
              <a:rPr lang="pl-PL" sz="2000" i="1" dirty="0">
                <a:solidFill>
                  <a:srgbClr val="002060"/>
                </a:solidFill>
              </a:rPr>
              <a:t/>
            </a:r>
            <a:br>
              <a:rPr lang="pl-PL" sz="2000" i="1" dirty="0">
                <a:solidFill>
                  <a:srgbClr val="002060"/>
                </a:solidFill>
              </a:rPr>
            </a:br>
            <a:r>
              <a:rPr lang="pl-PL" sz="2000" i="1" dirty="0" smtClean="0">
                <a:solidFill>
                  <a:srgbClr val="002060"/>
                </a:solidFill>
              </a:rPr>
              <a:t/>
            </a:r>
            <a:br>
              <a:rPr lang="pl-PL" sz="2000" i="1" dirty="0" smtClean="0">
                <a:solidFill>
                  <a:srgbClr val="002060"/>
                </a:solidFill>
              </a:rPr>
            </a:br>
            <a:endParaRPr lang="pl-PL" sz="2000" i="1" dirty="0">
              <a:solidFill>
                <a:srgbClr val="00206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1961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175658"/>
            <a:ext cx="9143999" cy="463229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dirty="0" smtClean="0">
                <a:solidFill>
                  <a:srgbClr val="002060"/>
                </a:solidFill>
              </a:rPr>
              <a:t>W wyniku przeprowadzonych naborów konkursowych i pozakonkursowych</a:t>
            </a:r>
            <a:br>
              <a:rPr lang="pl-PL" sz="3600" b="1" dirty="0" smtClean="0">
                <a:solidFill>
                  <a:srgbClr val="002060"/>
                </a:solidFill>
              </a:rPr>
            </a:br>
            <a:r>
              <a:rPr lang="pl-PL" sz="3600" b="1" dirty="0" smtClean="0">
                <a:solidFill>
                  <a:srgbClr val="002060"/>
                </a:solidFill>
              </a:rPr>
              <a:t> zawarto łącznie </a:t>
            </a:r>
            <a:r>
              <a:rPr lang="pl-PL" sz="4000" b="1" u="sng" dirty="0" smtClean="0">
                <a:solidFill>
                  <a:srgbClr val="C00000"/>
                </a:solidFill>
              </a:rPr>
              <a:t>627 </a:t>
            </a:r>
            <a:r>
              <a:rPr lang="pl-PL" sz="3100" b="1" u="sng" dirty="0" smtClean="0">
                <a:solidFill>
                  <a:srgbClr val="C00000"/>
                </a:solidFill>
              </a:rPr>
              <a:t>(562)</a:t>
            </a:r>
            <a:r>
              <a:rPr lang="pl-PL" sz="4000" b="1" u="sng" dirty="0" smtClean="0">
                <a:solidFill>
                  <a:srgbClr val="C00000"/>
                </a:solidFill>
              </a:rPr>
              <a:t> umowy</a:t>
            </a:r>
            <a:r>
              <a:rPr lang="pl-PL" sz="3600" b="1" dirty="0" smtClean="0">
                <a:solidFill>
                  <a:srgbClr val="002060"/>
                </a:solidFill>
              </a:rPr>
              <a:t>:</a:t>
            </a:r>
            <a:br>
              <a:rPr lang="pl-PL" sz="3600" b="1" dirty="0" smtClean="0">
                <a:solidFill>
                  <a:srgbClr val="002060"/>
                </a:solidFill>
              </a:rPr>
            </a:br>
            <a:r>
              <a:rPr lang="pl-PL" sz="3600" b="1" dirty="0">
                <a:solidFill>
                  <a:srgbClr val="002060"/>
                </a:solidFill>
              </a:rPr>
              <a:t/>
            </a:r>
            <a:br>
              <a:rPr lang="pl-PL" sz="3600" b="1" dirty="0">
                <a:solidFill>
                  <a:srgbClr val="002060"/>
                </a:solidFill>
              </a:rPr>
            </a:br>
            <a:r>
              <a:rPr lang="pl-PL" sz="3600" b="1" dirty="0">
                <a:solidFill>
                  <a:srgbClr val="002060"/>
                </a:solidFill>
              </a:rPr>
              <a:t>- </a:t>
            </a:r>
            <a:r>
              <a:rPr lang="pl-PL" sz="3600" b="1" u="sng" dirty="0" smtClean="0">
                <a:solidFill>
                  <a:srgbClr val="002060"/>
                </a:solidFill>
              </a:rPr>
              <a:t>338 </a:t>
            </a:r>
            <a:r>
              <a:rPr lang="pl-PL" sz="2700" b="1" u="sng" dirty="0" smtClean="0">
                <a:solidFill>
                  <a:srgbClr val="002060"/>
                </a:solidFill>
              </a:rPr>
              <a:t>(273)</a:t>
            </a:r>
            <a:r>
              <a:rPr lang="pl-PL" sz="3600" b="1" u="sng" dirty="0" smtClean="0">
                <a:solidFill>
                  <a:srgbClr val="002060"/>
                </a:solidFill>
              </a:rPr>
              <a:t> umów </a:t>
            </a:r>
            <a:r>
              <a:rPr lang="pl-PL" sz="3600" b="1" dirty="0" smtClean="0">
                <a:solidFill>
                  <a:srgbClr val="002060"/>
                </a:solidFill>
              </a:rPr>
              <a:t>w ramach </a:t>
            </a:r>
            <a:r>
              <a:rPr lang="pl-PL" sz="3600" b="1" u="sng" dirty="0" smtClean="0">
                <a:solidFill>
                  <a:srgbClr val="002060"/>
                </a:solidFill>
              </a:rPr>
              <a:t>Osi Priorytetowej 8</a:t>
            </a:r>
            <a:r>
              <a:rPr lang="pl-PL" sz="3600" b="1" dirty="0" smtClean="0">
                <a:solidFill>
                  <a:srgbClr val="002060"/>
                </a:solidFill>
              </a:rPr>
              <a:t>,  </a:t>
            </a:r>
            <a:br>
              <a:rPr lang="pl-PL" sz="3600" b="1" dirty="0" smtClean="0">
                <a:solidFill>
                  <a:srgbClr val="002060"/>
                </a:solidFill>
              </a:rPr>
            </a:br>
            <a:r>
              <a:rPr lang="pl-PL" sz="3600" b="1" dirty="0" smtClean="0">
                <a:solidFill>
                  <a:srgbClr val="002060"/>
                </a:solidFill>
              </a:rPr>
              <a:t>- </a:t>
            </a:r>
            <a:r>
              <a:rPr lang="pl-PL" sz="3600" b="1" u="sng" dirty="0" smtClean="0">
                <a:solidFill>
                  <a:srgbClr val="002060"/>
                </a:solidFill>
              </a:rPr>
              <a:t>112 </a:t>
            </a:r>
            <a:r>
              <a:rPr lang="pl-PL" sz="2700" b="1" u="sng" dirty="0" smtClean="0">
                <a:solidFill>
                  <a:srgbClr val="002060"/>
                </a:solidFill>
              </a:rPr>
              <a:t>(112)</a:t>
            </a:r>
            <a:r>
              <a:rPr lang="pl-PL" sz="3600" b="1" u="sng" dirty="0" smtClean="0">
                <a:solidFill>
                  <a:srgbClr val="002060"/>
                </a:solidFill>
              </a:rPr>
              <a:t> umów </a:t>
            </a:r>
            <a:r>
              <a:rPr lang="pl-PL" sz="3600" b="1" dirty="0">
                <a:solidFill>
                  <a:srgbClr val="002060"/>
                </a:solidFill>
              </a:rPr>
              <a:t>w ramach </a:t>
            </a:r>
            <a:r>
              <a:rPr lang="pl-PL" sz="3600" b="1" u="sng" dirty="0">
                <a:solidFill>
                  <a:srgbClr val="002060"/>
                </a:solidFill>
              </a:rPr>
              <a:t>Osi Priorytetowej </a:t>
            </a:r>
            <a:r>
              <a:rPr lang="pl-PL" sz="3600" b="1" u="sng" dirty="0" smtClean="0">
                <a:solidFill>
                  <a:srgbClr val="002060"/>
                </a:solidFill>
              </a:rPr>
              <a:t>9</a:t>
            </a:r>
            <a:r>
              <a:rPr lang="pl-PL" sz="3600" b="1" dirty="0" smtClean="0">
                <a:solidFill>
                  <a:srgbClr val="002060"/>
                </a:solidFill>
              </a:rPr>
              <a:t>, </a:t>
            </a:r>
            <a:br>
              <a:rPr lang="pl-PL" sz="3600" b="1" dirty="0" smtClean="0">
                <a:solidFill>
                  <a:srgbClr val="002060"/>
                </a:solidFill>
              </a:rPr>
            </a:br>
            <a:r>
              <a:rPr lang="pl-PL" sz="3600" b="1" dirty="0">
                <a:solidFill>
                  <a:srgbClr val="002060"/>
                </a:solidFill>
              </a:rPr>
              <a:t>- </a:t>
            </a:r>
            <a:r>
              <a:rPr lang="pl-PL" sz="3600" b="1" u="sng" dirty="0" smtClean="0">
                <a:solidFill>
                  <a:srgbClr val="002060"/>
                </a:solidFill>
              </a:rPr>
              <a:t>177 </a:t>
            </a:r>
            <a:r>
              <a:rPr lang="pl-PL" sz="2700" b="1" u="sng" dirty="0" smtClean="0">
                <a:solidFill>
                  <a:srgbClr val="002060"/>
                </a:solidFill>
              </a:rPr>
              <a:t>(177)</a:t>
            </a:r>
            <a:r>
              <a:rPr lang="pl-PL" sz="3600" b="1" u="sng" dirty="0" smtClean="0">
                <a:solidFill>
                  <a:srgbClr val="002060"/>
                </a:solidFill>
              </a:rPr>
              <a:t> umów </a:t>
            </a:r>
            <a:r>
              <a:rPr lang="pl-PL" sz="3600" b="1" dirty="0">
                <a:solidFill>
                  <a:srgbClr val="002060"/>
                </a:solidFill>
              </a:rPr>
              <a:t>w ramach </a:t>
            </a:r>
            <a:r>
              <a:rPr lang="pl-PL" sz="3600" b="1" u="sng" dirty="0">
                <a:solidFill>
                  <a:srgbClr val="002060"/>
                </a:solidFill>
              </a:rPr>
              <a:t>Osi Priorytetowej </a:t>
            </a:r>
            <a:r>
              <a:rPr lang="pl-PL" sz="3600" b="1" u="sng" dirty="0" smtClean="0">
                <a:solidFill>
                  <a:srgbClr val="002060"/>
                </a:solidFill>
              </a:rPr>
              <a:t>10</a:t>
            </a:r>
            <a:r>
              <a:rPr lang="pl-PL" sz="3600" b="1" dirty="0" smtClean="0">
                <a:solidFill>
                  <a:srgbClr val="002060"/>
                </a:solidFill>
              </a:rPr>
              <a:t>.</a:t>
            </a:r>
            <a:br>
              <a:rPr lang="pl-PL" sz="3600" b="1" dirty="0" smtClean="0">
                <a:solidFill>
                  <a:srgbClr val="002060"/>
                </a:solidFill>
              </a:rPr>
            </a:br>
            <a:r>
              <a:rPr lang="pl-PL" sz="2000" i="1" dirty="0" smtClean="0">
                <a:solidFill>
                  <a:srgbClr val="002060"/>
                </a:solidFill>
              </a:rPr>
              <a:t/>
            </a:r>
            <a:br>
              <a:rPr lang="pl-PL" sz="2000" i="1" dirty="0" smtClean="0">
                <a:solidFill>
                  <a:srgbClr val="002060"/>
                </a:solidFill>
              </a:rPr>
            </a:br>
            <a:r>
              <a:rPr lang="pl-PL" sz="2000" i="1" dirty="0" smtClean="0">
                <a:solidFill>
                  <a:srgbClr val="002060"/>
                </a:solidFill>
              </a:rPr>
              <a:t>(</a:t>
            </a:r>
            <a:r>
              <a:rPr lang="pl-PL" sz="2000" b="1" i="1" u="sng" dirty="0" smtClean="0">
                <a:solidFill>
                  <a:srgbClr val="002060"/>
                </a:solidFill>
              </a:rPr>
              <a:t>stan na 20.09.2018 r. </a:t>
            </a:r>
            <a:r>
              <a:rPr lang="pl-PL" sz="2000" i="1" dirty="0" smtClean="0">
                <a:solidFill>
                  <a:srgbClr val="002060"/>
                </a:solidFill>
              </a:rPr>
              <a:t>- bez umów </a:t>
            </a:r>
            <a:r>
              <a:rPr lang="pl-PL" sz="2000" i="1" dirty="0">
                <a:solidFill>
                  <a:srgbClr val="002060"/>
                </a:solidFill>
              </a:rPr>
              <a:t>rozwiązanych, </a:t>
            </a:r>
            <a:r>
              <a:rPr lang="pl-PL" sz="2000" i="1" dirty="0" smtClean="0">
                <a:solidFill>
                  <a:srgbClr val="002060"/>
                </a:solidFill>
              </a:rPr>
              <a:t/>
            </a:r>
            <a:br>
              <a:rPr lang="pl-PL" sz="2000" i="1" dirty="0" smtClean="0">
                <a:solidFill>
                  <a:srgbClr val="002060"/>
                </a:solidFill>
              </a:rPr>
            </a:br>
            <a:r>
              <a:rPr lang="pl-PL" sz="2000" i="1" dirty="0" smtClean="0">
                <a:solidFill>
                  <a:srgbClr val="002060"/>
                </a:solidFill>
              </a:rPr>
              <a:t>dane </a:t>
            </a:r>
            <a:r>
              <a:rPr lang="pl-PL" sz="2000" i="1" dirty="0">
                <a:solidFill>
                  <a:srgbClr val="002060"/>
                </a:solidFill>
              </a:rPr>
              <a:t>w nawiasach na dzień </a:t>
            </a:r>
            <a:r>
              <a:rPr lang="pl-PL" sz="2000" i="1" dirty="0" smtClean="0">
                <a:solidFill>
                  <a:srgbClr val="002060"/>
                </a:solidFill>
              </a:rPr>
              <a:t>30.06.2018 </a:t>
            </a:r>
            <a:r>
              <a:rPr lang="pl-PL" sz="2000" i="1" dirty="0">
                <a:solidFill>
                  <a:srgbClr val="002060"/>
                </a:solidFill>
              </a:rPr>
              <a:t>)</a:t>
            </a:r>
            <a:br>
              <a:rPr lang="pl-PL" sz="2000" i="1" dirty="0">
                <a:solidFill>
                  <a:srgbClr val="002060"/>
                </a:solidFill>
              </a:rPr>
            </a:br>
            <a:r>
              <a:rPr lang="pl-PL" sz="2000" i="1" dirty="0" smtClean="0">
                <a:solidFill>
                  <a:srgbClr val="002060"/>
                </a:solidFill>
              </a:rPr>
              <a:t/>
            </a:r>
            <a:br>
              <a:rPr lang="pl-PL" sz="2000" i="1" dirty="0" smtClean="0">
                <a:solidFill>
                  <a:srgbClr val="002060"/>
                </a:solidFill>
              </a:rPr>
            </a:br>
            <a:endParaRPr lang="pl-PL" sz="2000" i="1" dirty="0">
              <a:solidFill>
                <a:srgbClr val="00206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3438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305" y="1647928"/>
            <a:ext cx="8691825" cy="5686496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 smtClean="0">
                <a:solidFill>
                  <a:srgbClr val="002060"/>
                </a:solidFill>
              </a:rPr>
              <a:t>Poziom kontraktacji, wnioski o płatność , certyfikacja wydatków</a:t>
            </a:r>
            <a:br>
              <a:rPr lang="pl-PL" sz="3600" b="1" dirty="0" smtClean="0">
                <a:solidFill>
                  <a:srgbClr val="002060"/>
                </a:solidFill>
              </a:rPr>
            </a:br>
            <a:r>
              <a:rPr lang="pl-PL" sz="2400" b="1" dirty="0" smtClean="0">
                <a:solidFill>
                  <a:srgbClr val="002060"/>
                </a:solidFill>
              </a:rPr>
              <a:t/>
            </a:r>
            <a:br>
              <a:rPr lang="pl-PL" sz="2400" b="1" dirty="0" smtClean="0">
                <a:solidFill>
                  <a:srgbClr val="002060"/>
                </a:solidFill>
              </a:rPr>
            </a:br>
            <a:r>
              <a:rPr lang="pl-PL" sz="1800" i="1" dirty="0" smtClean="0">
                <a:solidFill>
                  <a:srgbClr val="002060"/>
                </a:solidFill>
              </a:rPr>
              <a:t>(bez środków Pomocy Technicznej oraz umów rozwiązanych) </a:t>
            </a:r>
            <a:br>
              <a:rPr lang="pl-PL" sz="1800" i="1" dirty="0" smtClean="0">
                <a:solidFill>
                  <a:srgbClr val="002060"/>
                </a:solidFill>
              </a:rPr>
            </a:br>
            <a:r>
              <a:rPr lang="pl-PL" sz="1800" i="1" dirty="0">
                <a:solidFill>
                  <a:srgbClr val="002060"/>
                </a:solidFill>
              </a:rPr>
              <a:t/>
            </a:r>
            <a:br>
              <a:rPr lang="pl-PL" sz="1800" i="1" dirty="0">
                <a:solidFill>
                  <a:srgbClr val="002060"/>
                </a:solidFill>
              </a:rPr>
            </a:br>
            <a:r>
              <a:rPr lang="pl-PL" sz="1800" b="1" i="1" u="sng" dirty="0" smtClean="0">
                <a:solidFill>
                  <a:srgbClr val="002060"/>
                </a:solidFill>
              </a:rPr>
              <a:t>Stan na 20.09.2018 r</a:t>
            </a:r>
            <a:r>
              <a:rPr lang="pl-PL" sz="1800" b="1" i="1" u="sng" dirty="0">
                <a:solidFill>
                  <a:srgbClr val="002060"/>
                </a:solidFill>
              </a:rPr>
              <a:t>. </a:t>
            </a:r>
            <a:r>
              <a:rPr lang="pl-PL" sz="1800" b="1" i="1" u="sng" dirty="0" smtClean="0">
                <a:solidFill>
                  <a:srgbClr val="002060"/>
                </a:solidFill>
              </a:rPr>
              <a:t/>
            </a:r>
            <a:br>
              <a:rPr lang="pl-PL" sz="1800" b="1" i="1" u="sng" dirty="0" smtClean="0">
                <a:solidFill>
                  <a:srgbClr val="002060"/>
                </a:solidFill>
              </a:rPr>
            </a:br>
            <a:r>
              <a:rPr lang="pl-PL" sz="1800" b="1" i="1" u="sng" dirty="0" smtClean="0">
                <a:solidFill>
                  <a:srgbClr val="002060"/>
                </a:solidFill>
              </a:rPr>
              <a:t/>
            </a:r>
            <a:br>
              <a:rPr lang="pl-PL" sz="1800" b="1" i="1" u="sng" dirty="0" smtClean="0">
                <a:solidFill>
                  <a:srgbClr val="002060"/>
                </a:solidFill>
              </a:rPr>
            </a:br>
            <a:r>
              <a:rPr lang="pl-PL" sz="1800" b="1" i="1" dirty="0" smtClean="0">
                <a:solidFill>
                  <a:srgbClr val="002060"/>
                </a:solidFill>
              </a:rPr>
              <a:t>1 </a:t>
            </a:r>
            <a:r>
              <a:rPr lang="pl-PL" sz="1800" b="1" i="1" dirty="0">
                <a:solidFill>
                  <a:srgbClr val="002060"/>
                </a:solidFill>
              </a:rPr>
              <a:t>euro = </a:t>
            </a:r>
            <a:r>
              <a:rPr lang="pl-PL" sz="1800" b="1" i="1" dirty="0" smtClean="0">
                <a:solidFill>
                  <a:srgbClr val="002060"/>
                </a:solidFill>
              </a:rPr>
              <a:t>4,2882  </a:t>
            </a:r>
            <a:r>
              <a:rPr lang="pl-PL" sz="1800" b="1" i="1" dirty="0">
                <a:solidFill>
                  <a:srgbClr val="002060"/>
                </a:solidFill>
              </a:rPr>
              <a:t>PLN</a:t>
            </a:r>
            <a:r>
              <a:rPr lang="pl-PL" sz="1800" i="1" dirty="0">
                <a:solidFill>
                  <a:srgbClr val="002060"/>
                </a:solidFill>
              </a:rPr>
              <a:t/>
            </a:r>
            <a:br>
              <a:rPr lang="pl-PL" sz="1800" i="1" dirty="0">
                <a:solidFill>
                  <a:srgbClr val="002060"/>
                </a:solidFill>
              </a:rPr>
            </a:br>
            <a:r>
              <a:rPr lang="pl-PL" sz="1800" b="1" i="1" u="sng" dirty="0">
                <a:solidFill>
                  <a:srgbClr val="002060"/>
                </a:solidFill>
              </a:rPr>
              <a:t/>
            </a:r>
            <a:br>
              <a:rPr lang="pl-PL" sz="1800" b="1" i="1" u="sng" dirty="0">
                <a:solidFill>
                  <a:srgbClr val="002060"/>
                </a:solidFill>
              </a:rPr>
            </a:br>
            <a:r>
              <a:rPr lang="pl-PL" sz="1800" i="1" dirty="0" smtClean="0">
                <a:solidFill>
                  <a:srgbClr val="002060"/>
                </a:solidFill>
              </a:rPr>
              <a:t/>
            </a:r>
            <a:br>
              <a:rPr lang="pl-PL" sz="1800" i="1" dirty="0" smtClean="0">
                <a:solidFill>
                  <a:srgbClr val="002060"/>
                </a:solidFill>
              </a:rPr>
            </a:br>
            <a:r>
              <a:rPr lang="pl-PL" sz="1800" i="1" dirty="0" smtClean="0">
                <a:solidFill>
                  <a:srgbClr val="002060"/>
                </a:solidFill>
              </a:rPr>
              <a:t>(</a:t>
            </a:r>
            <a:r>
              <a:rPr lang="pl-PL" sz="1800" i="1" dirty="0">
                <a:solidFill>
                  <a:srgbClr val="002060"/>
                </a:solidFill>
              </a:rPr>
              <a:t>dane w nawiasach na dzień </a:t>
            </a:r>
            <a:r>
              <a:rPr lang="pl-PL" sz="1800" i="1" dirty="0" smtClean="0">
                <a:solidFill>
                  <a:srgbClr val="002060"/>
                </a:solidFill>
              </a:rPr>
              <a:t>30.06.2018; </a:t>
            </a:r>
            <a:r>
              <a:rPr lang="pl-PL" sz="1800" i="1" dirty="0">
                <a:solidFill>
                  <a:srgbClr val="002060"/>
                </a:solidFill>
              </a:rPr>
              <a:t>1 euro = </a:t>
            </a:r>
            <a:r>
              <a:rPr lang="pl-PL" sz="1800" i="1" dirty="0" smtClean="0">
                <a:solidFill>
                  <a:srgbClr val="002060"/>
                </a:solidFill>
              </a:rPr>
              <a:t>4,3631 </a:t>
            </a:r>
            <a:r>
              <a:rPr lang="pl-PL" sz="1800" i="1" dirty="0">
                <a:solidFill>
                  <a:srgbClr val="002060"/>
                </a:solidFill>
              </a:rPr>
              <a:t>PLN </a:t>
            </a:r>
            <a:r>
              <a:rPr lang="pl-PL" sz="1800" i="1" dirty="0" smtClean="0">
                <a:solidFill>
                  <a:srgbClr val="002060"/>
                </a:solidFill>
              </a:rPr>
              <a:t>)</a:t>
            </a:r>
            <a:br>
              <a:rPr lang="pl-PL" sz="1800" i="1" dirty="0" smtClean="0">
                <a:solidFill>
                  <a:srgbClr val="002060"/>
                </a:solidFill>
              </a:rPr>
            </a:br>
            <a:r>
              <a:rPr lang="pl-PL" sz="1800" i="1" dirty="0" smtClean="0">
                <a:solidFill>
                  <a:srgbClr val="002060"/>
                </a:solidFill>
              </a:rPr>
              <a:t/>
            </a:r>
            <a:br>
              <a:rPr lang="pl-PL" sz="1800" i="1" dirty="0" smtClean="0">
                <a:solidFill>
                  <a:srgbClr val="002060"/>
                </a:solidFill>
              </a:rPr>
            </a:br>
            <a:r>
              <a:rPr lang="pl-PL" sz="1800" i="1" dirty="0">
                <a:solidFill>
                  <a:srgbClr val="002060"/>
                </a:solidFill>
              </a:rPr>
              <a:t/>
            </a:r>
            <a:br>
              <a:rPr lang="pl-PL" sz="1800" i="1" dirty="0">
                <a:solidFill>
                  <a:srgbClr val="002060"/>
                </a:solidFill>
              </a:rPr>
            </a:br>
            <a:r>
              <a:rPr lang="pl-PL" sz="2000" i="1" dirty="0" smtClean="0">
                <a:solidFill>
                  <a:srgbClr val="002060"/>
                </a:solidFill>
              </a:rPr>
              <a:t/>
            </a:r>
            <a:br>
              <a:rPr lang="pl-PL" sz="2000" i="1" dirty="0" smtClean="0">
                <a:solidFill>
                  <a:srgbClr val="002060"/>
                </a:solidFill>
              </a:rPr>
            </a:br>
            <a:r>
              <a:rPr lang="pl-PL" sz="2000" i="1" dirty="0">
                <a:solidFill>
                  <a:srgbClr val="002060"/>
                </a:solidFill>
              </a:rPr>
              <a:t/>
            </a:r>
            <a:br>
              <a:rPr lang="pl-PL" sz="2000" i="1" dirty="0">
                <a:solidFill>
                  <a:srgbClr val="002060"/>
                </a:solidFill>
              </a:rPr>
            </a:br>
            <a:r>
              <a:rPr lang="pl-PL" sz="2000" i="1" dirty="0" smtClean="0">
                <a:solidFill>
                  <a:srgbClr val="002060"/>
                </a:solidFill>
              </a:rPr>
              <a:t/>
            </a:r>
            <a:br>
              <a:rPr lang="pl-PL" sz="2000" i="1" dirty="0" smtClean="0">
                <a:solidFill>
                  <a:srgbClr val="002060"/>
                </a:solidFill>
              </a:rPr>
            </a:br>
            <a:endParaRPr lang="pl-PL" sz="2000" i="1" dirty="0">
              <a:solidFill>
                <a:srgbClr val="00206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532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5</a:t>
            </a:fld>
            <a:endParaRPr lang="pl-PL" dirty="0"/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0992578"/>
              </p:ext>
            </p:extLst>
          </p:nvPr>
        </p:nvGraphicFramePr>
        <p:xfrm>
          <a:off x="0" y="976102"/>
          <a:ext cx="9144000" cy="5881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76257" y="1704718"/>
            <a:ext cx="3027068" cy="147056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l-PL" sz="3000" b="1" dirty="0" smtClean="0">
                <a:solidFill>
                  <a:schemeClr val="accent1">
                    <a:lumMod val="50000"/>
                  </a:schemeClr>
                </a:solidFill>
              </a:rPr>
              <a:t>Wartość </a:t>
            </a:r>
            <a:r>
              <a:rPr lang="pl-PL" sz="3000" b="1" u="sng" dirty="0" smtClean="0">
                <a:solidFill>
                  <a:schemeClr val="accent1">
                    <a:lumMod val="50000"/>
                  </a:schemeClr>
                </a:solidFill>
              </a:rPr>
              <a:t>zawartych umów </a:t>
            </a:r>
            <a:r>
              <a:rPr lang="pl-PL" sz="3000" b="1" dirty="0" smtClean="0">
                <a:solidFill>
                  <a:schemeClr val="accent1">
                    <a:lumMod val="50000"/>
                  </a:schemeClr>
                </a:solidFill>
              </a:rPr>
              <a:t>stanowi </a:t>
            </a:r>
            <a:r>
              <a:rPr lang="pl-PL" sz="3000" b="1" u="sng" dirty="0" smtClean="0">
                <a:solidFill>
                  <a:schemeClr val="accent1">
                    <a:lumMod val="50000"/>
                  </a:schemeClr>
                </a:solidFill>
              </a:rPr>
              <a:t>43,84 %</a:t>
            </a:r>
            <a:r>
              <a:rPr lang="pl-PL" sz="3000" b="1" dirty="0" smtClean="0">
                <a:solidFill>
                  <a:schemeClr val="accent1">
                    <a:lumMod val="50000"/>
                  </a:schemeClr>
                </a:solidFill>
              </a:rPr>
              <a:t> alokacji</a:t>
            </a:r>
            <a:endParaRPr lang="pl-PL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l-PL" sz="14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66090" y="976102"/>
            <a:ext cx="7877910" cy="592092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>
                <a:solidFill>
                  <a:prstClr val="black"/>
                </a:solidFill>
              </a:rPr>
              <a:t>Oś priorytetowa 8. Rozwój edukacji i aktywne </a:t>
            </a:r>
            <a:r>
              <a:rPr lang="pl-PL" sz="2400" b="1" dirty="0" smtClean="0">
                <a:solidFill>
                  <a:prstClr val="black"/>
                </a:solidFill>
              </a:rPr>
              <a:t>społeczeństwo</a:t>
            </a:r>
            <a:endParaRPr lang="pl-PL" sz="2400" b="1" dirty="0">
              <a:solidFill>
                <a:prstClr val="black"/>
              </a:solidFill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5976257" y="2899346"/>
            <a:ext cx="1647931" cy="582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u="sng" dirty="0" smtClean="0">
                <a:solidFill>
                  <a:schemeClr val="accent1">
                    <a:lumMod val="50000"/>
                  </a:schemeClr>
                </a:solidFill>
              </a:rPr>
              <a:t>(36,14 %)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88487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6</a:t>
            </a:fld>
            <a:endParaRPr lang="pl-PL" dirty="0"/>
          </a:p>
        </p:txBody>
      </p:sp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6016944"/>
              </p:ext>
            </p:extLst>
          </p:nvPr>
        </p:nvGraphicFramePr>
        <p:xfrm>
          <a:off x="0" y="960633"/>
          <a:ext cx="9144000" cy="5897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35948" y="960633"/>
            <a:ext cx="7686990" cy="567589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solidFill>
                  <a:prstClr val="black"/>
                </a:solidFill>
              </a:rPr>
              <a:t>Oś priorytetowa 9. Włączenie społeczne i walka z ubóstwem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18477" y="1851650"/>
            <a:ext cx="3225523" cy="14168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000" b="1" dirty="0">
                <a:solidFill>
                  <a:schemeClr val="accent1">
                    <a:lumMod val="50000"/>
                  </a:schemeClr>
                </a:solidFill>
              </a:rPr>
              <a:t>Wartość </a:t>
            </a:r>
            <a:r>
              <a:rPr lang="pl-PL" sz="3000" b="1" u="sng" dirty="0">
                <a:solidFill>
                  <a:schemeClr val="accent1">
                    <a:lumMod val="50000"/>
                  </a:schemeClr>
                </a:solidFill>
              </a:rPr>
              <a:t>zawartych umów</a:t>
            </a:r>
            <a:r>
              <a:rPr lang="pl-PL" sz="3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3000" b="1" dirty="0" smtClean="0">
                <a:solidFill>
                  <a:schemeClr val="accent1">
                    <a:lumMod val="50000"/>
                  </a:schemeClr>
                </a:solidFill>
              </a:rPr>
              <a:t>stanowi </a:t>
            </a:r>
            <a:r>
              <a:rPr lang="pl-PL" sz="3000" b="1" u="sng" dirty="0" smtClean="0">
                <a:solidFill>
                  <a:schemeClr val="accent1">
                    <a:lumMod val="50000"/>
                  </a:schemeClr>
                </a:solidFill>
              </a:rPr>
              <a:t>24,72 % </a:t>
            </a:r>
            <a:r>
              <a:rPr lang="pl-PL" sz="3000" b="1" dirty="0">
                <a:solidFill>
                  <a:schemeClr val="accent1">
                    <a:lumMod val="50000"/>
                  </a:schemeClr>
                </a:solidFill>
              </a:rPr>
              <a:t>alokacji</a:t>
            </a:r>
          </a:p>
          <a:p>
            <a:pPr marL="0" indent="0">
              <a:buNone/>
            </a:pPr>
            <a:endParaRPr lang="pl-PL" sz="1400" dirty="0"/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6006402" y="3160603"/>
            <a:ext cx="1647931" cy="582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u="sng" dirty="0" smtClean="0">
                <a:solidFill>
                  <a:schemeClr val="accent1">
                    <a:lumMod val="50000"/>
                  </a:schemeClr>
                </a:solidFill>
              </a:rPr>
              <a:t>(24,39 %)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94451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7</a:t>
            </a:fld>
            <a:endParaRPr lang="pl-PL" dirty="0"/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732373"/>
              </p:ext>
            </p:extLst>
          </p:nvPr>
        </p:nvGraphicFramePr>
        <p:xfrm>
          <a:off x="0" y="960633"/>
          <a:ext cx="9144000" cy="5897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98866" y="1528222"/>
            <a:ext cx="3145134" cy="111737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sz="3000" b="1" dirty="0">
                <a:solidFill>
                  <a:schemeClr val="accent1">
                    <a:lumMod val="50000"/>
                  </a:schemeClr>
                </a:solidFill>
              </a:rPr>
              <a:t>Wartość </a:t>
            </a:r>
            <a:r>
              <a:rPr lang="pl-PL" sz="3000" b="1" u="sng" dirty="0">
                <a:solidFill>
                  <a:schemeClr val="accent1">
                    <a:lumMod val="50000"/>
                  </a:schemeClr>
                </a:solidFill>
              </a:rPr>
              <a:t>zawartych umów</a:t>
            </a:r>
            <a:r>
              <a:rPr lang="pl-PL" sz="3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3000" b="1" dirty="0" smtClean="0">
                <a:solidFill>
                  <a:schemeClr val="accent1">
                    <a:lumMod val="50000"/>
                  </a:schemeClr>
                </a:solidFill>
              </a:rPr>
              <a:t>stanowi </a:t>
            </a:r>
            <a:r>
              <a:rPr lang="pl-PL" sz="3000" b="1" u="sng" dirty="0" smtClean="0">
                <a:solidFill>
                  <a:schemeClr val="accent1">
                    <a:lumMod val="50000"/>
                  </a:schemeClr>
                </a:solidFill>
              </a:rPr>
              <a:t>67,89 </a:t>
            </a:r>
            <a:r>
              <a:rPr lang="pl-PL" sz="3000" b="1" u="sng" dirty="0">
                <a:solidFill>
                  <a:schemeClr val="accent1">
                    <a:lumMod val="50000"/>
                  </a:schemeClr>
                </a:solidFill>
              </a:rPr>
              <a:t>%</a:t>
            </a:r>
            <a:r>
              <a:rPr lang="pl-PL" sz="3000" b="1" dirty="0">
                <a:solidFill>
                  <a:schemeClr val="accent1">
                    <a:lumMod val="50000"/>
                  </a:schemeClr>
                </a:solidFill>
              </a:rPr>
              <a:t> alokacji</a:t>
            </a:r>
          </a:p>
          <a:p>
            <a:pPr marL="0" indent="0">
              <a:buNone/>
            </a:pPr>
            <a:endParaRPr lang="pl-PL" sz="14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6044" y="960633"/>
            <a:ext cx="7686990" cy="567589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prstClr val="black"/>
                </a:solidFill>
              </a:rPr>
              <a:t>Oś priorytetowa 10. Otwarty rynek pracy</a:t>
            </a: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6116934" y="2570091"/>
            <a:ext cx="1647931" cy="582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u="sng" dirty="0" smtClean="0">
                <a:solidFill>
                  <a:schemeClr val="accent1">
                    <a:lumMod val="50000"/>
                  </a:schemeClr>
                </a:solidFill>
              </a:rPr>
              <a:t>(66,73 %)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52077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8</a:t>
            </a:fld>
            <a:endParaRPr lang="pl-PL" dirty="0"/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0671882"/>
              </p:ext>
            </p:extLst>
          </p:nvPr>
        </p:nvGraphicFramePr>
        <p:xfrm>
          <a:off x="0" y="960633"/>
          <a:ext cx="9144000" cy="5897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48935" y="1490747"/>
            <a:ext cx="4561952" cy="11173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Wartość </a:t>
            </a:r>
            <a:r>
              <a:rPr lang="pl-PL" sz="2400" b="1" u="sng" dirty="0">
                <a:solidFill>
                  <a:schemeClr val="accent1">
                    <a:lumMod val="50000"/>
                  </a:schemeClr>
                </a:solidFill>
              </a:rPr>
              <a:t>zawartych umów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pl-PL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stanowi  </a:t>
            </a:r>
            <a:r>
              <a:rPr lang="pl-PL" sz="2400" b="1" u="sng" dirty="0" smtClean="0">
                <a:solidFill>
                  <a:schemeClr val="accent1">
                    <a:lumMod val="50000"/>
                  </a:schemeClr>
                </a:solidFill>
              </a:rPr>
              <a:t>47,15 </a:t>
            </a:r>
            <a:r>
              <a:rPr lang="pl-PL" sz="2400" b="1" u="sng" dirty="0">
                <a:solidFill>
                  <a:schemeClr val="accent1">
                    <a:lumMod val="50000"/>
                  </a:schemeClr>
                </a:solidFill>
              </a:rPr>
              <a:t>%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000" u="sng" dirty="0">
                <a:solidFill>
                  <a:schemeClr val="accent1">
                    <a:lumMod val="50000"/>
                  </a:schemeClr>
                </a:solidFill>
              </a:rPr>
              <a:t>(44,09 %)</a:t>
            </a:r>
            <a:endParaRPr lang="pl-PL" sz="2400" dirty="0"/>
          </a:p>
          <a:p>
            <a:pPr marL="0" indent="0" algn="ctr">
              <a:buNone/>
            </a:pP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łącznej 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alokacji dla Osi 8, 9, 10</a:t>
            </a:r>
            <a:endParaRPr lang="pl-PL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l-PL" sz="14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6044" y="960633"/>
            <a:ext cx="7686990" cy="567589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prstClr val="black"/>
                </a:solidFill>
              </a:rPr>
              <a:t>Osie Priorytetowe  8, 9, 10 – kontraktacja łącznie</a:t>
            </a:r>
            <a:endParaRPr lang="pl-PL" sz="2400" b="1" dirty="0">
              <a:solidFill>
                <a:prstClr val="black"/>
              </a:solidFill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7083145" y="3366495"/>
            <a:ext cx="1323872" cy="474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856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9</a:t>
            </a:fld>
            <a:endParaRPr lang="pl-PL" dirty="0"/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6359343"/>
              </p:ext>
            </p:extLst>
          </p:nvPr>
        </p:nvGraphicFramePr>
        <p:xfrm>
          <a:off x="0" y="960633"/>
          <a:ext cx="9144000" cy="5908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07359" y="1108521"/>
            <a:ext cx="5536641" cy="771692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solidFill>
                  <a:prstClr val="black"/>
                </a:solidFill>
              </a:rPr>
              <a:t>Wartość </a:t>
            </a:r>
            <a:r>
              <a:rPr lang="pl-PL" sz="2800" b="1" dirty="0">
                <a:solidFill>
                  <a:prstClr val="black"/>
                </a:solidFill>
              </a:rPr>
              <a:t>zatwierdzonych </a:t>
            </a:r>
            <a:r>
              <a:rPr lang="pl-PL" sz="2800" b="1" dirty="0" smtClean="0">
                <a:solidFill>
                  <a:prstClr val="black"/>
                </a:solidFill>
              </a:rPr>
              <a:t>wniosków </a:t>
            </a:r>
            <a:r>
              <a:rPr lang="pl-PL" sz="2800" b="1" dirty="0">
                <a:solidFill>
                  <a:prstClr val="black"/>
                </a:solidFill>
              </a:rPr>
              <a:t>o płatność </a:t>
            </a:r>
            <a:r>
              <a:rPr lang="pl-PL" sz="2800" b="1" dirty="0" smtClean="0">
                <a:solidFill>
                  <a:prstClr val="black"/>
                </a:solidFill>
              </a:rPr>
              <a:t>w ramach Osi 8, 9, 10</a:t>
            </a:r>
            <a:endParaRPr lang="pl-PL" sz="2800" b="1" dirty="0">
              <a:solidFill>
                <a:prstClr val="black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57951" y="2279432"/>
            <a:ext cx="2630156" cy="12560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Wartość zatwierdzonych  wniosków  stanowi </a:t>
            </a:r>
            <a:r>
              <a:rPr lang="pl-PL" sz="2400" b="1" u="sng" dirty="0" smtClean="0">
                <a:solidFill>
                  <a:schemeClr val="accent1">
                    <a:lumMod val="50000"/>
                  </a:schemeClr>
                </a:solidFill>
              </a:rPr>
              <a:t>25,26 %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alokacji</a:t>
            </a:r>
            <a:endParaRPr lang="pl-PL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l-PL" sz="1400" dirty="0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6457950" y="3718040"/>
            <a:ext cx="1647931" cy="582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u="sng" dirty="0" smtClean="0">
                <a:solidFill>
                  <a:schemeClr val="accent1">
                    <a:lumMod val="50000"/>
                  </a:schemeClr>
                </a:solidFill>
              </a:rPr>
              <a:t>(21,35 %)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74382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nduszeEuropejskiePrezentacjaTemplat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41BC98EB-B254-48DE-A757-86CC93C6277F}"/>
    </a:ext>
  </a:extLst>
</a:theme>
</file>

<file path=ppt/theme/theme10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frastruktura i Środowisko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D7BFAF85-3AFF-408A-9214-9771CA74E33C}"/>
    </a:ext>
  </a:extLst>
</a:theme>
</file>

<file path=ppt/theme/theme3.xml><?xml version="1.0" encoding="utf-8"?>
<a:theme xmlns:a="http://schemas.openxmlformats.org/drawingml/2006/main" name="Inteligentny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D7262E80-C742-4C3A-B4FD-B9DFB2A85E65}"/>
    </a:ext>
  </a:extLst>
</a:theme>
</file>

<file path=ppt/theme/theme4.xml><?xml version="1.0" encoding="utf-8"?>
<a:theme xmlns:a="http://schemas.openxmlformats.org/drawingml/2006/main" name="Rozwój Polski Wschodnie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5D6DABCB-300B-4583-9DC2-84BDBB033C22}"/>
    </a:ext>
  </a:extLst>
</a:theme>
</file>

<file path=ppt/theme/theme5.xml><?xml version="1.0" encoding="utf-8"?>
<a:theme xmlns:a="http://schemas.openxmlformats.org/drawingml/2006/main" name="Wiedza Edukacja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53FA2FB3-9C38-4B68-A4DF-76B77B12EB81}"/>
    </a:ext>
  </a:extLst>
</a:theme>
</file>

<file path=ppt/theme/theme6.xml><?xml version="1.0" encoding="utf-8"?>
<a:theme xmlns:a="http://schemas.openxmlformats.org/drawingml/2006/main" name="Polska Cyfrow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A4A928A6-969B-40E6-93A8-BBEF1A2F6A09}"/>
    </a:ext>
  </a:extLst>
</a:theme>
</file>

<file path=ppt/theme/theme7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8.xml><?xml version="1.0" encoding="utf-8"?>
<a:theme xmlns:a="http://schemas.openxmlformats.org/drawingml/2006/main" name="Pomoc Techniczn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F455CDD5-C0D5-4F1E-9423-3AD99BE16955}"/>
    </a:ext>
  </a:extLst>
</a:theme>
</file>

<file path=ppt/theme/theme9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10260</TotalTime>
  <Words>520</Words>
  <Application>Microsoft Office PowerPoint</Application>
  <PresentationFormat>Pokaz na ekranie (4:3)</PresentationFormat>
  <Paragraphs>184</Paragraphs>
  <Slides>16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8</vt:i4>
      </vt:variant>
      <vt:variant>
        <vt:lpstr>Tytuły slajdów</vt:lpstr>
      </vt:variant>
      <vt:variant>
        <vt:i4>16</vt:i4>
      </vt:variant>
    </vt:vector>
  </HeadingPairs>
  <TitlesOfParts>
    <vt:vector size="27" baseType="lpstr">
      <vt:lpstr>Arial</vt:lpstr>
      <vt:lpstr>Calibri</vt:lpstr>
      <vt:lpstr>Times New Roman</vt:lpstr>
      <vt:lpstr>FunduszeEuropejskiePrezentacjaTemplate</vt:lpstr>
      <vt:lpstr>Infrastruktura i Środowisko</vt:lpstr>
      <vt:lpstr>Inteligentny Rozwoj</vt:lpstr>
      <vt:lpstr>Rozwój Polski Wschodniej</vt:lpstr>
      <vt:lpstr>Wiedza Edukacja Rozwoj</vt:lpstr>
      <vt:lpstr>Polska Cyfrowa</vt:lpstr>
      <vt:lpstr>Programy Regionalne</vt:lpstr>
      <vt:lpstr>Pomoc Techniczna</vt:lpstr>
      <vt:lpstr>Prezentacja programu PowerPoint</vt:lpstr>
      <vt:lpstr>Osie 8, 9 i 10 RPO WŚ 2014 – 2020 – 109 (104) konkursów  oraz 12 (12) naborów pozakonkursowych:  -  69 (67) konkursów i 6 (6) naborów pozakonkursowych  – OP 8. Rozwój edukacji i aktywne społeczeństwo (Departament Wdrażania EFS)   - 29 (26) konkursów i 1 (1) nabór pozakonkursowy - OP 9. Włączenie społeczne i walka z ubóstwem (Departament Wdrażania EFS)   - 11 (11) konkursów i 5 (5) naborów pozakonkursowych – OP 10. Otwarty rynek pracy (Wojewódzki Urząd Pracy w Kielcach)  (stan na 20.09.2018 r. – dane w nawiasach na dzień 30.06.2018 )  </vt:lpstr>
      <vt:lpstr>W wyniku przeprowadzonych naborów konkursowych i pozakonkursowych  zawarto łącznie 627 (562) umowy:  - 338 (273) umów w ramach Osi Priorytetowej 8,   - 112 (112) umów w ramach Osi Priorytetowej 9,  - 177 (177) umów w ramach Osi Priorytetowej 10.  (stan na 20.09.2018 r. - bez umów rozwiązanych,  dane w nawiasach na dzień 30.06.2018 )  </vt:lpstr>
      <vt:lpstr>Poziom kontraktacji, wnioski o płatność , certyfikacja wydatków  (bez środków Pomocy Technicznej oraz umów rozwiązanych)   Stan na 20.09.2018 r.   1 euro = 4,2882  PLN   (dane w nawiasach na dzień 30.06.2018; 1 euro = 4,3631 PLN )      </vt:lpstr>
      <vt:lpstr>Oś priorytetowa 8. Rozwój edukacji i aktywne społeczeństwo</vt:lpstr>
      <vt:lpstr>Oś priorytetowa 9. Włączenie społeczne i walka z ubóstwem</vt:lpstr>
      <vt:lpstr>Oś priorytetowa 10. Otwarty rynek pracy</vt:lpstr>
      <vt:lpstr>Osie Priorytetowe  8, 9, 10 – kontraktacja łącznie</vt:lpstr>
      <vt:lpstr>Wartość zatwierdzonych wniosków o płatność w ramach Osi 8, 9, 10</vt:lpstr>
      <vt:lpstr>Certyfikacja wydatków kwalifikowanych  w ramach Osi 8, 9, 10</vt:lpstr>
      <vt:lpstr>   OSIĄGNIĘTE WARTOŚCI ORAZ CELE  WYZNACZONE DLA WSKAŹNIKÓW WŁĄCZONYCH DO RAM WYKONANIA (stan na dzień 20.09.2018 - dane w nawiasach na dzień 30.06.2018 )  </vt:lpstr>
      <vt:lpstr>  Oś priorytetowa 8. Rozwój edukacji i aktywne społeczeństwo:  </vt:lpstr>
      <vt:lpstr>Oś priorytetowa 9. Włączenie społeczne i walka z ubóstwem: </vt:lpstr>
      <vt:lpstr>Oś priorytetowa 10. Otwarty rynek pracy:</vt:lpstr>
      <vt:lpstr>Prognoza wniosków o płatność  (łącznie wydatki kwalifikowalne) dla 2018 roku:  Oś 8:      78 565 000,00 PLN Oś 9:      47 838 000,00 PLN Oś 10: 117 434 000,00 PLN   w tym IV kwartał : Oś 8:    24 274 000,00 PLN Oś 9:    16 222 000,00 PLN Oś 10:  34 318 000,00 PLN   </vt:lpstr>
      <vt:lpstr>Prezentacja programu PowerPoint</vt:lpstr>
    </vt:vector>
  </TitlesOfParts>
  <Company>Wojewowództwa Świętokrzyskiego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annpal</dc:creator>
  <cp:lastModifiedBy>Wojtczak, Kamil</cp:lastModifiedBy>
  <cp:revision>758</cp:revision>
  <cp:lastPrinted>2018-09-27T08:10:32Z</cp:lastPrinted>
  <dcterms:created xsi:type="dcterms:W3CDTF">2015-05-26T08:53:50Z</dcterms:created>
  <dcterms:modified xsi:type="dcterms:W3CDTF">2018-09-27T08:12:20Z</dcterms:modified>
</cp:coreProperties>
</file>