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1431" r:id="rId2"/>
    <p:sldId id="1839" r:id="rId3"/>
    <p:sldId id="1841" r:id="rId4"/>
    <p:sldId id="1840" r:id="rId5"/>
    <p:sldId id="1836" r:id="rId6"/>
    <p:sldId id="1611" r:id="rId7"/>
  </p:sldIdLst>
  <p:sldSz cx="9144000" cy="6858000" type="screen4x3"/>
  <p:notesSz cx="6797675" cy="987425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44"/>
    <a:srgbClr val="006600"/>
    <a:srgbClr val="EEEEE6"/>
    <a:srgbClr val="0E1370"/>
    <a:srgbClr val="CC3399"/>
    <a:srgbClr val="923E8E"/>
    <a:srgbClr val="000000"/>
    <a:srgbClr val="E9E7E9"/>
    <a:srgbClr val="FBF2DD"/>
    <a:srgbClr val="FAE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8056" autoAdjust="0"/>
  </p:normalViewPr>
  <p:slideViewPr>
    <p:cSldViewPr>
      <p:cViewPr varScale="1">
        <p:scale>
          <a:sx n="110" d="100"/>
          <a:sy n="110" d="100"/>
        </p:scale>
        <p:origin x="15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44813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05" tIns="45896" rIns="91805" bIns="4589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8" y="1"/>
            <a:ext cx="2944813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05" tIns="45896" rIns="91805" bIns="4589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065"/>
            <a:ext cx="2944813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05" tIns="45896" rIns="91805" bIns="4589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8" y="9380065"/>
            <a:ext cx="2944813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05" tIns="45896" rIns="91805" bIns="4589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2465C20-7EAF-4B3A-A9B9-3DDA3BDE096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44813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05" tIns="45896" rIns="91805" bIns="4589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8" y="1"/>
            <a:ext cx="2944813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05" tIns="45896" rIns="91805" bIns="4589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40300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2401"/>
            <a:ext cx="5438775" cy="444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05" tIns="45896" rIns="91805" bIns="458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380065"/>
            <a:ext cx="2944813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05" tIns="45896" rIns="91805" bIns="4589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8" y="9380065"/>
            <a:ext cx="2944813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05" tIns="45896" rIns="91805" bIns="4589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354517AF-2A56-4EE6-A33D-44D6300B8BB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l-PL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07139FD-9BF4-41C1-A2A8-7C38E1316F36}" type="slidenum">
              <a:rPr lang="pl-PL" altLang="pl-PL"/>
              <a:pPr eaLnBrk="1" hangingPunct="1"/>
              <a:t>2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80049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07139FD-9BF4-41C1-A2A8-7C38E1316F36}" type="slidenum">
              <a:rPr lang="pl-PL" altLang="pl-PL"/>
              <a:pPr eaLnBrk="1" hangingPunct="1"/>
              <a:t>3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04502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07139FD-9BF4-41C1-A2A8-7C38E1316F36}" type="slidenum">
              <a:rPr lang="pl-PL" altLang="pl-PL"/>
              <a:pPr eaLnBrk="1" hangingPunct="1"/>
              <a:t>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27866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l-PL">
              <a:latin typeface="Arial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43D495-BD65-442B-B9DF-5115C0233913}" type="slidenum">
              <a:rPr lang="pl-PL" smtClean="0"/>
              <a:pPr>
                <a:defRPr/>
              </a:pPr>
              <a:t>6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Łącznik prosty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6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168ECF2-BF6B-453C-9ACC-AF20B6F9BC9C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7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F835DA4-4299-4A0E-858D-96648305DE7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CA242-C6FC-48AE-98DF-11214FB3A780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5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8713D-B98E-4B75-AD43-6214A34CB5E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C1C245-6F8F-4B7D-B3C4-2D6FE42EC58A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1370E0E-D787-4B39-BDD9-5F498962DE4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91803-8414-4FCE-828C-32884605D571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5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24E3C-89EC-4B13-A670-D8C86AB6599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6A7DCFA-6119-495E-A30C-E4BDD5E3A5BB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8343AF-3295-4BFD-86D8-44FED5A67DC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2F81-4536-4E2D-BDE5-02AB131C6C39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6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A68E5-3334-43EA-881E-44F861599E7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457FE-A627-4F53-83A5-968F3707A022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8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B164C-69DD-4DBB-B186-768DF6C97A8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750B2-16F7-4F67-B4C2-542A7029B743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14545-9E8B-40F9-B3AB-94EC69C0AB8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A6A7E-6090-418E-A640-BB87621D70AF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3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3F61E-11C0-4B5A-8F65-CE4A5C465D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1B75D-7D3F-4E21-89E7-18083A59EEA8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6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6D572-D162-4B61-8C64-EBA834E6C6F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rostokąt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7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2D5D2E-1449-48BC-B1D9-09E33791384E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8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25A799-E18C-4192-AB8E-1F146E7FBF4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30" name="Symbol zastępczy tekstu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59A09EE6-3207-407A-B527-75468C8DF34D}" type="datetime1">
              <a:rPr lang="pl-PL"/>
              <a:pPr>
                <a:defRPr/>
              </a:pPr>
              <a:t>01.10.2018</a:t>
            </a:fld>
            <a:r>
              <a:rPr lang="pl-PL"/>
              <a:t>07-03-2007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FE8D4A4A-33FA-4CAC-A38B-09A7B47C5C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1" r:id="rId2"/>
    <p:sldLayoutId id="2147483749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50" r:id="rId9"/>
    <p:sldLayoutId id="2147483747" r:id="rId10"/>
    <p:sldLayoutId id="2147483751" r:id="rId11"/>
  </p:sldLayoutIdLst>
  <p:transition spd="med">
    <p:fade thruBlk="1"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484784"/>
            <a:ext cx="8208912" cy="460851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pl-PL" sz="40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pl-PL" sz="40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pl-PL" sz="2400" dirty="0">
                <a:solidFill>
                  <a:srgbClr val="006600"/>
                </a:solidFill>
                <a:cs typeface="Times New Roman" pitchFamily="18" charset="0"/>
              </a:rPr>
            </a:br>
            <a:r>
              <a:rPr lang="pl-PL" sz="3200" cap="none" dirty="0">
                <a:ln w="0"/>
                <a:solidFill>
                  <a:srgbClr val="00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Stan wdrażania </a:t>
            </a:r>
            <a:br>
              <a:rPr lang="pl-PL" sz="3200" cap="none" dirty="0">
                <a:ln w="0"/>
                <a:solidFill>
                  <a:srgbClr val="00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3200" cap="none" dirty="0">
                <a:ln w="0"/>
                <a:solidFill>
                  <a:srgbClr val="00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Osi Priorytetowej 10. Regionalnego Programu Operacyjnego Województwa Świętokrzyskiego</a:t>
            </a:r>
            <a:br>
              <a:rPr lang="pl-PL" sz="3200" cap="none" dirty="0">
                <a:ln w="0"/>
                <a:solidFill>
                  <a:srgbClr val="00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2400" cap="none" dirty="0">
                <a:ln w="0"/>
                <a:solidFill>
                  <a:srgbClr val="00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(stan na 31 sierpnia 2018 roku)</a:t>
            </a:r>
            <a:br>
              <a:rPr lang="pl-PL" sz="3200" cap="none" dirty="0">
                <a:ln w="0"/>
                <a:solidFill>
                  <a:srgbClr val="00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pl-PL" sz="3200" cap="none" dirty="0">
                <a:ln w="0"/>
                <a:solidFill>
                  <a:srgbClr val="00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pl-PL" sz="3200" cap="none" dirty="0">
                <a:ln w="0"/>
                <a:solidFill>
                  <a:srgbClr val="00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pl-PL" sz="2000" dirty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5484813" y="5510213"/>
            <a:ext cx="3505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779912" y="5002798"/>
            <a:ext cx="49036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pl-PL" sz="16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006600"/>
              </a:solidFill>
              <a:latin typeface="+mj-lt"/>
              <a:ea typeface="+mj-ea"/>
              <a:cs typeface="Times New Roman" pitchFamily="18" charset="0"/>
            </a:endParaRPr>
          </a:p>
        </p:txBody>
      </p:sp>
      <p:pic>
        <p:nvPicPr>
          <p:cNvPr id="9" name="Picture 5" descr="D:\LOGOTYPY\POL_województwo_świętokrzyskie_COA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111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59" name="Rectangle 7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0" name="Rectangle 7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1" name="Rectangle 7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2" name="Rectangle 7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7263" name="Picture 5" descr="D:\LOGOTYPY\POL_województwo_świętokrzyskie_COA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111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64" name="Rectangle 8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6" name="Rectangle 8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7" name="Rectangle 8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8" name="Rectangle 8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9" name="Rectangle 8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0" name="Rectangle 8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1" name="Rectangle 8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2" name="Rectangle 8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3" name="Rectangle 8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4" name="Rectangle 9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395536" y="1132228"/>
            <a:ext cx="845953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dirty="0"/>
          </a:p>
          <a:p>
            <a:pPr algn="just"/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Decyzją Komisji Europejskiej zrezygnowano z realizacji Działania 10.3</a:t>
            </a:r>
          </a:p>
          <a:p>
            <a:pPr algn="just"/>
            <a:r>
              <a:rPr lang="pl-PL" i="1" dirty="0">
                <a:latin typeface="Cambria" panose="02040503050406030204" pitchFamily="18" charset="0"/>
                <a:ea typeface="Cambria" panose="02040503050406030204" pitchFamily="18" charset="0"/>
              </a:rPr>
              <a:t>Mobilność zawodowa geograficzna w ramach sieci EURES wspierana przez publiczne służby zatrudnienia, WK OHP oraz podmioty akredytowane przez </a:t>
            </a:r>
            <a:r>
              <a:rPr lang="pl-PL" i="1" dirty="0" err="1">
                <a:latin typeface="Cambria" panose="02040503050406030204" pitchFamily="18" charset="0"/>
                <a:ea typeface="Cambria" panose="02040503050406030204" pitchFamily="18" charset="0"/>
              </a:rPr>
              <a:t>MPiPS</a:t>
            </a:r>
            <a:r>
              <a:rPr lang="pl-PL" i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Środki w wysokości 1.635.294 EUR przeniesiono na Działanie 10.2, Poddziałanie 10.2.1 </a:t>
            </a:r>
            <a:r>
              <a:rPr lang="pl-PL" i="1" dirty="0">
                <a:latin typeface="Cambria" panose="02040503050406030204" pitchFamily="18" charset="0"/>
                <a:ea typeface="Cambria" panose="02040503050406030204" pitchFamily="18" charset="0"/>
              </a:rPr>
              <a:t>Wsparcie aktywności zawodowej osób powyżej 29 roku życia pozostających bez zatrudnienia (projekty konkursowe).</a:t>
            </a:r>
          </a:p>
          <a:p>
            <a:endParaRPr lang="pl-PL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pl-PL" i="1" dirty="0"/>
          </a:p>
          <a:p>
            <a:endParaRPr lang="pl-PL" i="1" dirty="0"/>
          </a:p>
          <a:p>
            <a:endParaRPr lang="pl-PL" i="1" dirty="0"/>
          </a:p>
          <a:p>
            <a:endParaRPr lang="pl-PL" i="1" dirty="0"/>
          </a:p>
          <a:p>
            <a:endParaRPr lang="pl-PL" i="1" dirty="0"/>
          </a:p>
          <a:p>
            <a:endParaRPr lang="pl-PL" i="1" dirty="0"/>
          </a:p>
          <a:p>
            <a:endParaRPr lang="pl-PL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pl-PL" i="1" dirty="0">
                <a:latin typeface="Cambria" panose="02040503050406030204" pitchFamily="18" charset="0"/>
                <a:ea typeface="Cambria" panose="02040503050406030204" pitchFamily="18" charset="0"/>
              </a:rPr>
              <a:t>Powyższa zmiana została zapisana w 17. wersji SZOOP RPO WŚ.</a:t>
            </a:r>
          </a:p>
          <a:p>
            <a:pPr algn="ctr"/>
            <a:endParaRPr lang="pl-PL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3275856" y="40770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  <p:pic>
        <p:nvPicPr>
          <p:cNvPr id="32" name="Picture 2" descr="Znalezione obrazy dla zapytania regionalny program operacyjn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5957001"/>
            <a:ext cx="1186731" cy="790614"/>
          </a:xfrm>
          <a:prstGeom prst="rect">
            <a:avLst/>
          </a:prstGeom>
          <a:noFill/>
          <a:effectLst>
            <a:outerShdw blurRad="381000" dist="101600" dir="2820000" sx="118000" sy="118000" algn="ctr" rotWithShape="0">
              <a:srgbClr val="000000">
                <a:alpha val="48000"/>
              </a:srgbClr>
            </a:outerShdw>
            <a:softEdge rad="114300"/>
          </a:effectLst>
        </p:spPr>
      </p:pic>
      <p:sp>
        <p:nvSpPr>
          <p:cNvPr id="2" name="Owal 1">
            <a:extLst>
              <a:ext uri="{FF2B5EF4-FFF2-40B4-BE49-F238E27FC236}">
                <a16:creationId xmlns:a16="http://schemas.microsoft.com/office/drawing/2014/main" id="{B5A5EBE0-FC37-4E9D-A634-2F7D6246C6B3}"/>
              </a:ext>
            </a:extLst>
          </p:cNvPr>
          <p:cNvSpPr/>
          <p:nvPr/>
        </p:nvSpPr>
        <p:spPr>
          <a:xfrm>
            <a:off x="755576" y="3927106"/>
            <a:ext cx="2160240" cy="93610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10.3</a:t>
            </a:r>
          </a:p>
        </p:txBody>
      </p:sp>
      <p:sp>
        <p:nvSpPr>
          <p:cNvPr id="24" name="Owal 23">
            <a:extLst>
              <a:ext uri="{FF2B5EF4-FFF2-40B4-BE49-F238E27FC236}">
                <a16:creationId xmlns:a16="http://schemas.microsoft.com/office/drawing/2014/main" id="{42F83334-7B76-4BC9-ACBB-541BE8EAC6E6}"/>
              </a:ext>
            </a:extLst>
          </p:cNvPr>
          <p:cNvSpPr/>
          <p:nvPr/>
        </p:nvSpPr>
        <p:spPr>
          <a:xfrm>
            <a:off x="4840608" y="3927106"/>
            <a:ext cx="2160240" cy="936104"/>
          </a:xfrm>
          <a:prstGeom prst="ellipse">
            <a:avLst/>
          </a:prstGeom>
          <a:solidFill>
            <a:srgbClr val="0096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10.2</a:t>
            </a:r>
          </a:p>
        </p:txBody>
      </p:sp>
      <p:sp>
        <p:nvSpPr>
          <p:cNvPr id="11" name="Strzałka: pagon 10">
            <a:extLst>
              <a:ext uri="{FF2B5EF4-FFF2-40B4-BE49-F238E27FC236}">
                <a16:creationId xmlns:a16="http://schemas.microsoft.com/office/drawing/2014/main" id="{73A34075-29D2-4543-9B29-A256F4B5F2CC}"/>
              </a:ext>
            </a:extLst>
          </p:cNvPr>
          <p:cNvSpPr/>
          <p:nvPr/>
        </p:nvSpPr>
        <p:spPr>
          <a:xfrm>
            <a:off x="4155303" y="4213216"/>
            <a:ext cx="418056" cy="24231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31" name="Strzałka: pagon 30">
            <a:extLst>
              <a:ext uri="{FF2B5EF4-FFF2-40B4-BE49-F238E27FC236}">
                <a16:creationId xmlns:a16="http://schemas.microsoft.com/office/drawing/2014/main" id="{A76EBF31-90C6-4AA7-BFF7-434AE00B9BA9}"/>
              </a:ext>
            </a:extLst>
          </p:cNvPr>
          <p:cNvSpPr/>
          <p:nvPr/>
        </p:nvSpPr>
        <p:spPr>
          <a:xfrm>
            <a:off x="3727836" y="4231661"/>
            <a:ext cx="418056" cy="24231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33" name="Strzałka: pagon 32">
            <a:extLst>
              <a:ext uri="{FF2B5EF4-FFF2-40B4-BE49-F238E27FC236}">
                <a16:creationId xmlns:a16="http://schemas.microsoft.com/office/drawing/2014/main" id="{44962E87-45A2-4695-B2D9-7FB6C4CA1E6A}"/>
              </a:ext>
            </a:extLst>
          </p:cNvPr>
          <p:cNvSpPr/>
          <p:nvPr/>
        </p:nvSpPr>
        <p:spPr>
          <a:xfrm>
            <a:off x="3275856" y="4231661"/>
            <a:ext cx="418056" cy="24231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D439A10-AB78-4C28-8178-B466CC2867E8}"/>
              </a:ext>
            </a:extLst>
          </p:cNvPr>
          <p:cNvSpPr/>
          <p:nvPr/>
        </p:nvSpPr>
        <p:spPr>
          <a:xfrm>
            <a:off x="3275855" y="4615543"/>
            <a:ext cx="1304853" cy="397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chemeClr val="tx2">
                    <a:lumMod val="75000"/>
                  </a:schemeClr>
                </a:solidFill>
              </a:rPr>
              <a:t>1.635.294 EUR</a:t>
            </a:r>
          </a:p>
        </p:txBody>
      </p:sp>
    </p:spTree>
    <p:extLst>
      <p:ext uri="{BB962C8B-B14F-4D97-AF65-F5344CB8AC3E}">
        <p14:creationId xmlns:p14="http://schemas.microsoft.com/office/powerpoint/2010/main" val="1748588073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59" name="Rectangle 7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0" name="Rectangle 7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1" name="Rectangle 7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2" name="Rectangle 7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7263" name="Picture 5" descr="D:\LOGOTYPY\POL_województwo_świętokrzyskie_COA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111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64" name="Rectangle 8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6" name="Rectangle 8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7" name="Rectangle 8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8" name="Rectangle 8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9" name="Rectangle 8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0" name="Rectangle 8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1" name="Rectangle 8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2" name="Rectangle 8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3" name="Rectangle 8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4" name="Rectangle 9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395536" y="1132228"/>
            <a:ext cx="8459539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  <a:latin typeface="+mj-lt"/>
              </a:rPr>
              <a:t>Postęp finansowy w ramach Osi Priorytetowej 10 Otwarty Rynek Pracy </a:t>
            </a:r>
          </a:p>
          <a:p>
            <a:pPr algn="ctr"/>
            <a:r>
              <a:rPr lang="pl-PL" sz="2000" b="1" dirty="0">
                <a:solidFill>
                  <a:srgbClr val="006600"/>
                </a:solidFill>
                <a:latin typeface="+mj-lt"/>
              </a:rPr>
              <a:t>RPO WŚ 2014-2020</a:t>
            </a:r>
          </a:p>
          <a:p>
            <a:pPr algn="ctr"/>
            <a:r>
              <a:rPr lang="pl-PL" sz="1000" b="1" dirty="0">
                <a:solidFill>
                  <a:srgbClr val="006600"/>
                </a:solidFill>
              </a:rPr>
              <a:t>						</a:t>
            </a:r>
          </a:p>
          <a:p>
            <a:pPr algn="ctr"/>
            <a:r>
              <a:rPr lang="pl-PL" sz="1000" b="1" dirty="0">
                <a:solidFill>
                  <a:srgbClr val="006600"/>
                </a:solidFill>
              </a:rPr>
              <a:t>                </a:t>
            </a:r>
          </a:p>
          <a:p>
            <a:pPr algn="ctr"/>
            <a:r>
              <a:rPr lang="pl-PL" sz="1000" b="1" dirty="0">
                <a:solidFill>
                  <a:srgbClr val="006600"/>
                </a:solidFill>
              </a:rPr>
              <a:t>                                                                                                                                                                 </a:t>
            </a:r>
            <a:r>
              <a:rPr lang="pl-PL" sz="1000" dirty="0"/>
              <a:t>KURS EURO 9/2018 -  4,2882</a:t>
            </a:r>
          </a:p>
          <a:p>
            <a:pPr algn="ctr"/>
            <a:endParaRPr lang="pl-PL" sz="1000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endParaRPr lang="pl-PL" sz="1000" dirty="0"/>
          </a:p>
          <a:p>
            <a:r>
              <a:rPr lang="pl-PL" sz="1000" b="1" dirty="0"/>
              <a:t>Stan na 31.08.2018 roku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3275856" y="40770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  <p:pic>
        <p:nvPicPr>
          <p:cNvPr id="32" name="Picture 2" descr="Znalezione obrazy dla zapytania regionalny program operacyjn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5957001"/>
            <a:ext cx="1186731" cy="790614"/>
          </a:xfrm>
          <a:prstGeom prst="rect">
            <a:avLst/>
          </a:prstGeom>
          <a:noFill/>
          <a:effectLst>
            <a:outerShdw blurRad="381000" dist="101600" dir="2820000" sx="118000" sy="118000" algn="ctr" rotWithShape="0">
              <a:srgbClr val="000000">
                <a:alpha val="48000"/>
              </a:srgbClr>
            </a:outerShdw>
            <a:softEdge rad="114300"/>
          </a:effectLst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4D0EF256-999E-410B-BC07-8F6D58CF7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448274"/>
              </p:ext>
            </p:extLst>
          </p:nvPr>
        </p:nvGraphicFramePr>
        <p:xfrm>
          <a:off x="827584" y="2276872"/>
          <a:ext cx="7560841" cy="3680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7642">
                  <a:extLst>
                    <a:ext uri="{9D8B030D-6E8A-4147-A177-3AD203B41FA5}">
                      <a16:colId xmlns:a16="http://schemas.microsoft.com/office/drawing/2014/main" val="2479357356"/>
                    </a:ext>
                  </a:extLst>
                </a:gridCol>
                <a:gridCol w="1344150">
                  <a:extLst>
                    <a:ext uri="{9D8B030D-6E8A-4147-A177-3AD203B41FA5}">
                      <a16:colId xmlns:a16="http://schemas.microsoft.com/office/drawing/2014/main" val="2488495495"/>
                    </a:ext>
                  </a:extLst>
                </a:gridCol>
                <a:gridCol w="982264">
                  <a:extLst>
                    <a:ext uri="{9D8B030D-6E8A-4147-A177-3AD203B41FA5}">
                      <a16:colId xmlns:a16="http://schemas.microsoft.com/office/drawing/2014/main" val="192388618"/>
                    </a:ext>
                  </a:extLst>
                </a:gridCol>
                <a:gridCol w="1176131">
                  <a:extLst>
                    <a:ext uri="{9D8B030D-6E8A-4147-A177-3AD203B41FA5}">
                      <a16:colId xmlns:a16="http://schemas.microsoft.com/office/drawing/2014/main" val="2433441073"/>
                    </a:ext>
                  </a:extLst>
                </a:gridCol>
                <a:gridCol w="1051194">
                  <a:extLst>
                    <a:ext uri="{9D8B030D-6E8A-4147-A177-3AD203B41FA5}">
                      <a16:colId xmlns:a16="http://schemas.microsoft.com/office/drawing/2014/main" val="3114167081"/>
                    </a:ext>
                  </a:extLst>
                </a:gridCol>
                <a:gridCol w="1124431">
                  <a:extLst>
                    <a:ext uri="{9D8B030D-6E8A-4147-A177-3AD203B41FA5}">
                      <a16:colId xmlns:a16="http://schemas.microsoft.com/office/drawing/2014/main" val="896112018"/>
                    </a:ext>
                  </a:extLst>
                </a:gridCol>
                <a:gridCol w="965029">
                  <a:extLst>
                    <a:ext uri="{9D8B030D-6E8A-4147-A177-3AD203B41FA5}">
                      <a16:colId xmlns:a16="http://schemas.microsoft.com/office/drawing/2014/main" val="2233165592"/>
                    </a:ext>
                  </a:extLst>
                </a:gridCol>
              </a:tblGrid>
              <a:tr h="132017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Dz.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Alokacja PLN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Kontraktacja aktualne wartości umów (wartość umów ogółem)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Certyfikacja - wydatki kwalifikowane 31.08.2018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Kontraktacja / Alokacja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Certyfikacja / Kontraktacja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Certyfikacja / Alokacja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129569"/>
                  </a:ext>
                </a:extLst>
              </a:tr>
              <a:tr h="23365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dirty="0">
                          <a:effectLst/>
                        </a:rPr>
                        <a:t>1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dirty="0">
                          <a:effectLst/>
                        </a:rPr>
                        <a:t>2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dirty="0">
                          <a:effectLst/>
                        </a:rPr>
                        <a:t>3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dirty="0">
                          <a:effectLst/>
                        </a:rPr>
                        <a:t>4=2/1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dirty="0">
                          <a:effectLst/>
                        </a:rPr>
                        <a:t>5=3/2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dirty="0">
                          <a:effectLst/>
                        </a:rPr>
                        <a:t>6=3/1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2802922"/>
                  </a:ext>
                </a:extLst>
              </a:tr>
              <a:tr h="23365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10.01.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240 743 244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107 380 921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81 392 822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44,60%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75,80%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33,81%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551136"/>
                  </a:ext>
                </a:extLst>
              </a:tr>
              <a:tr h="23365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10.02.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109 679 030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99 600 913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53 295 801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90,81%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53,51%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48,59%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82554"/>
                  </a:ext>
                </a:extLst>
              </a:tr>
              <a:tr h="23365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10.02.01.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97 066 679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83 731 892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46 195 307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86,26%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55,17%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47,59%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949854"/>
                  </a:ext>
                </a:extLst>
              </a:tr>
              <a:tr h="23365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10.02.02.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12 612 351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15 869 021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7 100 494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125,82%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44,74%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56,30%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775814"/>
                  </a:ext>
                </a:extLst>
              </a:tr>
              <a:tr h="23365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10.4.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204 925 025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191 308 181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98 619 101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93,36%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51,55%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48,12%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473579"/>
                  </a:ext>
                </a:extLst>
              </a:tr>
              <a:tr h="23365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10.04.01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191 303 682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174 630 510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92 780 759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91,28%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53,13%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48,50%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039940"/>
                  </a:ext>
                </a:extLst>
              </a:tr>
              <a:tr h="23365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10.04.02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13 621 343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16 677 671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5 838 342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122,44%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35,01%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42,86%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301714"/>
                  </a:ext>
                </a:extLst>
              </a:tr>
              <a:tr h="245343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10.5.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75 674 118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30 096 292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4 658 945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39,77%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15,48%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6,16%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981829"/>
                  </a:ext>
                </a:extLst>
              </a:tr>
              <a:tr h="245343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Razem</a:t>
                      </a:r>
                      <a:endParaRPr lang="pl-PL" sz="10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100" b="1" u="none" strike="noStrike" dirty="0">
                          <a:effectLst/>
                        </a:rPr>
                        <a:t>631 021 417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100" b="1" u="none" strike="noStrike" dirty="0">
                          <a:effectLst/>
                        </a:rPr>
                        <a:t>428 386 307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100" b="1" u="none" strike="noStrike" dirty="0">
                          <a:effectLst/>
                        </a:rPr>
                        <a:t>237 966 669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67,89%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100" b="1" u="none" strike="noStrike" dirty="0">
                          <a:effectLst/>
                        </a:rPr>
                        <a:t>55,55%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37,71%</a:t>
                      </a:r>
                      <a:endParaRPr lang="pl-PL" sz="1100" b="1" i="0" u="none" strike="noStrike" dirty="0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79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358749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59" name="Rectangle 7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0" name="Rectangle 7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1" name="Rectangle 7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2" name="Rectangle 7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pic>
        <p:nvPicPr>
          <p:cNvPr id="7263" name="Picture 5" descr="D:\LOGOTYPY\POL_województwo_świętokrzyskie_COA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111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64" name="Rectangle 8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6" name="Rectangle 8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7" name="Rectangle 8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8" name="Rectangle 8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69" name="Rectangle 8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0" name="Rectangle 8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1" name="Rectangle 8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2" name="Rectangle 8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3" name="Rectangle 8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7274" name="Rectangle 9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395536" y="1132228"/>
            <a:ext cx="845953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Prognoza kontraktacji i certyfikacji na koniec IV kwartału 2018 roku OP 10 Otwarty Rynek Pracy </a:t>
            </a:r>
          </a:p>
          <a:p>
            <a:pPr algn="ctr"/>
            <a:r>
              <a:rPr lang="pl-PL" sz="2000" b="1" dirty="0">
                <a:solidFill>
                  <a:srgbClr val="006600"/>
                </a:solidFill>
              </a:rPr>
              <a:t>RPO WŚ 2014-2020</a:t>
            </a:r>
          </a:p>
          <a:p>
            <a:pPr algn="ctr"/>
            <a:r>
              <a:rPr lang="pl-PL" sz="1000" b="1" dirty="0">
                <a:solidFill>
                  <a:srgbClr val="006600"/>
                </a:solidFill>
              </a:rPr>
              <a:t>							</a:t>
            </a:r>
            <a:r>
              <a:rPr lang="pl-PL" sz="1000" dirty="0"/>
              <a:t>KURS EURO 9/2018 -  4,2882</a:t>
            </a:r>
          </a:p>
          <a:p>
            <a:pPr algn="ctr"/>
            <a:endParaRPr lang="pl-PL" sz="1000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endParaRPr lang="pl-PL" sz="1000" dirty="0"/>
          </a:p>
          <a:p>
            <a:r>
              <a:rPr lang="pl-PL" sz="1000" b="1" dirty="0"/>
              <a:t>Prognoza z dn.28.09.2018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3275856" y="40770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  <p:pic>
        <p:nvPicPr>
          <p:cNvPr id="32" name="Picture 2" descr="Znalezione obrazy dla zapytania regionalny program operacyjn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5957001"/>
            <a:ext cx="1186731" cy="790614"/>
          </a:xfrm>
          <a:prstGeom prst="rect">
            <a:avLst/>
          </a:prstGeom>
          <a:noFill/>
          <a:effectLst>
            <a:outerShdw blurRad="381000" dist="101600" dir="2820000" sx="118000" sy="118000" algn="ctr" rotWithShape="0">
              <a:srgbClr val="000000">
                <a:alpha val="48000"/>
              </a:srgbClr>
            </a:outerShdw>
            <a:softEdge rad="114300"/>
          </a:effectLst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313E63ED-E9B4-4002-BC0B-F8C24FCE2C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876189"/>
              </p:ext>
            </p:extLst>
          </p:nvPr>
        </p:nvGraphicFramePr>
        <p:xfrm>
          <a:off x="827584" y="2564904"/>
          <a:ext cx="7560841" cy="3285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4693">
                  <a:extLst>
                    <a:ext uri="{9D8B030D-6E8A-4147-A177-3AD203B41FA5}">
                      <a16:colId xmlns:a16="http://schemas.microsoft.com/office/drawing/2014/main" val="1199723721"/>
                    </a:ext>
                  </a:extLst>
                </a:gridCol>
                <a:gridCol w="931822">
                  <a:extLst>
                    <a:ext uri="{9D8B030D-6E8A-4147-A177-3AD203B41FA5}">
                      <a16:colId xmlns:a16="http://schemas.microsoft.com/office/drawing/2014/main" val="885464179"/>
                    </a:ext>
                  </a:extLst>
                </a:gridCol>
                <a:gridCol w="931822">
                  <a:extLst>
                    <a:ext uri="{9D8B030D-6E8A-4147-A177-3AD203B41FA5}">
                      <a16:colId xmlns:a16="http://schemas.microsoft.com/office/drawing/2014/main" val="3245893445"/>
                    </a:ext>
                  </a:extLst>
                </a:gridCol>
                <a:gridCol w="931822">
                  <a:extLst>
                    <a:ext uri="{9D8B030D-6E8A-4147-A177-3AD203B41FA5}">
                      <a16:colId xmlns:a16="http://schemas.microsoft.com/office/drawing/2014/main" val="2900565056"/>
                    </a:ext>
                  </a:extLst>
                </a:gridCol>
                <a:gridCol w="1078953">
                  <a:extLst>
                    <a:ext uri="{9D8B030D-6E8A-4147-A177-3AD203B41FA5}">
                      <a16:colId xmlns:a16="http://schemas.microsoft.com/office/drawing/2014/main" val="3676993672"/>
                    </a:ext>
                  </a:extLst>
                </a:gridCol>
                <a:gridCol w="919562">
                  <a:extLst>
                    <a:ext uri="{9D8B030D-6E8A-4147-A177-3AD203B41FA5}">
                      <a16:colId xmlns:a16="http://schemas.microsoft.com/office/drawing/2014/main" val="2147023856"/>
                    </a:ext>
                  </a:extLst>
                </a:gridCol>
                <a:gridCol w="968605">
                  <a:extLst>
                    <a:ext uri="{9D8B030D-6E8A-4147-A177-3AD203B41FA5}">
                      <a16:colId xmlns:a16="http://schemas.microsoft.com/office/drawing/2014/main" val="2903098049"/>
                    </a:ext>
                  </a:extLst>
                </a:gridCol>
                <a:gridCol w="1013562">
                  <a:extLst>
                    <a:ext uri="{9D8B030D-6E8A-4147-A177-3AD203B41FA5}">
                      <a16:colId xmlns:a16="http://schemas.microsoft.com/office/drawing/2014/main" val="3016389911"/>
                    </a:ext>
                  </a:extLst>
                </a:gridCol>
              </a:tblGrid>
              <a:tr h="117875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Dz.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Alokacja EUR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Alokacja PLN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Kontraktacja aktualne wartości umów (wartość umów ogółem)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Certyfikacja - wydatki kwalifikowane 31.12.2018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Kontraktacja / Alokacja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Certyfikacja / Kontraktacja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Certyfikacja / Alokacja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859586"/>
                  </a:ext>
                </a:extLst>
              </a:tr>
              <a:tr h="208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>
                          <a:effectLst/>
                        </a:rPr>
                        <a:t>2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>
                          <a:effectLst/>
                        </a:rPr>
                        <a:t>3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>
                          <a:effectLst/>
                        </a:rPr>
                        <a:t>4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>
                          <a:effectLst/>
                        </a:rPr>
                        <a:t>5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>
                          <a:effectLst/>
                        </a:rPr>
                        <a:t>6=4/3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>
                          <a:effectLst/>
                        </a:rPr>
                        <a:t>7=5/4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>
                          <a:effectLst/>
                        </a:rPr>
                        <a:t>8=5/3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9137289"/>
                  </a:ext>
                </a:extLst>
              </a:tr>
              <a:tr h="20862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10.01.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56 140 862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240 743 244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107 380 921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83 972 018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44,60%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78,20%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34,88%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8475024"/>
                  </a:ext>
                </a:extLst>
              </a:tr>
              <a:tr h="20862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10.02.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25 576 939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109 679 030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99 600 913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60 917 867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90,81%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61,16%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55,54%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9723055"/>
                  </a:ext>
                </a:extLst>
              </a:tr>
              <a:tr h="20862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10.02.01.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22 635 763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97 066 679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83 731 892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52 034 087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86,26%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62,14%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53,61%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7838334"/>
                  </a:ext>
                </a:extLst>
              </a:tr>
              <a:tr h="20862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10.02.02.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2 941 176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12 612 351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15 869 021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8 883 780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125,82%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55,98%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70,44%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3449672"/>
                  </a:ext>
                </a:extLst>
              </a:tr>
              <a:tr h="20862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10.4.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47 788 122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204 925 025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191 308 181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112 769 297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93,36%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58,95%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55,03%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4641625"/>
                  </a:ext>
                </a:extLst>
              </a:tr>
              <a:tr h="20862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10.04.01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44 611 651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191 303 682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174 630 510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105 347 915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91,28%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60,33%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55,07%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602170"/>
                  </a:ext>
                </a:extLst>
              </a:tr>
              <a:tr h="208629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10.04.02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3 176 471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13 621 343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16 677 671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7 421 382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122,44%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44,50%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54,48%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4426659"/>
                  </a:ext>
                </a:extLst>
              </a:tr>
              <a:tr h="219060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10.5.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17 647 059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75 674 118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30 096 292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7 208 945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39,77%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>
                          <a:effectLst/>
                        </a:rPr>
                        <a:t>23,95%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u="none" strike="noStrike" dirty="0">
                          <a:effectLst/>
                        </a:rPr>
                        <a:t>9,53%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5300585"/>
                  </a:ext>
                </a:extLst>
              </a:tr>
              <a:tr h="219060"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Razem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b="1" u="none" strike="noStrike" dirty="0">
                          <a:effectLst/>
                        </a:rPr>
                        <a:t>147 152 982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b="1" u="none" strike="noStrike" dirty="0">
                          <a:effectLst/>
                        </a:rPr>
                        <a:t>631 021 417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b="1" u="none" strike="noStrike" dirty="0">
                          <a:effectLst/>
                        </a:rPr>
                        <a:t>428 386 307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b="1" u="none" strike="noStrike" dirty="0">
                          <a:effectLst/>
                        </a:rPr>
                        <a:t>264 868 127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67,89%</a:t>
                      </a:r>
                      <a:endParaRPr lang="pl-PL" sz="1000" b="1" i="0" u="none" strike="noStrike" dirty="0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b="1" u="none" strike="noStrike" dirty="0">
                          <a:effectLst/>
                        </a:rPr>
                        <a:t>61,83%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l-PL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41,97%</a:t>
                      </a:r>
                      <a:endParaRPr lang="pl-PL" sz="1000" b="1" i="0" u="none" strike="noStrike" dirty="0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7009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475154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2123728" y="105273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pl-PL" sz="2000" b="1" dirty="0">
                <a:solidFill>
                  <a:srgbClr val="006600"/>
                </a:solidFill>
                <a:latin typeface="Calibri"/>
              </a:rPr>
              <a:t>Stan realizacji Ram Wykonania dla Osi Priorytetowej 10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832559"/>
              </p:ext>
            </p:extLst>
          </p:nvPr>
        </p:nvGraphicFramePr>
        <p:xfrm>
          <a:off x="1331641" y="2060848"/>
          <a:ext cx="6624737" cy="38164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4759">
                  <a:extLst>
                    <a:ext uri="{9D8B030D-6E8A-4147-A177-3AD203B41FA5}">
                      <a16:colId xmlns:a16="http://schemas.microsoft.com/office/drawing/2014/main" val="3830444841"/>
                    </a:ext>
                  </a:extLst>
                </a:gridCol>
                <a:gridCol w="1350352">
                  <a:extLst>
                    <a:ext uri="{9D8B030D-6E8A-4147-A177-3AD203B41FA5}">
                      <a16:colId xmlns:a16="http://schemas.microsoft.com/office/drawing/2014/main" val="571309800"/>
                    </a:ext>
                  </a:extLst>
                </a:gridCol>
                <a:gridCol w="934759">
                  <a:extLst>
                    <a:ext uri="{9D8B030D-6E8A-4147-A177-3AD203B41FA5}">
                      <a16:colId xmlns:a16="http://schemas.microsoft.com/office/drawing/2014/main" val="793622203"/>
                    </a:ext>
                  </a:extLst>
                </a:gridCol>
                <a:gridCol w="895676">
                  <a:extLst>
                    <a:ext uri="{9D8B030D-6E8A-4147-A177-3AD203B41FA5}">
                      <a16:colId xmlns:a16="http://schemas.microsoft.com/office/drawing/2014/main" val="3489973838"/>
                    </a:ext>
                  </a:extLst>
                </a:gridCol>
                <a:gridCol w="836397">
                  <a:extLst>
                    <a:ext uri="{9D8B030D-6E8A-4147-A177-3AD203B41FA5}">
                      <a16:colId xmlns:a16="http://schemas.microsoft.com/office/drawing/2014/main" val="330905609"/>
                    </a:ext>
                  </a:extLst>
                </a:gridCol>
                <a:gridCol w="836397">
                  <a:extLst>
                    <a:ext uri="{9D8B030D-6E8A-4147-A177-3AD203B41FA5}">
                      <a16:colId xmlns:a16="http://schemas.microsoft.com/office/drawing/2014/main" val="1135292763"/>
                    </a:ext>
                  </a:extLst>
                </a:gridCol>
                <a:gridCol w="836397">
                  <a:extLst>
                    <a:ext uri="{9D8B030D-6E8A-4147-A177-3AD203B41FA5}">
                      <a16:colId xmlns:a16="http://schemas.microsoft.com/office/drawing/2014/main" val="1894072405"/>
                    </a:ext>
                  </a:extLst>
                </a:gridCol>
              </a:tblGrid>
              <a:tr h="554938"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solidFill>
                            <a:schemeClr val="bg1"/>
                          </a:solidFill>
                          <a:effectLst/>
                        </a:rPr>
                        <a:t>Wskaźnik</a:t>
                      </a:r>
                      <a:endParaRPr lang="pl-PL" sz="105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effectLst/>
                        </a:rPr>
                        <a:t>Wartości docelowe w ramach wykonania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effectLst/>
                        </a:rPr>
                        <a:t>Stan wdrażania – 31.08.2018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effectLst/>
                        </a:rPr>
                        <a:t> 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685382"/>
                  </a:ext>
                </a:extLst>
              </a:tr>
              <a:tr h="881378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pl-PL" sz="105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pl-PL" sz="105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solidFill>
                            <a:schemeClr val="bg1"/>
                          </a:solidFill>
                          <a:effectLst/>
                        </a:rPr>
                        <a:t>Wartość/Liczba</a:t>
                      </a:r>
                      <a:endParaRPr lang="pl-PL" sz="105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solidFill>
                            <a:schemeClr val="bg1"/>
                          </a:solidFill>
                          <a:effectLst/>
                        </a:rPr>
                        <a:t>%  osiągnięcia RW 2018</a:t>
                      </a:r>
                      <a:endParaRPr lang="pl-PL" sz="105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solidFill>
                            <a:schemeClr val="bg1"/>
                          </a:solidFill>
                          <a:effectLst/>
                        </a:rPr>
                        <a:t>% osiągnięcia wartości docelowych 2023</a:t>
                      </a:r>
                      <a:endParaRPr lang="pl-PL" sz="105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717881"/>
                  </a:ext>
                </a:extLst>
              </a:tr>
              <a:tr h="391161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l-PL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l-PL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pl-PL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0" dirty="0">
                          <a:solidFill>
                            <a:schemeClr val="tx1"/>
                          </a:solidFill>
                          <a:effectLst/>
                        </a:rPr>
                        <a:t>4=3/1x100%</a:t>
                      </a:r>
                      <a:endParaRPr lang="pl-PL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0" dirty="0">
                          <a:solidFill>
                            <a:schemeClr val="tx1"/>
                          </a:solidFill>
                          <a:effectLst/>
                        </a:rPr>
                        <a:t>5=3/2x100%</a:t>
                      </a:r>
                      <a:endParaRPr lang="pl-PL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721562"/>
                  </a:ext>
                </a:extLst>
              </a:tr>
              <a:tr h="931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b="1" dirty="0">
                          <a:effectLst/>
                        </a:rPr>
                        <a:t>1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 dirty="0">
                          <a:effectLst/>
                        </a:rPr>
                        <a:t>Wartość wydatków kwalifikowalnych zadeklarowanych do KE (mln EUR)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 dirty="0">
                          <a:effectLst/>
                        </a:rPr>
                        <a:t>30,66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 dirty="0">
                          <a:effectLst/>
                        </a:rPr>
                        <a:t>147,15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 dirty="0">
                          <a:effectLst/>
                        </a:rPr>
                        <a:t>54,18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 dirty="0">
                          <a:solidFill>
                            <a:srgbClr val="FF0000"/>
                          </a:solidFill>
                          <a:effectLst/>
                        </a:rPr>
                        <a:t>176,71%</a:t>
                      </a:r>
                      <a:endParaRPr lang="pl-PL" sz="10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 dirty="0">
                          <a:effectLst/>
                        </a:rPr>
                        <a:t>36,82%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499033"/>
                  </a:ext>
                </a:extLst>
              </a:tr>
              <a:tr h="1057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b="1" dirty="0">
                          <a:effectLst/>
                        </a:rPr>
                        <a:t>2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b="1">
                          <a:effectLst/>
                        </a:rPr>
                        <a:t>Liczba osób bezrobotnych (łącznie z długotrwale bezrobotnymi) objętych wsparciem w programie</a:t>
                      </a:r>
                      <a:endParaRPr lang="pl-PL" sz="105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>
                          <a:effectLst/>
                        </a:rPr>
                        <a:t>11 916</a:t>
                      </a:r>
                      <a:endParaRPr lang="pl-PL" sz="105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 dirty="0">
                          <a:effectLst/>
                        </a:rPr>
                        <a:t>29 790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 dirty="0">
                          <a:effectLst/>
                        </a:rPr>
                        <a:t>14 998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 dirty="0">
                          <a:solidFill>
                            <a:srgbClr val="FF0000"/>
                          </a:solidFill>
                          <a:effectLst/>
                        </a:rPr>
                        <a:t>125,86%</a:t>
                      </a:r>
                      <a:endParaRPr lang="pl-PL" sz="10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050" b="1" dirty="0">
                          <a:effectLst/>
                        </a:rPr>
                        <a:t>50,35%</a:t>
                      </a:r>
                      <a:endParaRPr lang="pl-PL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168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70141"/>
      </p:ext>
    </p:extLst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71472" y="1142984"/>
            <a:ext cx="7850295" cy="584208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endParaRPr lang="pl-PL" sz="36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C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pl-PL" sz="4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DZIĘKUJĘ ZA UWAGĘ</a:t>
            </a:r>
          </a:p>
          <a:p>
            <a:pPr algn="ctr" fontAlgn="auto">
              <a:spcAft>
                <a:spcPts val="0"/>
              </a:spcAft>
              <a:defRPr/>
            </a:pPr>
            <a:endParaRPr lang="pl-PL" sz="44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CC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7" name="Picture 3" descr="F:\FOTOLIA\ludziki\Fotolia_29388319_Subscription_X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3429000"/>
            <a:ext cx="3275856" cy="245689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35690</TotalTime>
  <Words>586</Words>
  <Application>Microsoft Office PowerPoint</Application>
  <PresentationFormat>Pokaz na ekranie (4:3)</PresentationFormat>
  <Paragraphs>264</Paragraphs>
  <Slides>6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5" baseType="lpstr">
      <vt:lpstr>Arial</vt:lpstr>
      <vt:lpstr>Calibri</vt:lpstr>
      <vt:lpstr>Cambria</vt:lpstr>
      <vt:lpstr>Czcionka tekstu podstawowego</vt:lpstr>
      <vt:lpstr>Times New Roman</vt:lpstr>
      <vt:lpstr>Trebuchet MS</vt:lpstr>
      <vt:lpstr>Wingdings</vt:lpstr>
      <vt:lpstr>Wingdings 2</vt:lpstr>
      <vt:lpstr>Bogaty</vt:lpstr>
      <vt:lpstr>   Stan wdrażania  Osi Priorytetowej 10. Regionalnego Programu Operacyjnego Województwa Świętokrzyskiego (stan na 31 sierpnia 2018 roku)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WUP Kielce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WUP</dc:creator>
  <cp:lastModifiedBy>Anna Lizis</cp:lastModifiedBy>
  <cp:revision>3814</cp:revision>
  <cp:lastPrinted>2018-07-20T09:09:05Z</cp:lastPrinted>
  <dcterms:created xsi:type="dcterms:W3CDTF">2006-10-19T09:43:25Z</dcterms:created>
  <dcterms:modified xsi:type="dcterms:W3CDTF">2018-10-01T07:54:53Z</dcterms:modified>
</cp:coreProperties>
</file>