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878" r:id="rId2"/>
    <p:sldMasterId id="2147483890" r:id="rId3"/>
  </p:sldMasterIdLst>
  <p:notesMasterIdLst>
    <p:notesMasterId r:id="rId15"/>
  </p:notesMasterIdLst>
  <p:handoutMasterIdLst>
    <p:handoutMasterId r:id="rId16"/>
  </p:handoutMasterIdLst>
  <p:sldIdLst>
    <p:sldId id="303" r:id="rId4"/>
    <p:sldId id="695" r:id="rId5"/>
    <p:sldId id="689" r:id="rId6"/>
    <p:sldId id="427" r:id="rId7"/>
    <p:sldId id="697" r:id="rId8"/>
    <p:sldId id="683" r:id="rId9"/>
    <p:sldId id="279" r:id="rId10"/>
    <p:sldId id="694" r:id="rId11"/>
    <p:sldId id="696" r:id="rId12"/>
    <p:sldId id="433" r:id="rId13"/>
    <p:sldId id="682" r:id="rId14"/>
  </p:sldIdLst>
  <p:sldSz cx="9144000" cy="6858000" type="screen4x3"/>
  <p:notesSz cx="6858000" cy="9296400"/>
  <p:defaultTextStyle>
    <a:defPPr>
      <a:defRPr lang="pl-PL"/>
    </a:defPPr>
    <a:lvl1pPr algn="l" rtl="0" fontAlgn="base">
      <a:lnSpc>
        <a:spcPct val="80000"/>
      </a:lnSpc>
      <a:spcBef>
        <a:spcPct val="20000"/>
      </a:spcBef>
      <a:spcAft>
        <a:spcPct val="0"/>
      </a:spcAft>
      <a:buClr>
        <a:schemeClr val="accent2"/>
      </a:buClr>
      <a:buFont typeface="Wingdings" pitchFamily="2" charset="2"/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80000"/>
      </a:lnSpc>
      <a:spcBef>
        <a:spcPct val="20000"/>
      </a:spcBef>
      <a:spcAft>
        <a:spcPct val="0"/>
      </a:spcAft>
      <a:buClr>
        <a:schemeClr val="accent2"/>
      </a:buClr>
      <a:buFont typeface="Wingdings" pitchFamily="2" charset="2"/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80000"/>
      </a:lnSpc>
      <a:spcBef>
        <a:spcPct val="20000"/>
      </a:spcBef>
      <a:spcAft>
        <a:spcPct val="0"/>
      </a:spcAft>
      <a:buClr>
        <a:schemeClr val="accent2"/>
      </a:buClr>
      <a:buFont typeface="Wingdings" pitchFamily="2" charset="2"/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80000"/>
      </a:lnSpc>
      <a:spcBef>
        <a:spcPct val="20000"/>
      </a:spcBef>
      <a:spcAft>
        <a:spcPct val="0"/>
      </a:spcAft>
      <a:buClr>
        <a:schemeClr val="accent2"/>
      </a:buClr>
      <a:buFont typeface="Wingdings" pitchFamily="2" charset="2"/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80000"/>
      </a:lnSpc>
      <a:spcBef>
        <a:spcPct val="20000"/>
      </a:spcBef>
      <a:spcAft>
        <a:spcPct val="0"/>
      </a:spcAft>
      <a:buClr>
        <a:schemeClr val="accent2"/>
      </a:buClr>
      <a:buFont typeface="Wingdings" pitchFamily="2" charset="2"/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3300"/>
    <a:srgbClr val="9966FF"/>
    <a:srgbClr val="ECCDCC"/>
    <a:srgbClr val="B5DDE1"/>
    <a:srgbClr val="CCECFF"/>
    <a:srgbClr val="00FF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Styl pośredni 4 — Ak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16" autoAdjust="0"/>
    <p:restoredTop sz="94660"/>
  </p:normalViewPr>
  <p:slideViewPr>
    <p:cSldViewPr>
      <p:cViewPr varScale="1">
        <p:scale>
          <a:sx n="55" d="100"/>
          <a:sy n="55" d="100"/>
        </p:scale>
        <p:origin x="1512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F3BD6B-FC0B-4578-920E-4703B3491EB8}" type="doc">
      <dgm:prSet loTypeId="urn:microsoft.com/office/officeart/2005/8/layout/cycle7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l-PL"/>
        </a:p>
      </dgm:t>
    </dgm:pt>
    <dgm:pt modelId="{CAF68FFC-9444-4E38-B437-414B74DA4459}">
      <dgm:prSet phldrT="[Tekst]"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pl-PL" b="1" dirty="0">
              <a:solidFill>
                <a:srgbClr val="C00000"/>
              </a:solidFill>
            </a:rPr>
            <a:t>Operator systemu (UMWŚ - DPR)</a:t>
          </a:r>
        </a:p>
      </dgm:t>
    </dgm:pt>
    <dgm:pt modelId="{7B390CE6-71B3-46EB-A37E-09FD02879ECE}" type="parTrans" cxnId="{C79DD12D-DE55-4CD1-9CD9-8FCC3F4023EE}">
      <dgm:prSet/>
      <dgm:spPr/>
      <dgm:t>
        <a:bodyPr/>
        <a:lstStyle/>
        <a:p>
          <a:endParaRPr lang="pl-PL"/>
        </a:p>
      </dgm:t>
    </dgm:pt>
    <dgm:pt modelId="{CCA335FB-2433-4230-A9E7-1A000029D3BC}" type="sibTrans" cxnId="{C79DD12D-DE55-4CD1-9CD9-8FCC3F4023EE}">
      <dgm:prSet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endParaRPr lang="pl-PL"/>
        </a:p>
      </dgm:t>
    </dgm:pt>
    <dgm:pt modelId="{323F609C-D189-4D52-A751-42702DBE9A78}">
      <dgm:prSet phldrT="[Tekst]"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pl-PL" b="1" dirty="0">
              <a:solidFill>
                <a:srgbClr val="000000"/>
              </a:solidFill>
            </a:rPr>
            <a:t>Jednostka</a:t>
          </a:r>
        </a:p>
        <a:p>
          <a:r>
            <a:rPr lang="pl-PL" b="1" dirty="0">
              <a:solidFill>
                <a:srgbClr val="000000"/>
              </a:solidFill>
            </a:rPr>
            <a:t>Otoczenia</a:t>
          </a:r>
        </a:p>
        <a:p>
          <a:r>
            <a:rPr lang="pl-PL" b="1" dirty="0">
              <a:solidFill>
                <a:srgbClr val="000000"/>
              </a:solidFill>
            </a:rPr>
            <a:t>Biznesu</a:t>
          </a:r>
        </a:p>
      </dgm:t>
    </dgm:pt>
    <dgm:pt modelId="{E90B27BC-FA18-44CC-B64A-9DCE054CAEFE}" type="parTrans" cxnId="{F24AE482-F59E-4ABC-A1AD-FD808F2476C7}">
      <dgm:prSet/>
      <dgm:spPr/>
      <dgm:t>
        <a:bodyPr/>
        <a:lstStyle/>
        <a:p>
          <a:endParaRPr lang="pl-PL"/>
        </a:p>
      </dgm:t>
    </dgm:pt>
    <dgm:pt modelId="{52CF7D41-CEF8-45AC-8895-B1998DC3A3CE}" type="sibTrans" cxnId="{F24AE482-F59E-4ABC-A1AD-FD808F2476C7}">
      <dgm:prSet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endParaRPr lang="pl-PL"/>
        </a:p>
      </dgm:t>
    </dgm:pt>
    <dgm:pt modelId="{BE1FA72F-FA2C-4DA2-A3A5-3453C08A31EB}">
      <dgm:prSet phldrT="[Tekst]"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pl-PL" b="1" dirty="0">
              <a:solidFill>
                <a:srgbClr val="000099"/>
              </a:solidFill>
            </a:rPr>
            <a:t>MŚP prowadzący działalność na terenie województwa świętokrzyskiego</a:t>
          </a:r>
        </a:p>
      </dgm:t>
    </dgm:pt>
    <dgm:pt modelId="{1A589D84-B7F3-4E6E-A00D-6E74C1B0447A}" type="parTrans" cxnId="{2A65949B-7459-4B61-A1A3-A0437EBEE871}">
      <dgm:prSet/>
      <dgm:spPr/>
      <dgm:t>
        <a:bodyPr/>
        <a:lstStyle/>
        <a:p>
          <a:endParaRPr lang="pl-PL"/>
        </a:p>
      </dgm:t>
    </dgm:pt>
    <dgm:pt modelId="{AFE99734-C113-452D-AC7C-50239856C597}" type="sibTrans" cxnId="{2A65949B-7459-4B61-A1A3-A0437EBEE871}">
      <dgm:prSet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endParaRPr lang="pl-PL"/>
        </a:p>
      </dgm:t>
    </dgm:pt>
    <dgm:pt modelId="{E57DA1C6-144B-4BE4-93F4-2F7A1F06B7FD}" type="pres">
      <dgm:prSet presAssocID="{38F3BD6B-FC0B-4578-920E-4703B3491EB8}" presName="Name0" presStyleCnt="0">
        <dgm:presLayoutVars>
          <dgm:dir/>
          <dgm:resizeHandles val="exact"/>
        </dgm:presLayoutVars>
      </dgm:prSet>
      <dgm:spPr/>
    </dgm:pt>
    <dgm:pt modelId="{D300097E-AE18-4AA5-A24B-0D3D75FCB6A4}" type="pres">
      <dgm:prSet presAssocID="{CAF68FFC-9444-4E38-B437-414B74DA4459}" presName="node" presStyleLbl="node1" presStyleIdx="0" presStyleCnt="3" custRadScaleRad="105263" custRadScaleInc="597">
        <dgm:presLayoutVars>
          <dgm:bulletEnabled val="1"/>
        </dgm:presLayoutVars>
      </dgm:prSet>
      <dgm:spPr/>
    </dgm:pt>
    <dgm:pt modelId="{FF46761C-7F2E-40F7-B257-199818291386}" type="pres">
      <dgm:prSet presAssocID="{CCA335FB-2433-4230-A9E7-1A000029D3BC}" presName="sibTrans" presStyleLbl="sibTrans2D1" presStyleIdx="0" presStyleCnt="3"/>
      <dgm:spPr/>
    </dgm:pt>
    <dgm:pt modelId="{F683C145-D5D8-456F-80D7-5AB7AC70BB32}" type="pres">
      <dgm:prSet presAssocID="{CCA335FB-2433-4230-A9E7-1A000029D3BC}" presName="connectorText" presStyleLbl="sibTrans2D1" presStyleIdx="0" presStyleCnt="3"/>
      <dgm:spPr/>
    </dgm:pt>
    <dgm:pt modelId="{84CAEA44-695F-4503-9A08-944659410594}" type="pres">
      <dgm:prSet presAssocID="{323F609C-D189-4D52-A751-42702DBE9A78}" presName="node" presStyleLbl="node1" presStyleIdx="1" presStyleCnt="3">
        <dgm:presLayoutVars>
          <dgm:bulletEnabled val="1"/>
        </dgm:presLayoutVars>
      </dgm:prSet>
      <dgm:spPr/>
    </dgm:pt>
    <dgm:pt modelId="{3777DFA7-9CCC-43B0-BA19-B02722E503E8}" type="pres">
      <dgm:prSet presAssocID="{52CF7D41-CEF8-45AC-8895-B1998DC3A3CE}" presName="sibTrans" presStyleLbl="sibTrans2D1" presStyleIdx="1" presStyleCnt="3"/>
      <dgm:spPr/>
    </dgm:pt>
    <dgm:pt modelId="{5A11251E-271C-471C-A968-6F27930DD74D}" type="pres">
      <dgm:prSet presAssocID="{52CF7D41-CEF8-45AC-8895-B1998DC3A3CE}" presName="connectorText" presStyleLbl="sibTrans2D1" presStyleIdx="1" presStyleCnt="3"/>
      <dgm:spPr/>
    </dgm:pt>
    <dgm:pt modelId="{19B078DA-B10F-4E46-B1B7-31019ECCFD1E}" type="pres">
      <dgm:prSet presAssocID="{BE1FA72F-FA2C-4DA2-A3A5-3453C08A31EB}" presName="node" presStyleLbl="node1" presStyleIdx="2" presStyleCnt="3">
        <dgm:presLayoutVars>
          <dgm:bulletEnabled val="1"/>
        </dgm:presLayoutVars>
      </dgm:prSet>
      <dgm:spPr/>
    </dgm:pt>
    <dgm:pt modelId="{3BCE8BF6-554C-4BEC-902E-2F6743F8C27F}" type="pres">
      <dgm:prSet presAssocID="{AFE99734-C113-452D-AC7C-50239856C597}" presName="sibTrans" presStyleLbl="sibTrans2D1" presStyleIdx="2" presStyleCnt="3"/>
      <dgm:spPr/>
    </dgm:pt>
    <dgm:pt modelId="{97E83341-EB48-4A7F-AF55-A3589BFCF475}" type="pres">
      <dgm:prSet presAssocID="{AFE99734-C113-452D-AC7C-50239856C597}" presName="connectorText" presStyleLbl="sibTrans2D1" presStyleIdx="2" presStyleCnt="3"/>
      <dgm:spPr/>
    </dgm:pt>
  </dgm:ptLst>
  <dgm:cxnLst>
    <dgm:cxn modelId="{A8D8281A-5A15-4A85-8BDF-4237AB692AEA}" type="presOf" srcId="{CCA335FB-2433-4230-A9E7-1A000029D3BC}" destId="{F683C145-D5D8-456F-80D7-5AB7AC70BB32}" srcOrd="1" destOrd="0" presId="urn:microsoft.com/office/officeart/2005/8/layout/cycle7"/>
    <dgm:cxn modelId="{74ECD31D-A0FB-4FAF-B337-95C1918FE6DE}" type="presOf" srcId="{BE1FA72F-FA2C-4DA2-A3A5-3453C08A31EB}" destId="{19B078DA-B10F-4E46-B1B7-31019ECCFD1E}" srcOrd="0" destOrd="0" presId="urn:microsoft.com/office/officeart/2005/8/layout/cycle7"/>
    <dgm:cxn modelId="{C79DD12D-DE55-4CD1-9CD9-8FCC3F4023EE}" srcId="{38F3BD6B-FC0B-4578-920E-4703B3491EB8}" destId="{CAF68FFC-9444-4E38-B437-414B74DA4459}" srcOrd="0" destOrd="0" parTransId="{7B390CE6-71B3-46EB-A37E-09FD02879ECE}" sibTransId="{CCA335FB-2433-4230-A9E7-1A000029D3BC}"/>
    <dgm:cxn modelId="{9E5DFB5D-A6AC-47C3-88E8-5E767055BE7F}" type="presOf" srcId="{CAF68FFC-9444-4E38-B437-414B74DA4459}" destId="{D300097E-AE18-4AA5-A24B-0D3D75FCB6A4}" srcOrd="0" destOrd="0" presId="urn:microsoft.com/office/officeart/2005/8/layout/cycle7"/>
    <dgm:cxn modelId="{97098542-FD28-4C3D-9C2B-97B47A34C465}" type="presOf" srcId="{38F3BD6B-FC0B-4578-920E-4703B3491EB8}" destId="{E57DA1C6-144B-4BE4-93F4-2F7A1F06B7FD}" srcOrd="0" destOrd="0" presId="urn:microsoft.com/office/officeart/2005/8/layout/cycle7"/>
    <dgm:cxn modelId="{A5D8E54A-0183-4C3F-8BBB-CB1C69B620BD}" type="presOf" srcId="{CCA335FB-2433-4230-A9E7-1A000029D3BC}" destId="{FF46761C-7F2E-40F7-B257-199818291386}" srcOrd="0" destOrd="0" presId="urn:microsoft.com/office/officeart/2005/8/layout/cycle7"/>
    <dgm:cxn modelId="{F24AE482-F59E-4ABC-A1AD-FD808F2476C7}" srcId="{38F3BD6B-FC0B-4578-920E-4703B3491EB8}" destId="{323F609C-D189-4D52-A751-42702DBE9A78}" srcOrd="1" destOrd="0" parTransId="{E90B27BC-FA18-44CC-B64A-9DCE054CAEFE}" sibTransId="{52CF7D41-CEF8-45AC-8895-B1998DC3A3CE}"/>
    <dgm:cxn modelId="{2A65949B-7459-4B61-A1A3-A0437EBEE871}" srcId="{38F3BD6B-FC0B-4578-920E-4703B3491EB8}" destId="{BE1FA72F-FA2C-4DA2-A3A5-3453C08A31EB}" srcOrd="2" destOrd="0" parTransId="{1A589D84-B7F3-4E6E-A00D-6E74C1B0447A}" sibTransId="{AFE99734-C113-452D-AC7C-50239856C597}"/>
    <dgm:cxn modelId="{72BDE9A2-8BC0-44F2-99BD-17BD876E95F1}" type="presOf" srcId="{52CF7D41-CEF8-45AC-8895-B1998DC3A3CE}" destId="{5A11251E-271C-471C-A968-6F27930DD74D}" srcOrd="1" destOrd="0" presId="urn:microsoft.com/office/officeart/2005/8/layout/cycle7"/>
    <dgm:cxn modelId="{0141D5BC-83FB-4B23-AA38-0FB4BB3A2C03}" type="presOf" srcId="{AFE99734-C113-452D-AC7C-50239856C597}" destId="{3BCE8BF6-554C-4BEC-902E-2F6743F8C27F}" srcOrd="0" destOrd="0" presId="urn:microsoft.com/office/officeart/2005/8/layout/cycle7"/>
    <dgm:cxn modelId="{AC3191DA-F414-4233-AF0A-5D4B73536663}" type="presOf" srcId="{52CF7D41-CEF8-45AC-8895-B1998DC3A3CE}" destId="{3777DFA7-9CCC-43B0-BA19-B02722E503E8}" srcOrd="0" destOrd="0" presId="urn:microsoft.com/office/officeart/2005/8/layout/cycle7"/>
    <dgm:cxn modelId="{064B77F6-A3C2-4AE5-8CBC-D31EC2A54F90}" type="presOf" srcId="{323F609C-D189-4D52-A751-42702DBE9A78}" destId="{84CAEA44-695F-4503-9A08-944659410594}" srcOrd="0" destOrd="0" presId="urn:microsoft.com/office/officeart/2005/8/layout/cycle7"/>
    <dgm:cxn modelId="{C2AC4CFD-5431-4DED-850F-4368D78A3A02}" type="presOf" srcId="{AFE99734-C113-452D-AC7C-50239856C597}" destId="{97E83341-EB48-4A7F-AF55-A3589BFCF475}" srcOrd="1" destOrd="0" presId="urn:microsoft.com/office/officeart/2005/8/layout/cycle7"/>
    <dgm:cxn modelId="{CB2BA8D9-CF6C-49C4-9284-63B3EDA97F4D}" type="presParOf" srcId="{E57DA1C6-144B-4BE4-93F4-2F7A1F06B7FD}" destId="{D300097E-AE18-4AA5-A24B-0D3D75FCB6A4}" srcOrd="0" destOrd="0" presId="urn:microsoft.com/office/officeart/2005/8/layout/cycle7"/>
    <dgm:cxn modelId="{76C0A34B-5D45-47E9-AA38-C566AC6C5059}" type="presParOf" srcId="{E57DA1C6-144B-4BE4-93F4-2F7A1F06B7FD}" destId="{FF46761C-7F2E-40F7-B257-199818291386}" srcOrd="1" destOrd="0" presId="urn:microsoft.com/office/officeart/2005/8/layout/cycle7"/>
    <dgm:cxn modelId="{02E2E2FE-D654-4F74-BE95-B577445AC43F}" type="presParOf" srcId="{FF46761C-7F2E-40F7-B257-199818291386}" destId="{F683C145-D5D8-456F-80D7-5AB7AC70BB32}" srcOrd="0" destOrd="0" presId="urn:microsoft.com/office/officeart/2005/8/layout/cycle7"/>
    <dgm:cxn modelId="{2CEFCAE5-8F28-47E1-8B52-4B5A6846BE65}" type="presParOf" srcId="{E57DA1C6-144B-4BE4-93F4-2F7A1F06B7FD}" destId="{84CAEA44-695F-4503-9A08-944659410594}" srcOrd="2" destOrd="0" presId="urn:microsoft.com/office/officeart/2005/8/layout/cycle7"/>
    <dgm:cxn modelId="{E6695253-794A-42B1-88F7-816821C7DA70}" type="presParOf" srcId="{E57DA1C6-144B-4BE4-93F4-2F7A1F06B7FD}" destId="{3777DFA7-9CCC-43B0-BA19-B02722E503E8}" srcOrd="3" destOrd="0" presId="urn:microsoft.com/office/officeart/2005/8/layout/cycle7"/>
    <dgm:cxn modelId="{0CE60D38-7AB0-47DF-8EF7-E6413D5611E5}" type="presParOf" srcId="{3777DFA7-9CCC-43B0-BA19-B02722E503E8}" destId="{5A11251E-271C-471C-A968-6F27930DD74D}" srcOrd="0" destOrd="0" presId="urn:microsoft.com/office/officeart/2005/8/layout/cycle7"/>
    <dgm:cxn modelId="{A506B625-60CE-4555-8344-77AB6642C27E}" type="presParOf" srcId="{E57DA1C6-144B-4BE4-93F4-2F7A1F06B7FD}" destId="{19B078DA-B10F-4E46-B1B7-31019ECCFD1E}" srcOrd="4" destOrd="0" presId="urn:microsoft.com/office/officeart/2005/8/layout/cycle7"/>
    <dgm:cxn modelId="{9B499300-E1DC-413A-BA92-1D31B42ECF93}" type="presParOf" srcId="{E57DA1C6-144B-4BE4-93F4-2F7A1F06B7FD}" destId="{3BCE8BF6-554C-4BEC-902E-2F6743F8C27F}" srcOrd="5" destOrd="0" presId="urn:microsoft.com/office/officeart/2005/8/layout/cycle7"/>
    <dgm:cxn modelId="{B91D1B62-EAE4-4DE4-A892-FF8C094ABA66}" type="presParOf" srcId="{3BCE8BF6-554C-4BEC-902E-2F6743F8C27F}" destId="{97E83341-EB48-4A7F-AF55-A3589BFCF47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00097E-AE18-4AA5-A24B-0D3D75FCB6A4}">
      <dsp:nvSpPr>
        <dsp:cNvPr id="0" name=""/>
        <dsp:cNvSpPr/>
      </dsp:nvSpPr>
      <dsp:spPr>
        <a:xfrm>
          <a:off x="2114241" y="0"/>
          <a:ext cx="2176884" cy="10884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rgbClr val="C00000"/>
              </a:solidFill>
            </a:rPr>
            <a:t>Operator systemu (UMWŚ - DPR)</a:t>
          </a:r>
        </a:p>
      </dsp:txBody>
      <dsp:txXfrm>
        <a:off x="2146120" y="31879"/>
        <a:ext cx="2113126" cy="1024684"/>
      </dsp:txXfrm>
    </dsp:sp>
    <dsp:sp modelId="{FF46761C-7F2E-40F7-B257-199818291386}">
      <dsp:nvSpPr>
        <dsp:cNvPr id="0" name=""/>
        <dsp:cNvSpPr/>
      </dsp:nvSpPr>
      <dsp:spPr>
        <a:xfrm rot="3611871">
          <a:off x="3527455" y="1910712"/>
          <a:ext cx="1133980" cy="380954"/>
        </a:xfrm>
        <a:prstGeom prst="left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300" kern="1200"/>
        </a:p>
      </dsp:txBody>
      <dsp:txXfrm>
        <a:off x="3641741" y="1986903"/>
        <a:ext cx="905408" cy="228572"/>
      </dsp:txXfrm>
    </dsp:sp>
    <dsp:sp modelId="{84CAEA44-695F-4503-9A08-944659410594}">
      <dsp:nvSpPr>
        <dsp:cNvPr id="0" name=""/>
        <dsp:cNvSpPr/>
      </dsp:nvSpPr>
      <dsp:spPr>
        <a:xfrm>
          <a:off x="3897765" y="3113938"/>
          <a:ext cx="2176884" cy="10884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rgbClr val="000000"/>
              </a:solidFill>
            </a:rPr>
            <a:t>Jednostka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rgbClr val="000000"/>
              </a:solidFill>
            </a:rPr>
            <a:t>Otoczenia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rgbClr val="000000"/>
              </a:solidFill>
            </a:rPr>
            <a:t>Biznesu</a:t>
          </a:r>
        </a:p>
      </dsp:txBody>
      <dsp:txXfrm>
        <a:off x="3929644" y="3145817"/>
        <a:ext cx="2113126" cy="1024684"/>
      </dsp:txXfrm>
    </dsp:sp>
    <dsp:sp modelId="{3777DFA7-9CCC-43B0-BA19-B02722E503E8}">
      <dsp:nvSpPr>
        <dsp:cNvPr id="0" name=""/>
        <dsp:cNvSpPr/>
      </dsp:nvSpPr>
      <dsp:spPr>
        <a:xfrm rot="10800000">
          <a:off x="2622037" y="3467681"/>
          <a:ext cx="1133980" cy="380954"/>
        </a:xfrm>
        <a:prstGeom prst="left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300" kern="1200"/>
        </a:p>
      </dsp:txBody>
      <dsp:txXfrm rot="10800000">
        <a:off x="2736323" y="3543872"/>
        <a:ext cx="905408" cy="228572"/>
      </dsp:txXfrm>
    </dsp:sp>
    <dsp:sp modelId="{19B078DA-B10F-4E46-B1B7-31019ECCFD1E}">
      <dsp:nvSpPr>
        <dsp:cNvPr id="0" name=""/>
        <dsp:cNvSpPr/>
      </dsp:nvSpPr>
      <dsp:spPr>
        <a:xfrm>
          <a:off x="303404" y="3113938"/>
          <a:ext cx="2176884" cy="10884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kern="1200" dirty="0">
              <a:solidFill>
                <a:srgbClr val="000099"/>
              </a:solidFill>
            </a:rPr>
            <a:t>MŚP prowadzący działalność na terenie województwa świętokrzyskiego</a:t>
          </a:r>
        </a:p>
      </dsp:txBody>
      <dsp:txXfrm>
        <a:off x="335283" y="3145817"/>
        <a:ext cx="2113126" cy="1024684"/>
      </dsp:txXfrm>
    </dsp:sp>
    <dsp:sp modelId="{3BCE8BF6-554C-4BEC-902E-2F6743F8C27F}">
      <dsp:nvSpPr>
        <dsp:cNvPr id="0" name=""/>
        <dsp:cNvSpPr/>
      </dsp:nvSpPr>
      <dsp:spPr>
        <a:xfrm rot="18010747">
          <a:off x="1730275" y="1910712"/>
          <a:ext cx="1133980" cy="380954"/>
        </a:xfrm>
        <a:prstGeom prst="left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300" kern="1200"/>
        </a:p>
      </dsp:txBody>
      <dsp:txXfrm>
        <a:off x="1844561" y="1986903"/>
        <a:ext cx="905408" cy="2285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defTabSz="915988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025" y="0"/>
            <a:ext cx="29733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t" anchorCtr="0" compatLnSpc="1">
            <a:prstTxWarp prst="textNoShape">
              <a:avLst/>
            </a:prstTxWarp>
          </a:bodyPr>
          <a:lstStyle>
            <a:lvl1pPr algn="r" defTabSz="915988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33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defTabSz="915988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025" y="8829675"/>
            <a:ext cx="29733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8" tIns="45784" rIns="91568" bIns="45784" numCol="1" anchor="b" anchorCtr="0" compatLnSpc="1">
            <a:prstTxWarp prst="textNoShape">
              <a:avLst/>
            </a:prstTxWarp>
          </a:bodyPr>
          <a:lstStyle>
            <a:lvl1pPr algn="r" defTabSz="915988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8661ACBC-5BDC-43CF-8B22-18450A6E460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9365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5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345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45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F177F971-4E3B-4A0E-8CF2-55EBD3D00F9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29941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8190D7-2F50-4132-8CE0-86D3616F94D6}" type="slidenum">
              <a:rPr lang="pl-PL" altLang="pl-PL" sz="1200" smtClean="0"/>
              <a:pPr eaLnBrk="1" hangingPunct="1"/>
              <a:t>1</a:t>
            </a:fld>
            <a:endParaRPr lang="pl-PL" altLang="pl-PL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C83FB0-4681-4422-AB80-4B31E445369D}" type="slidenum">
              <a:rPr kumimoji="0" lang="en-US" altLang="pl-PL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pl-PL"/>
          </a:p>
        </p:txBody>
      </p:sp>
    </p:spTree>
    <p:extLst>
      <p:ext uri="{BB962C8B-B14F-4D97-AF65-F5344CB8AC3E}">
        <p14:creationId xmlns:p14="http://schemas.microsoft.com/office/powerpoint/2010/main" val="558210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/>
            </a:pPr>
            <a:endParaRPr lang="pl-PL" sz="2400">
              <a:latin typeface="Times New Roman" pitchFamily="18" charset="0"/>
            </a:endParaRPr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defRPr sz="2800"/>
            </a:lvl1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7B2B1-DD2B-4BF2-9118-7950EC95FE1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4022933"/>
      </p:ext>
    </p:extLst>
  </p:cSld>
  <p:clrMapOvr>
    <a:masterClrMapping/>
  </p:clrMapOvr>
  <p:transition spd="med"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Urząd Marszałkowski Województwa Świętokrzyskiego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8751A-DD6C-49F1-925C-E42750F4BC4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4685188"/>
      </p:ext>
    </p:extLst>
  </p:cSld>
  <p:clrMapOvr>
    <a:masterClrMapping/>
  </p:clrMapOvr>
  <p:transition spd="med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73838" y="152400"/>
            <a:ext cx="2001837" cy="586740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66738" y="152400"/>
            <a:ext cx="5854700" cy="58674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Urząd Marszałkowski Województwa Świętokrzyskiego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0AFBA-D139-4831-982A-E04ABCEB037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8561757"/>
      </p:ext>
    </p:extLst>
  </p:cSld>
  <p:clrMapOvr>
    <a:masterClrMapping/>
  </p:clrMapOvr>
  <p:transition spd="med">
    <p:cover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6388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altLang="pl-PL" noProof="0"/>
              <a:t>Kliknij, aby edytować styl</a:t>
            </a:r>
            <a:endParaRPr lang="en-US" altLang="pl-PL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6248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altLang="pl-PL" noProof="0"/>
              <a:t>Kliknij, aby edytować styl wzorca podtytułu</a:t>
            </a:r>
            <a:endParaRPr lang="en-US" altLang="pl-PL" noProof="0"/>
          </a:p>
        </p:txBody>
      </p:sp>
    </p:spTree>
    <p:extLst>
      <p:ext uri="{BB962C8B-B14F-4D97-AF65-F5344CB8AC3E}">
        <p14:creationId xmlns:p14="http://schemas.microsoft.com/office/powerpoint/2010/main" val="2816286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064976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23921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90600" y="1371600"/>
            <a:ext cx="3581400" cy="4267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724400" y="1371600"/>
            <a:ext cx="3581400" cy="4267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4020933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782598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346240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18656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50502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Urząd Marszałkowski Województwa Świętokrzyskiego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E06C3-9AB9-4894-A88F-9D55B874021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2255319"/>
      </p:ext>
    </p:extLst>
  </p:cSld>
  <p:clrMapOvr>
    <a:masterClrMapping/>
  </p:clrMapOvr>
  <p:transition spd="med">
    <p:cover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8193138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860488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477000" y="609600"/>
            <a:ext cx="1828800" cy="5029200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90600" y="609600"/>
            <a:ext cx="5334000" cy="50292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7312336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4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1383850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6333550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73EC8-4822-439A-94D9-DD784726028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126092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12F06-6613-4FF8-900E-973922A138F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7760817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85689-E0C4-4112-8B48-8F1E8BC507F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9047065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1056C-A461-41A6-B44E-39BFB176CA7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588852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AE3DE-2DF4-4FB9-8BAF-CBA2D7B8752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5923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Urząd Marszałkowski Województwa Świętokrzyskiego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8B90F-74D6-470D-ABA9-45A5468F000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1569289"/>
      </p:ext>
    </p:extLst>
  </p:cSld>
  <p:clrMapOvr>
    <a:masterClrMapping/>
  </p:clrMapOvr>
  <p:transition spd="med">
    <p:cover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1FABF-E15D-40EF-B34E-C27EDD3EF55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749078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5808F-1EE3-4571-B54C-3713769E488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81245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DEB20-DB31-4358-A04B-2824053C78B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107781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41C32-AFED-42BC-A915-81D7E2E137C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7583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Urząd Marszałkowski Województwa Świętokrzyskiego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F4CCB-F8DE-4572-AC65-BD73455C693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628401"/>
      </p:ext>
    </p:extLst>
  </p:cSld>
  <p:clrMapOvr>
    <a:masterClrMapping/>
  </p:clrMapOvr>
  <p:transition spd="med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Urząd Marszałkowski Województwa Świętokrzyskiego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82173-A460-4D95-8D21-8EE7F047392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424487"/>
      </p:ext>
    </p:extLst>
  </p:cSld>
  <p:clrMapOvr>
    <a:masterClrMapping/>
  </p:clrMapOvr>
  <p:transition spd="med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Urząd Marszałkowski Województwa Świętokrzyskiego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571F2-AAB4-4ABF-8F31-1C4EFC4F3BC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8209237"/>
      </p:ext>
    </p:extLst>
  </p:cSld>
  <p:clrMapOvr>
    <a:masterClrMapping/>
  </p:clrMapOvr>
  <p:transition spd="med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Urząd Marszałkowski Województwa Świętokrzyskiego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0DC30-A429-4E14-8ECE-39788846B3D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6848943"/>
      </p:ext>
    </p:extLst>
  </p:cSld>
  <p:clrMapOvr>
    <a:masterClrMapping/>
  </p:clrMapOvr>
  <p:transition spd="med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Urząd Marszałkowski Województwa Świętokrzyskiego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C38ED-E731-4AA8-9DBB-F3C5EFEA5CC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5760989"/>
      </p:ext>
    </p:extLst>
  </p:cSld>
  <p:clrMapOvr>
    <a:masterClrMapping/>
  </p:clrMapOvr>
  <p:transition spd="med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Urząd Marszałkowski Województwa Świętokrzyskiego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2C213-A601-4359-A8AA-E12BC1476D4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4139537"/>
      </p:ext>
    </p:extLst>
  </p:cSld>
  <p:clrMapOvr>
    <a:masterClrMapping/>
  </p:clrMapOvr>
  <p:transition spd="med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chemeClr val="bg1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152400"/>
            <a:ext cx="8001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altLang="pl-PL"/>
          </a:p>
        </p:txBody>
      </p:sp>
      <p:sp>
        <p:nvSpPr>
          <p:cNvPr id="72709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248400"/>
            <a:ext cx="792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pl-PL"/>
              <a:t>Urząd Marszałkowski Województwa Świętokrzyskiego</a:t>
            </a:r>
          </a:p>
        </p:txBody>
      </p:sp>
      <p:sp>
        <p:nvSpPr>
          <p:cNvPr id="7271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sz="1200">
                <a:latin typeface="+mn-lt"/>
              </a:defRPr>
            </a:lvl1pPr>
          </a:lstStyle>
          <a:p>
            <a:pPr>
              <a:defRPr/>
            </a:pPr>
            <a:fld id="{9A57CFF5-3654-4AAA-AF37-349947E1E5E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ransition spd="med">
    <p:cover dir="d"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609600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  <a:endParaRPr lang="en-US" altLang="pl-PL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371600"/>
            <a:ext cx="7315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</p:spTree>
    <p:extLst>
      <p:ext uri="{BB962C8B-B14F-4D97-AF65-F5344CB8AC3E}">
        <p14:creationId xmlns:p14="http://schemas.microsoft.com/office/powerpoint/2010/main" val="207408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  <a:endParaRPr lang="en-US" altLang="pl-PL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  <a:endParaRPr lang="en-US" alt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5E3B90A-9BB2-4288-AB20-682397A7807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031694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4.jpeg"/><Relationship Id="rId3" Type="http://schemas.openxmlformats.org/officeDocument/2006/relationships/image" Target="cid:FE_PR_02f75e1b-1cc3-46f3-85b6-1ebf13ec8d3a.jpg" TargetMode="External"/><Relationship Id="rId7" Type="http://schemas.openxmlformats.org/officeDocument/2006/relationships/image" Target="cid:UWMS_79437593-fbca-4e96-ac45-7b5cd4e096d8.jpg" TargetMode="External"/><Relationship Id="rId12" Type="http://schemas.openxmlformats.org/officeDocument/2006/relationships/image" Target="../media/image2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jpeg"/><Relationship Id="rId11" Type="http://schemas.openxmlformats.org/officeDocument/2006/relationships/image" Target="../media/image22.jpeg"/><Relationship Id="rId5" Type="http://schemas.openxmlformats.org/officeDocument/2006/relationships/image" Target="cid:PL_2af089ef-9a82-4a27-87ac-e22aaa74d619.jpg" TargetMode="External"/><Relationship Id="rId10" Type="http://schemas.openxmlformats.org/officeDocument/2006/relationships/image" Target="../media/image21.jpeg"/><Relationship Id="rId4" Type="http://schemas.openxmlformats.org/officeDocument/2006/relationships/image" Target="../media/image18.jpeg"/><Relationship Id="rId9" Type="http://schemas.openxmlformats.org/officeDocument/2006/relationships/image" Target="cid:image004.jpg@01D3BF7B.70B5ED90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8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27.jpeg"/><Relationship Id="rId4" Type="http://schemas.openxmlformats.org/officeDocument/2006/relationships/diagramData" Target="../diagrams/data1.xml"/><Relationship Id="rId9" Type="http://schemas.openxmlformats.org/officeDocument/2006/relationships/image" Target="../media/image26.jpeg"/><Relationship Id="rId1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z="2000" b="1" dirty="0">
                <a:latin typeface="Cambria" panose="02040503050406030204" pitchFamily="18" charset="0"/>
              </a:rPr>
              <a:t>Urząd Marszałkowski Województwa Świętokrzyskiego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title"/>
          </p:nvPr>
        </p:nvSpPr>
        <p:spPr>
          <a:xfrm>
            <a:off x="282575" y="2151168"/>
            <a:ext cx="8569325" cy="773776"/>
          </a:xfrm>
        </p:spPr>
        <p:txBody>
          <a:bodyPr/>
          <a:lstStyle/>
          <a:p>
            <a:pPr algn="ctr"/>
            <a:r>
              <a:rPr lang="pl-PL" sz="2400" b="1" dirty="0">
                <a:latin typeface="Cambria" panose="02040503050406030204" pitchFamily="18" charset="0"/>
              </a:rPr>
              <a:t>Praktyczna nauka zawodu + Profesjonalne usługi doradcze</a:t>
            </a:r>
            <a:br>
              <a:rPr lang="pl-PL" sz="2400" b="1" dirty="0">
                <a:solidFill>
                  <a:srgbClr val="C00000"/>
                </a:solidFill>
                <a:latin typeface="Cambria" panose="02040503050406030204" pitchFamily="18" charset="0"/>
              </a:rPr>
            </a:br>
            <a:br>
              <a:rPr lang="pl-PL" sz="2400" b="1" dirty="0">
                <a:latin typeface="Cambria" panose="02040503050406030204" pitchFamily="18" charset="0"/>
              </a:rPr>
            </a:br>
            <a:br>
              <a:rPr lang="pl-PL" sz="2800" b="1" dirty="0">
                <a:latin typeface="Cambria" panose="02040503050406030204" pitchFamily="18" charset="0"/>
              </a:rPr>
            </a:br>
            <a:br>
              <a:rPr lang="pl-PL" sz="2800" b="1" dirty="0">
                <a:latin typeface="Cambria" panose="02040503050406030204" pitchFamily="18" charset="0"/>
              </a:rPr>
            </a:br>
            <a:br>
              <a:rPr lang="pl-PL" sz="2800" b="1" dirty="0">
                <a:latin typeface="Cambria" panose="02040503050406030204" pitchFamily="18" charset="0"/>
              </a:rPr>
            </a:br>
            <a:endParaRPr lang="pl-PL" sz="2800" dirty="0">
              <a:latin typeface="Cambria" panose="02040503050406030204" pitchFamily="18" charset="0"/>
            </a:endParaRPr>
          </a:p>
        </p:txBody>
      </p:sp>
      <p:sp>
        <p:nvSpPr>
          <p:cNvPr id="14541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566737" y="5310449"/>
            <a:ext cx="8001000" cy="304800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sz="2000" b="1" dirty="0">
                <a:solidFill>
                  <a:srgbClr val="000066"/>
                </a:solidFill>
                <a:latin typeface="Cambria" panose="02040503050406030204" pitchFamily="18" charset="0"/>
              </a:rPr>
              <a:t>Grzegorz Orawiec</a:t>
            </a:r>
          </a:p>
          <a:p>
            <a:pPr algn="ctr" eaLnBrk="1" hangingPunct="1">
              <a:defRPr/>
            </a:pPr>
            <a:r>
              <a:rPr lang="pl-PL" sz="2000" b="1" dirty="0">
                <a:solidFill>
                  <a:srgbClr val="000066"/>
                </a:solidFill>
                <a:latin typeface="Cambria" panose="02040503050406030204" pitchFamily="18" charset="0"/>
              </a:rPr>
              <a:t>Departament Polityki Regionalnej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F6DAB62A-E1C3-47C4-BDCE-98C85DCDBB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80728"/>
            <a:ext cx="6663119" cy="416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4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457200" y="261044"/>
            <a:ext cx="8229600" cy="41751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l-PL" sz="2000" b="1" dirty="0">
                <a:solidFill>
                  <a:srgbClr val="C00000"/>
                </a:solidFill>
                <a:latin typeface="Arial" charset="0"/>
              </a:rPr>
              <a:t>PODSUMOWANIE:</a:t>
            </a:r>
          </a:p>
        </p:txBody>
      </p:sp>
      <p:sp>
        <p:nvSpPr>
          <p:cNvPr id="35842" name="Rectangle 4"/>
          <p:cNvSpPr>
            <a:spLocks noGrp="1"/>
          </p:cNvSpPr>
          <p:nvPr>
            <p:ph type="body" idx="4294967295"/>
          </p:nvPr>
        </p:nvSpPr>
        <p:spPr>
          <a:xfrm>
            <a:off x="22473" y="1035546"/>
            <a:ext cx="9144000" cy="3672383"/>
          </a:xfrm>
        </p:spPr>
        <p:txBody>
          <a:bodyPr/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l-PL" sz="2200" b="1" dirty="0">
                <a:solidFill>
                  <a:srgbClr val="000066"/>
                </a:solidFill>
                <a:latin typeface="Arial" charset="0"/>
              </a:rPr>
              <a:t>Szkolnictwo zawodowe</a:t>
            </a:r>
            <a:r>
              <a:rPr lang="pl-PL" sz="2200" dirty="0">
                <a:latin typeface="Arial" charset="0"/>
              </a:rPr>
              <a:t> – kadry = podstawa gospodarki (POWER)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l-PL" sz="2200" b="1" dirty="0">
                <a:solidFill>
                  <a:srgbClr val="000066"/>
                </a:solidFill>
                <a:latin typeface="Arial" charset="0"/>
              </a:rPr>
              <a:t>Vouchery</a:t>
            </a:r>
            <a:r>
              <a:rPr lang="pl-PL" sz="2200" dirty="0">
                <a:latin typeface="Arial" charset="0"/>
              </a:rPr>
              <a:t> – całkowicie nowy mechanizm wsparcia (decyduje MŚP)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l-PL" sz="2200" b="1" dirty="0">
                <a:solidFill>
                  <a:srgbClr val="000066"/>
                </a:solidFill>
                <a:latin typeface="Arial" charset="0"/>
              </a:rPr>
              <a:t>Promocja gospodarcza</a:t>
            </a:r>
            <a:r>
              <a:rPr lang="pl-PL" sz="2200" dirty="0">
                <a:latin typeface="Arial" charset="0"/>
              </a:rPr>
              <a:t> – branże kluczowe (projekt do 2020 r.)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pl-PL" sz="2200" b="1" dirty="0">
                <a:solidFill>
                  <a:srgbClr val="000066"/>
                </a:solidFill>
                <a:latin typeface="Arial" charset="0"/>
              </a:rPr>
              <a:t>Kampus GUM</a:t>
            </a:r>
            <a:r>
              <a:rPr lang="pl-PL" sz="2200" dirty="0">
                <a:latin typeface="Arial" charset="0"/>
              </a:rPr>
              <a:t> – system współpracy z firmami</a:t>
            </a:r>
          </a:p>
          <a:p>
            <a:pPr marL="0" indent="0">
              <a:lnSpc>
                <a:spcPct val="80000"/>
              </a:lnSpc>
            </a:pPr>
            <a:endParaRPr lang="pl-PL" sz="2200" dirty="0">
              <a:latin typeface="Arial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pl-PL" sz="2200" dirty="0">
              <a:latin typeface="Arial" charset="0"/>
            </a:endParaRPr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pl-PL" sz="2200" b="1" dirty="0">
                <a:solidFill>
                  <a:srgbClr val="000066"/>
                </a:solidFill>
                <a:latin typeface="Arial" charset="0"/>
              </a:rPr>
              <a:t>Wsparcie </a:t>
            </a:r>
            <a:r>
              <a:rPr lang="pl-PL" sz="2200" b="1" dirty="0" err="1">
                <a:solidFill>
                  <a:srgbClr val="000066"/>
                </a:solidFill>
                <a:latin typeface="Arial" charset="0"/>
              </a:rPr>
              <a:t>zewnetrzne</a:t>
            </a:r>
            <a:r>
              <a:rPr lang="pl-PL" sz="2200" b="1" dirty="0">
                <a:solidFill>
                  <a:srgbClr val="000066"/>
                </a:solidFill>
                <a:latin typeface="Arial" charset="0"/>
              </a:rPr>
              <a:t> dla firm</a:t>
            </a:r>
            <a:r>
              <a:rPr lang="pl-PL" sz="2200" dirty="0">
                <a:latin typeface="Arial" charset="0"/>
              </a:rPr>
              <a:t> – dialog i pełna informacja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pl-PL" sz="2200" dirty="0">
              <a:solidFill>
                <a:srgbClr val="000099"/>
              </a:solidFill>
              <a:latin typeface="Arial" charset="0"/>
            </a:endParaRPr>
          </a:p>
          <a:p>
            <a:pPr marL="342900" indent="-34290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l-PL" sz="2200" b="1" dirty="0">
                <a:solidFill>
                  <a:srgbClr val="000099"/>
                </a:solidFill>
                <a:latin typeface="Arial" charset="0"/>
              </a:rPr>
              <a:t>Regionalny system </a:t>
            </a:r>
            <a:r>
              <a:rPr lang="pl-PL" sz="2200" dirty="0">
                <a:solidFill>
                  <a:srgbClr val="000099"/>
                </a:solidFill>
                <a:latin typeface="Arial" charset="0"/>
              </a:rPr>
              <a:t>wsparcia świętokrzyskiej przedsiębiorczości: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pl-PL" sz="2200" dirty="0">
                <a:solidFill>
                  <a:srgbClr val="000000"/>
                </a:solidFill>
                <a:latin typeface="Arial" charset="0"/>
              </a:rPr>
              <a:t>(fundusze UE, rządowe, regionalne, lokalne, inwestorzy, PPP = dialog)</a:t>
            </a:r>
          </a:p>
          <a:p>
            <a:pPr marL="342900" indent="-34290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pl-PL" sz="2200" dirty="0">
                <a:solidFill>
                  <a:srgbClr val="000000"/>
                </a:solidFill>
                <a:latin typeface="Arial" charset="0"/>
              </a:rPr>
              <a:t>„Czarne łabędzie” na horyzoncie … .</a:t>
            </a:r>
            <a:endParaRPr lang="pl-PL" sz="2200" dirty="0">
              <a:solidFill>
                <a:srgbClr val="000099"/>
              </a:solidFill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pl-PL" sz="2700" dirty="0">
              <a:latin typeface="Arial" charset="0"/>
            </a:endParaRPr>
          </a:p>
        </p:txBody>
      </p:sp>
      <p:pic>
        <p:nvPicPr>
          <p:cNvPr id="35843" name="Picture 6" descr="http://www.szkolenia.avenhansen.pl/images/sites/big/zarzadzanie_zmiana_szkolen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9227" y="5300663"/>
            <a:ext cx="2914774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5" descr="https://figures.boundless.com/13427/large/er-teamwork-puzzle-concept.jp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5976" y="5273675"/>
            <a:ext cx="18732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0E920184-28EF-40B2-BA01-B78DEC04D1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234" y="5170983"/>
            <a:ext cx="2550416" cy="1700809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FC947D97-B86E-434E-8A4E-238539AFE6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0" y="5157192"/>
            <a:ext cx="1921878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904916"/>
      </p:ext>
    </p:extLst>
  </p:cSld>
  <p:clrMapOvr>
    <a:masterClrMapping/>
  </p:clrMapOvr>
  <p:transition spd="med">
    <p:cover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ymbol zastępczy zawartości 2"/>
          <p:cNvSpPr>
            <a:spLocks noGrp="1"/>
          </p:cNvSpPr>
          <p:nvPr>
            <p:ph idx="4294967295"/>
          </p:nvPr>
        </p:nvSpPr>
        <p:spPr>
          <a:xfrm>
            <a:off x="250825" y="404813"/>
            <a:ext cx="8713788" cy="4525962"/>
          </a:xfrm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sz="3000" b="1" dirty="0">
                <a:solidFill>
                  <a:srgbClr val="000099"/>
                </a:solidFill>
              </a:rPr>
              <a:t>	</a:t>
            </a:r>
            <a:r>
              <a:rPr lang="pl-PL" sz="3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Musisz biec z całych sił, aby pozostać w tym samym miejscu.</a:t>
            </a:r>
          </a:p>
          <a:p>
            <a:pPr marL="228600" indent="-228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sz="3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Aby posuwać się naprzód, trzeba biec dwa razy szybciej.</a:t>
            </a:r>
          </a:p>
          <a:p>
            <a:pPr marL="228600" indent="-228600" eaLnBrk="1" hangingPunct="1">
              <a:lnSpc>
                <a:spcPct val="80000"/>
              </a:lnSpc>
              <a:buFont typeface="Wingdings" pitchFamily="2" charset="2"/>
              <a:buNone/>
            </a:pPr>
            <a:endParaRPr lang="pl-PL" sz="3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pl-PL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Królowa Kier – </a:t>
            </a:r>
            <a:r>
              <a:rPr lang="pl-PL" sz="3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„Alicja w Krainie Czarów”</a:t>
            </a:r>
          </a:p>
        </p:txBody>
      </p:sp>
      <p:pic>
        <p:nvPicPr>
          <p:cNvPr id="37890" name="Picture 3" descr="http://polki.pl/we-dwoje/p/a_i/19/19/3/17427/b/b_2_174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986213"/>
            <a:ext cx="4695825" cy="28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4" descr="https://upload.wikimedia.org/wikipedia/commons/e/e8/Salida_nacional_Media_marat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0300" y="3986213"/>
            <a:ext cx="4203700" cy="28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1979644"/>
      </p:ext>
    </p:extLst>
  </p:cSld>
  <p:clrMapOvr>
    <a:masterClrMapping/>
  </p:clrMapOvr>
  <p:transition spd="med">
    <p:cover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>
            <a:extLst>
              <a:ext uri="{FF2B5EF4-FFF2-40B4-BE49-F238E27FC236}">
                <a16:creationId xmlns:a16="http://schemas.microsoft.com/office/drawing/2014/main" id="{231BDA29-4752-4417-978C-8ADE7DB0F9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69887" y="-243408"/>
            <a:ext cx="8861425" cy="933450"/>
          </a:xfrm>
        </p:spPr>
        <p:txBody>
          <a:bodyPr/>
          <a:lstStyle/>
          <a:p>
            <a:pPr algn="ctr"/>
            <a:r>
              <a:rPr lang="pl-PL" sz="1900" b="1" dirty="0">
                <a:solidFill>
                  <a:srgbClr val="C00000"/>
                </a:solidFill>
              </a:rPr>
              <a:t>Praktyczna nauka zawodu (uczniowie </a:t>
            </a:r>
            <a:r>
              <a:rPr lang="pl-PL" sz="19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↔ </a:t>
            </a:r>
            <a:r>
              <a:rPr lang="pl-PL" sz="1900" b="1" dirty="0">
                <a:solidFill>
                  <a:srgbClr val="C00000"/>
                </a:solidFill>
              </a:rPr>
              <a:t>przedsiębiorcy)  POWER – II etap</a:t>
            </a:r>
          </a:p>
        </p:txBody>
      </p:sp>
      <p:pic>
        <p:nvPicPr>
          <p:cNvPr id="7" name="Picture 2" descr="http://m.natemat.pl/dc7141d62494ec93064fd1d796bf0801,641,0,0,0.jpg">
            <a:extLst>
              <a:ext uri="{FF2B5EF4-FFF2-40B4-BE49-F238E27FC236}">
                <a16:creationId xmlns:a16="http://schemas.microsoft.com/office/drawing/2014/main" id="{D33B05E4-864C-47D2-982E-25C66A2A9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060" y="958967"/>
            <a:ext cx="4632678" cy="3076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Documents and Settings\katlig\Pulpit\Reportaż z praktyk i stazy\artykuł i zdjecia dla dyrekcji\zdjęcia dla dyrekcji\S7302428.JPG">
            <a:extLst>
              <a:ext uri="{FF2B5EF4-FFF2-40B4-BE49-F238E27FC236}">
                <a16:creationId xmlns:a16="http://schemas.microsoft.com/office/drawing/2014/main" id="{9C458D5E-231C-4137-B10F-7703302D9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2168" y="934245"/>
            <a:ext cx="4343401" cy="3076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Documents and Settings\katlig\Pulpit\Reportaż z praktyk i stazy\artykuł i zdjecia dla dyrekcji\zdjęcia dla dyrekcji\IMG_6763.jpg">
            <a:extLst>
              <a:ext uri="{FF2B5EF4-FFF2-40B4-BE49-F238E27FC236}">
                <a16:creationId xmlns:a16="http://schemas.microsoft.com/office/drawing/2014/main" id="{D29B9BC3-50EE-4DB9-B7D8-B5CB5A615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59" y="4082065"/>
            <a:ext cx="3091070" cy="27481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6" descr="C:\Documents and Settings\katlig\Pulpit\Reportaż z praktyk i stazy\artykuł i zdjecia dla dyrekcji\zdjęcia dla dyrekcji\IMG_9870.jpg">
            <a:extLst>
              <a:ext uri="{FF2B5EF4-FFF2-40B4-BE49-F238E27FC236}">
                <a16:creationId xmlns:a16="http://schemas.microsoft.com/office/drawing/2014/main" id="{BE668AA6-8BA2-4480-80FF-F497C41B7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71351" y="4104141"/>
            <a:ext cx="3534334" cy="2748139"/>
          </a:xfrm>
          <a:prstGeom prst="rect">
            <a:avLst/>
          </a:prstGeom>
          <a:noFill/>
          <a:ln w="9525" cap="sq">
            <a:solidFill>
              <a:schemeClr val="tx1"/>
            </a:solidFill>
            <a:bevel/>
            <a:headEnd/>
            <a:tailEnd/>
          </a:ln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C93A29C3-55C1-48B5-B80E-37C1B2B40D7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6797536" y="4127745"/>
            <a:ext cx="2358033" cy="2748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6894124"/>
      </p:ext>
    </p:extLst>
  </p:cSld>
  <p:clrMapOvr>
    <a:masterClrMapping/>
  </p:clrMapOvr>
  <p:transition spd="med">
    <p:cover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rostokąt 21"/>
          <p:cNvSpPr/>
          <p:nvPr/>
        </p:nvSpPr>
        <p:spPr>
          <a:xfrm>
            <a:off x="6528471" y="1049907"/>
            <a:ext cx="2246586" cy="843006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3953311" y="1057789"/>
            <a:ext cx="2251968" cy="827242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1210010" y="1065671"/>
            <a:ext cx="2340689" cy="811477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320368" y="1124744"/>
            <a:ext cx="2165360" cy="6924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9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Szkoły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l-PL" sz="19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JST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4063858" y="1119289"/>
            <a:ext cx="2018764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14313" marR="0" lvl="0" indent="-214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CKP</a:t>
            </a:r>
          </a:p>
          <a:p>
            <a:pPr marL="214313" marR="0" lvl="0" indent="-214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l-PL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CKiU</a:t>
            </a: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6630949" y="1119290"/>
            <a:ext cx="2041564" cy="646331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214313" marR="0" lvl="0" indent="-214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IOB</a:t>
            </a:r>
          </a:p>
          <a:p>
            <a:pPr marL="214313" marR="0" lvl="0" indent="-2143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NGO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4024400" y="1978061"/>
            <a:ext cx="23411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marR="0" lvl="0" indent="-2571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Centrum Kształcenia Praktycznego w Starachowicach</a:t>
            </a: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1277259" y="2005651"/>
            <a:ext cx="235299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marR="0" lvl="0" indent="-2571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Powiat Kielecki – Starostwo Powiatowe w Kielcach </a:t>
            </a:r>
          </a:p>
          <a:p>
            <a:pPr marL="257175" marR="0" lvl="0" indent="-2571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marR="0" lvl="0" indent="-2571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  Zespół Szkół Ponadgimnazjalnych Nr 1 w Końskich</a:t>
            </a:r>
          </a:p>
          <a:p>
            <a:pPr marL="257175" marR="0" lvl="0" indent="-2571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marR="0" lvl="0" indent="-2571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   Zespół Szkół im. Marii Skłodowskiej - Curie w Ożarowie</a:t>
            </a: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Prostokąt 24"/>
          <p:cNvSpPr/>
          <p:nvPr/>
        </p:nvSpPr>
        <p:spPr>
          <a:xfrm>
            <a:off x="6665124" y="1962296"/>
            <a:ext cx="22229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marR="0" lvl="0" indent="-2571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Świętokrzyski Związek Pracodawców Prywatnych Lewiatan</a:t>
            </a:r>
          </a:p>
          <a:p>
            <a:pPr marL="257175" marR="0" lvl="0" indent="-2571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marR="0" lvl="0" indent="-2571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Stowarzyszenie Forum Pracodawców w Kielcach</a:t>
            </a:r>
          </a:p>
          <a:p>
            <a:pPr marL="257175" marR="0" lvl="0" indent="-2571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pl-PL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75" marR="0" lvl="0" indent="-2571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Zakład Doskonalenia Zawodowego w Kielcach</a:t>
            </a: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7864"/>
            <a:ext cx="3713526" cy="2376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558" y="4467864"/>
            <a:ext cx="2840802" cy="2376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8" y="4467864"/>
            <a:ext cx="3713526" cy="23766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9FAA68E5-492B-4D90-A4FA-021EC78A32FF}"/>
              </a:ext>
            </a:extLst>
          </p:cNvPr>
          <p:cNvSpPr txBox="1"/>
          <p:nvPr/>
        </p:nvSpPr>
        <p:spPr>
          <a:xfrm flipH="1">
            <a:off x="3367741" y="3117035"/>
            <a:ext cx="345267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40 % siatki godzin: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Szkoła → Firma !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65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rostokąt 26"/>
          <p:cNvSpPr/>
          <p:nvPr/>
        </p:nvSpPr>
        <p:spPr>
          <a:xfrm>
            <a:off x="1" y="3310365"/>
            <a:ext cx="4382814" cy="269038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sz="1200"/>
          </a:p>
        </p:txBody>
      </p:sp>
      <p:sp>
        <p:nvSpPr>
          <p:cNvPr id="12" name="Prostokąt 11"/>
          <p:cNvSpPr/>
          <p:nvPr/>
        </p:nvSpPr>
        <p:spPr>
          <a:xfrm>
            <a:off x="1" y="857250"/>
            <a:ext cx="4374930" cy="257175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sz="1200"/>
          </a:p>
        </p:txBody>
      </p:sp>
      <p:sp>
        <p:nvSpPr>
          <p:cNvPr id="5" name="Elipsa 4"/>
          <p:cNvSpPr/>
          <p:nvPr/>
        </p:nvSpPr>
        <p:spPr>
          <a:xfrm>
            <a:off x="362609" y="1141030"/>
            <a:ext cx="1623848" cy="1426779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dirty="0"/>
              <a:t>Starostwo – organ prowadzący  </a:t>
            </a:r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0" y="2883119"/>
            <a:ext cx="1155262" cy="512379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3429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defRPr/>
            </a:pPr>
            <a:r>
              <a:rPr lang="pl-PL" sz="1800" b="1" spc="38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Szkoła 1</a:t>
            </a: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1852011" y="2879178"/>
            <a:ext cx="1155262" cy="512379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3429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defRPr/>
            </a:pPr>
            <a:r>
              <a:rPr lang="pl-PL" sz="1800" b="1" spc="38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Szkoła 2</a:t>
            </a:r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2617077" y="1558817"/>
            <a:ext cx="1797269" cy="512379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3429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defRPr/>
            </a:pPr>
            <a:r>
              <a:rPr lang="pl-PL" sz="1500" b="1" spc="38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Przedsiębiorstwa</a:t>
            </a:r>
          </a:p>
        </p:txBody>
      </p:sp>
      <p:sp>
        <p:nvSpPr>
          <p:cNvPr id="11" name="Strzałka w cztery strony 10"/>
          <p:cNvSpPr/>
          <p:nvPr/>
        </p:nvSpPr>
        <p:spPr>
          <a:xfrm>
            <a:off x="2191407" y="1543050"/>
            <a:ext cx="394138" cy="378372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/>
          </a:p>
        </p:txBody>
      </p:sp>
      <p:cxnSp>
        <p:nvCxnSpPr>
          <p:cNvPr id="14" name="Łącznik prosty ze strzałką 13"/>
          <p:cNvCxnSpPr/>
          <p:nvPr/>
        </p:nvCxnSpPr>
        <p:spPr>
          <a:xfrm flipH="1">
            <a:off x="449317" y="2622988"/>
            <a:ext cx="220718" cy="2522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/>
          <p:nvPr/>
        </p:nvCxnSpPr>
        <p:spPr>
          <a:xfrm>
            <a:off x="1797270" y="2630871"/>
            <a:ext cx="268013" cy="2443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Prostokąt 17"/>
          <p:cNvSpPr/>
          <p:nvPr/>
        </p:nvSpPr>
        <p:spPr>
          <a:xfrm>
            <a:off x="4374931" y="837556"/>
            <a:ext cx="3578773" cy="304450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sz="1200"/>
          </a:p>
        </p:txBody>
      </p:sp>
      <p:sp>
        <p:nvSpPr>
          <p:cNvPr id="19" name="Prostokąt 18"/>
          <p:cNvSpPr/>
          <p:nvPr/>
        </p:nvSpPr>
        <p:spPr>
          <a:xfrm>
            <a:off x="4390696" y="3465692"/>
            <a:ext cx="3578773" cy="255701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sz="1200"/>
          </a:p>
        </p:txBody>
      </p:sp>
      <p:sp>
        <p:nvSpPr>
          <p:cNvPr id="21" name="Elipsa 20"/>
          <p:cNvSpPr/>
          <p:nvPr/>
        </p:nvSpPr>
        <p:spPr>
          <a:xfrm>
            <a:off x="4505000" y="1349923"/>
            <a:ext cx="1280946" cy="116270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dirty="0"/>
              <a:t>Szkoła</a:t>
            </a:r>
          </a:p>
        </p:txBody>
      </p:sp>
      <p:sp>
        <p:nvSpPr>
          <p:cNvPr id="22" name="Tytuł 1"/>
          <p:cNvSpPr txBox="1">
            <a:spLocks/>
          </p:cNvSpPr>
          <p:nvPr/>
        </p:nvSpPr>
        <p:spPr>
          <a:xfrm>
            <a:off x="6258911" y="1744062"/>
            <a:ext cx="1769681" cy="512379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3429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defRPr/>
            </a:pPr>
            <a:r>
              <a:rPr lang="pl-PL" sz="1500" b="1" spc="38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Przedsiębiorstwa</a:t>
            </a:r>
          </a:p>
        </p:txBody>
      </p:sp>
      <p:sp>
        <p:nvSpPr>
          <p:cNvPr id="23" name="Strzałka w cztery strony 22"/>
          <p:cNvSpPr/>
          <p:nvPr/>
        </p:nvSpPr>
        <p:spPr>
          <a:xfrm>
            <a:off x="5860832" y="1696765"/>
            <a:ext cx="394138" cy="378372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/>
          </a:p>
        </p:txBody>
      </p:sp>
      <p:sp>
        <p:nvSpPr>
          <p:cNvPr id="24" name="Elipsa 23"/>
          <p:cNvSpPr/>
          <p:nvPr/>
        </p:nvSpPr>
        <p:spPr>
          <a:xfrm>
            <a:off x="4642947" y="3939409"/>
            <a:ext cx="1280946" cy="116270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dirty="0"/>
              <a:t>CKP/</a:t>
            </a:r>
            <a:r>
              <a:rPr lang="pl-PL" sz="1200" dirty="0" err="1"/>
              <a:t>CKZiU</a:t>
            </a:r>
            <a:endParaRPr lang="pl-PL" sz="1200" dirty="0"/>
          </a:p>
        </p:txBody>
      </p:sp>
      <p:sp>
        <p:nvSpPr>
          <p:cNvPr id="25" name="Tytuł 1"/>
          <p:cNvSpPr txBox="1">
            <a:spLocks/>
          </p:cNvSpPr>
          <p:nvPr/>
        </p:nvSpPr>
        <p:spPr>
          <a:xfrm>
            <a:off x="6428172" y="4394832"/>
            <a:ext cx="1431157" cy="614855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3429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defRPr/>
            </a:pPr>
            <a:r>
              <a:rPr lang="pl-PL" sz="1500" b="1" spc="38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Szkoła/y</a:t>
            </a:r>
          </a:p>
        </p:txBody>
      </p:sp>
      <p:sp>
        <p:nvSpPr>
          <p:cNvPr id="26" name="Strzałka w cztery strony 25"/>
          <p:cNvSpPr/>
          <p:nvPr/>
        </p:nvSpPr>
        <p:spPr>
          <a:xfrm>
            <a:off x="5944767" y="4481266"/>
            <a:ext cx="394138" cy="378372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/>
          </a:p>
        </p:txBody>
      </p:sp>
      <p:sp>
        <p:nvSpPr>
          <p:cNvPr id="28" name="Elipsa 27"/>
          <p:cNvSpPr/>
          <p:nvPr/>
        </p:nvSpPr>
        <p:spPr>
          <a:xfrm>
            <a:off x="283779" y="3746281"/>
            <a:ext cx="1533198" cy="1426779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200" dirty="0"/>
              <a:t>IOB/NGO/</a:t>
            </a:r>
            <a:br>
              <a:rPr lang="pl-PL" sz="1200" dirty="0"/>
            </a:br>
            <a:endParaRPr lang="pl-PL" sz="1200" dirty="0"/>
          </a:p>
        </p:txBody>
      </p:sp>
      <p:sp>
        <p:nvSpPr>
          <p:cNvPr id="29" name="Tytuł 1"/>
          <p:cNvSpPr txBox="1">
            <a:spLocks/>
          </p:cNvSpPr>
          <p:nvPr/>
        </p:nvSpPr>
        <p:spPr>
          <a:xfrm>
            <a:off x="2577663" y="3896054"/>
            <a:ext cx="1761797" cy="512379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3429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defRPr/>
            </a:pPr>
            <a:r>
              <a:rPr lang="pl-PL" sz="1500" b="1" spc="38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Przedsiębiorstwa</a:t>
            </a:r>
          </a:p>
        </p:txBody>
      </p:sp>
      <p:sp>
        <p:nvSpPr>
          <p:cNvPr id="30" name="Strzałka w cztery strony 29"/>
          <p:cNvSpPr/>
          <p:nvPr/>
        </p:nvSpPr>
        <p:spPr>
          <a:xfrm>
            <a:off x="2069225" y="3903936"/>
            <a:ext cx="394138" cy="378372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/>
          </a:p>
        </p:txBody>
      </p:sp>
      <p:sp>
        <p:nvSpPr>
          <p:cNvPr id="31" name="Strzałka w cztery strony 30"/>
          <p:cNvSpPr/>
          <p:nvPr/>
        </p:nvSpPr>
        <p:spPr>
          <a:xfrm>
            <a:off x="2096814" y="4593677"/>
            <a:ext cx="394138" cy="378372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/>
          </a:p>
        </p:txBody>
      </p:sp>
      <p:sp>
        <p:nvSpPr>
          <p:cNvPr id="32" name="Tytuł 1"/>
          <p:cNvSpPr txBox="1">
            <a:spLocks/>
          </p:cNvSpPr>
          <p:nvPr/>
        </p:nvSpPr>
        <p:spPr>
          <a:xfrm>
            <a:off x="2561462" y="4566089"/>
            <a:ext cx="1699172" cy="512379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3429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defRPr/>
            </a:pPr>
            <a:r>
              <a:rPr lang="pl-PL" sz="1500" b="1" spc="38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Szkoła/y</a:t>
            </a:r>
          </a:p>
        </p:txBody>
      </p:sp>
      <p:sp>
        <p:nvSpPr>
          <p:cNvPr id="33" name="Tytuł 1"/>
          <p:cNvSpPr txBox="1">
            <a:spLocks/>
          </p:cNvSpPr>
          <p:nvPr/>
        </p:nvSpPr>
        <p:spPr>
          <a:xfrm>
            <a:off x="6294384" y="3896054"/>
            <a:ext cx="1761797" cy="512379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defTabSz="3429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defRPr/>
            </a:pPr>
            <a:r>
              <a:rPr lang="pl-PL" sz="1500" b="1" spc="38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Przedsiębiorstwa</a:t>
            </a:r>
          </a:p>
        </p:txBody>
      </p:sp>
      <p:sp>
        <p:nvSpPr>
          <p:cNvPr id="34" name="Strzałka w cztery strony 33"/>
          <p:cNvSpPr/>
          <p:nvPr/>
        </p:nvSpPr>
        <p:spPr>
          <a:xfrm>
            <a:off x="5892365" y="3883203"/>
            <a:ext cx="394138" cy="378372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/>
          </a:p>
        </p:txBody>
      </p:sp>
    </p:spTree>
    <p:extLst>
      <p:ext uri="{BB962C8B-B14F-4D97-AF65-F5344CB8AC3E}">
        <p14:creationId xmlns:p14="http://schemas.microsoft.com/office/powerpoint/2010/main" val="2654248233"/>
      </p:ext>
    </p:extLst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>
            <a:extLst>
              <a:ext uri="{FF2B5EF4-FFF2-40B4-BE49-F238E27FC236}">
                <a16:creationId xmlns:a16="http://schemas.microsoft.com/office/drawing/2014/main" id="{231BDA29-4752-4417-978C-8ADE7DB0F9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030" y="-23436"/>
            <a:ext cx="8861425" cy="933450"/>
          </a:xfrm>
        </p:spPr>
        <p:txBody>
          <a:bodyPr/>
          <a:lstStyle/>
          <a:p>
            <a:pPr algn="ctr"/>
            <a:r>
              <a:rPr lang="pl-PL" sz="1900" b="1" dirty="0">
                <a:solidFill>
                  <a:srgbClr val="C00000"/>
                </a:solidFill>
              </a:rPr>
              <a:t>POWER – II etap (nabór do 10 kwietnia br.)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33E3AB2-DE88-4A6E-ACA0-F909745E13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" y="1403865"/>
            <a:ext cx="2989385" cy="280319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2B7F6D9-1C3E-4B2B-8CC1-3E2427A6C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584" y="1403864"/>
            <a:ext cx="5913310" cy="25021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7949C4B3-39A3-4828-8996-A2EAF9CDD9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" y="4353732"/>
            <a:ext cx="3177977" cy="2410184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455B02C5-BC01-4F63-89C4-5D45355E8D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203063"/>
            <a:ext cx="2333185" cy="252887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6457ECE-605C-4DC3-A267-38A54BB28C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584" y="4353732"/>
            <a:ext cx="3248359" cy="239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67559"/>
      </p:ext>
    </p:extLst>
  </p:cSld>
  <p:clrMapOvr>
    <a:masterClrMapping/>
  </p:clrMapOvr>
  <p:transition spd="med">
    <p:cover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2"/>
          <p:cNvSpPr>
            <a:spLocks noChangeArrowheads="1"/>
          </p:cNvSpPr>
          <p:nvPr/>
        </p:nvSpPr>
        <p:spPr bwMode="auto">
          <a:xfrm>
            <a:off x="1187624" y="952966"/>
            <a:ext cx="7534990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z="2400" b="1" dirty="0">
                <a:solidFill>
                  <a:srgbClr val="C00000"/>
                </a:solidFill>
                <a:cs typeface="Arial" panose="020B0604020202020204" pitchFamily="34" charset="0"/>
              </a:rPr>
              <a:t>Vouchery =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pl-PL" sz="2400" b="1" dirty="0">
                <a:solidFill>
                  <a:srgbClr val="C00000"/>
                </a:solidFill>
                <a:cs typeface="Arial" panose="020B0604020202020204" pitchFamily="34" charset="0"/>
              </a:rPr>
              <a:t>P</a:t>
            </a:r>
            <a:r>
              <a:rPr kumimoji="0" lang="pl-P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rofesjonalne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pl-PL" sz="2400" b="1" dirty="0">
                <a:solidFill>
                  <a:srgbClr val="C00000"/>
                </a:solidFill>
                <a:cs typeface="Arial" panose="020B0604020202020204" pitchFamily="34" charset="0"/>
              </a:rPr>
              <a:t>U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sługi </a:t>
            </a:r>
            <a:r>
              <a:rPr lang="pl-PL" sz="2400" b="1" dirty="0">
                <a:solidFill>
                  <a:srgbClr val="C00000"/>
                </a:solidFill>
                <a:cs typeface="Arial" panose="020B0604020202020204" pitchFamily="34" charset="0"/>
              </a:rPr>
              <a:t>D</a:t>
            </a:r>
            <a:r>
              <a:rPr kumimoji="0" lang="pl-P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oradcze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dla MŚP 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pl-PL" altLang="pl-PL" sz="17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Prostokąt 2"/>
          <p:cNvSpPr>
            <a:spLocks noChangeArrowheads="1"/>
          </p:cNvSpPr>
          <p:nvPr/>
        </p:nvSpPr>
        <p:spPr bwMode="auto">
          <a:xfrm>
            <a:off x="303703" y="2049951"/>
            <a:ext cx="8631317" cy="305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Działanie 2.1, RPOWŚ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Projekt jest wynikiem inicjatywy </a:t>
            </a:r>
            <a:r>
              <a:rPr kumimoji="0" lang="pl-P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Catching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pl-PL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up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regions (KE + BŚ + MIR + Region)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Wnioskodawca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– Urząd Marszałkowski Województwa Świętokrzyskiego,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Departament Polityki Regionalnej, Oddział ds. Innowacji i Transferu Wiedzy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Kwota dofinansowania – 51 mln PLN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Okres realizacji</a:t>
            </a:r>
            <a:r>
              <a:rPr lang="pl-PL" sz="2000" b="1" dirty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pl-PL" sz="2000" dirty="0">
                <a:solidFill>
                  <a:prstClr val="black"/>
                </a:solidFill>
                <a:cs typeface="Arial" panose="020B0604020202020204" pitchFamily="34" charset="0"/>
              </a:rPr>
              <a:t>do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listopada 2023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pl-PL" altLang="pl-PL" sz="17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3547236" y="98321"/>
            <a:ext cx="5387784" cy="457461"/>
            <a:chOff x="3980455" y="835300"/>
            <a:chExt cx="5387784" cy="457461"/>
          </a:xfrm>
        </p:grpSpPr>
        <p:pic>
          <p:nvPicPr>
            <p:cNvPr id="7" name="Obraz 6" descr="cid:FE_PR_02f75e1b-1cc3-46f3-85b6-1ebf13ec8d3a.jpg"/>
            <p:cNvPicPr/>
            <p:nvPr/>
          </p:nvPicPr>
          <p:blipFill>
            <a:blip r:embed="rId2" r:link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0455" y="837678"/>
              <a:ext cx="1028700" cy="438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Obraz 7" descr="cid:PL_2af089ef-9a82-4a27-87ac-e22aaa74d619.jpg"/>
            <p:cNvPicPr/>
            <p:nvPr/>
          </p:nvPicPr>
          <p:blipFill>
            <a:blip r:embed="rId4" r:link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8683" y="837678"/>
              <a:ext cx="1409700" cy="438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Obraz 8" descr="cid:UWMS_79437593-fbca-4e96-ac45-7b5cd4e096d8.jpg"/>
            <p:cNvPicPr/>
            <p:nvPr/>
          </p:nvPicPr>
          <p:blipFill>
            <a:blip r:embed="rId6" r:link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7911" y="854611"/>
              <a:ext cx="962025" cy="438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Obraz 9" descr="cid:image004.jpg@01D3BF7B.70B5ED90"/>
            <p:cNvPicPr/>
            <p:nvPr/>
          </p:nvPicPr>
          <p:blipFill>
            <a:blip r:embed="rId8" r:link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9464" y="835300"/>
              <a:ext cx="1628775" cy="4381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Picture 6" descr="http://www.spinno.pl/images/joomgallery/details/aktualnoci_1/2016_403/rozpoczeto_prace_w_ramach_inicjatywy_lagging_regions_410/rozpoczeto_prace_w_ramach_inicjatywy_lagging_regions_3_20160427_1238192853.jpg">
            <a:extLst>
              <a:ext uri="{FF2B5EF4-FFF2-40B4-BE49-F238E27FC236}">
                <a16:creationId xmlns:a16="http://schemas.microsoft.com/office/drawing/2014/main" id="{54C5A883-8A72-4B8E-976B-CF5CB2286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108770"/>
            <a:ext cx="2292229" cy="1737808"/>
          </a:xfrm>
          <a:prstGeom prst="rect">
            <a:avLst/>
          </a:prstGeom>
          <a:noFill/>
        </p:spPr>
      </p:pic>
      <p:pic>
        <p:nvPicPr>
          <p:cNvPr id="16" name="Picture 2" descr="http://www.sejmik.kielce.pl/galeriazdjec/2016/a_50545_p_18/m/20160609_124242_30636.jpg">
            <a:extLst>
              <a:ext uri="{FF2B5EF4-FFF2-40B4-BE49-F238E27FC236}">
                <a16:creationId xmlns:a16="http://schemas.microsoft.com/office/drawing/2014/main" id="{0959FF1C-F64D-4785-BB62-9951E2C1B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224" y="5104120"/>
            <a:ext cx="2345239" cy="1772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3EF87681-1073-41FD-A5F1-EEC1744338BA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186717" y="5104120"/>
            <a:ext cx="1987598" cy="1723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4427C240-26C9-4764-A8FE-3DE80A5C74C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483" y="5155790"/>
            <a:ext cx="2292229" cy="1658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584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89460620"/>
              </p:ext>
            </p:extLst>
          </p:nvPr>
        </p:nvGraphicFramePr>
        <p:xfrm>
          <a:off x="2228813" y="513800"/>
          <a:ext cx="6378055" cy="4203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Prostokąt 6"/>
          <p:cNvSpPr/>
          <p:nvPr/>
        </p:nvSpPr>
        <p:spPr>
          <a:xfrm>
            <a:off x="1691681" y="5301208"/>
            <a:ext cx="74523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 wsparcia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pl-PL" sz="16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Vouchery bezpośrednio dla przedsiębiorców </a:t>
            </a:r>
            <a:r>
              <a:rPr kumimoji="0" lang="pl-PL" sz="1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wykorzystanie na usługi doradcze w wybranej przez przedsiębiorcę IOB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Forma wsparcia: </a:t>
            </a:r>
            <a:r>
              <a:rPr kumimoji="0" lang="pl-PL" sz="16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Vouchery dla IOB </a:t>
            </a:r>
            <a:r>
              <a:rPr kumimoji="0" 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działające w zakresie inteligentnych specjalizacji na profesjonalizację swoich usług</a:t>
            </a:r>
          </a:p>
        </p:txBody>
      </p:sp>
      <p:pic>
        <p:nvPicPr>
          <p:cNvPr id="5" name="Picture 2" descr="http://agfood-polska.pl/images/agf1.jpg">
            <a:extLst>
              <a:ext uri="{FF2B5EF4-FFF2-40B4-BE49-F238E27FC236}">
                <a16:creationId xmlns:a16="http://schemas.microsoft.com/office/drawing/2014/main" id="{2AF5CD9D-5033-44C8-BE77-5DD5C9516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243" y="-13227"/>
            <a:ext cx="2480117" cy="146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0050A18F-F44F-40BF-8710-CC69CD9A3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13358" y="-13227"/>
            <a:ext cx="2480116" cy="1638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DSC_3386">
            <a:extLst>
              <a:ext uri="{FF2B5EF4-FFF2-40B4-BE49-F238E27FC236}">
                <a16:creationId xmlns:a16="http://schemas.microsoft.com/office/drawing/2014/main" id="{3C7A24EA-21B4-4974-8AD5-ABDD394A4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3261923"/>
            <a:ext cx="2480116" cy="1457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produkcja-naturalnych-sokow.zpolski24.pl/userfiles/46/images/sok-produkt2.jpg">
            <a:extLst>
              <a:ext uri="{FF2B5EF4-FFF2-40B4-BE49-F238E27FC236}">
                <a16:creationId xmlns:a16="http://schemas.microsoft.com/office/drawing/2014/main" id="{4B7EAA12-ACFC-4132-8083-55B9F7BBF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4717311"/>
            <a:ext cx="1769165" cy="2140689"/>
          </a:xfrm>
          <a:prstGeom prst="rect">
            <a:avLst/>
          </a:prstGeom>
          <a:noFill/>
        </p:spPr>
      </p:pic>
      <p:pic>
        <p:nvPicPr>
          <p:cNvPr id="11" name="Picture 1" descr="R:\Zdjęcia różne COI i COIE\II Konferencja Jabłkowa-Sandomierz 29-30.08.2014\29.09.2014 - II Konferencja pn. „Potencjał gospodarczy sektora przetwórstwa owocowo- warzywnego Ziemi Sandomierskiej”\IMG_1425.JPG">
            <a:extLst>
              <a:ext uri="{FF2B5EF4-FFF2-40B4-BE49-F238E27FC236}">
                <a16:creationId xmlns:a16="http://schemas.microsoft.com/office/drawing/2014/main" id="{CE52F518-A62F-43A1-B34D-0C73C6AAA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78518"/>
            <a:ext cx="2466758" cy="1540733"/>
          </a:xfrm>
          <a:prstGeom prst="rect">
            <a:avLst/>
          </a:prstGeom>
          <a:noFill/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126E097E-7FAF-4AD3-8B0D-5282A1876789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488" y="1541213"/>
            <a:ext cx="2365512" cy="13387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DDD1985C-163A-45A4-BDA7-D8D287C6C8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042" y="990243"/>
            <a:ext cx="4811958" cy="2777109"/>
          </a:xfrm>
          <a:prstGeom prst="rect">
            <a:avLst/>
          </a:prstGeom>
        </p:spPr>
      </p:pic>
      <p:pic>
        <p:nvPicPr>
          <p:cNvPr id="6" name="Picture 2" descr="R:\Zdjęcia różne COI i COIE\Agrotravel 2017 B2B z ROT\DSC_2709.JPG">
            <a:extLst>
              <a:ext uri="{FF2B5EF4-FFF2-40B4-BE49-F238E27FC236}">
                <a16:creationId xmlns:a16="http://schemas.microsoft.com/office/drawing/2014/main" id="{DB0082DD-6848-448D-9B9E-D5278C35E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07" y="977641"/>
            <a:ext cx="4291169" cy="2806927"/>
          </a:xfrm>
          <a:prstGeom prst="rect">
            <a:avLst/>
          </a:prstGeom>
          <a:noFill/>
        </p:spPr>
      </p:pic>
      <p:pic>
        <p:nvPicPr>
          <p:cNvPr id="8" name="Obraz 6">
            <a:extLst>
              <a:ext uri="{FF2B5EF4-FFF2-40B4-BE49-F238E27FC236}">
                <a16:creationId xmlns:a16="http://schemas.microsoft.com/office/drawing/2014/main" id="{8C166E59-D957-474D-933D-9C59D9853DC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1922" y="3992891"/>
            <a:ext cx="4512078" cy="291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R:\Zdjęcia różne COI i COIE\Konferencja OZE budownictwo 2016\misja przyjazdowa z sektora budownictwa i oze włoszczowa 24.11.2016\DSC_2203.JPG">
            <a:extLst>
              <a:ext uri="{FF2B5EF4-FFF2-40B4-BE49-F238E27FC236}">
                <a16:creationId xmlns:a16="http://schemas.microsoft.com/office/drawing/2014/main" id="{5D6FEB51-8975-4B12-904D-A966A91C8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992892"/>
            <a:ext cx="4523067" cy="2865108"/>
          </a:xfrm>
          <a:prstGeom prst="rect">
            <a:avLst/>
          </a:prstGeom>
          <a:noFill/>
        </p:spPr>
      </p:pic>
      <p:sp>
        <p:nvSpPr>
          <p:cNvPr id="14" name="Tytuł 13">
            <a:extLst>
              <a:ext uri="{FF2B5EF4-FFF2-40B4-BE49-F238E27FC236}">
                <a16:creationId xmlns:a16="http://schemas.microsoft.com/office/drawing/2014/main" id="{231BDA29-4752-4417-978C-8ADE7DB0F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403" y="27856"/>
            <a:ext cx="8569325" cy="612304"/>
          </a:xfrm>
        </p:spPr>
        <p:txBody>
          <a:bodyPr/>
          <a:lstStyle/>
          <a:p>
            <a:r>
              <a:rPr lang="pl-PL" sz="2200" b="1" dirty="0">
                <a:solidFill>
                  <a:srgbClr val="C00000"/>
                </a:solidFill>
              </a:rPr>
              <a:t>Program Promocji Gospodarczej – DPR (Dz. 2.4)</a:t>
            </a:r>
          </a:p>
        </p:txBody>
      </p:sp>
    </p:spTree>
    <p:extLst>
      <p:ext uri="{BB962C8B-B14F-4D97-AF65-F5344CB8AC3E}">
        <p14:creationId xmlns:p14="http://schemas.microsoft.com/office/powerpoint/2010/main" val="3898396898"/>
      </p:ext>
    </p:extLst>
  </p:cSld>
  <p:clrMapOvr>
    <a:masterClrMapping/>
  </p:clrMapOvr>
  <p:transition spd="med">
    <p:cover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>
            <a:extLst>
              <a:ext uri="{FF2B5EF4-FFF2-40B4-BE49-F238E27FC236}">
                <a16:creationId xmlns:a16="http://schemas.microsoft.com/office/drawing/2014/main" id="{231BDA29-4752-4417-978C-8ADE7DB0F9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27584" y="-171400"/>
            <a:ext cx="7658497" cy="933450"/>
          </a:xfrm>
        </p:spPr>
        <p:txBody>
          <a:bodyPr/>
          <a:lstStyle/>
          <a:p>
            <a:r>
              <a:rPr lang="pl-PL" sz="1900" b="1" dirty="0">
                <a:solidFill>
                  <a:srgbClr val="C00000"/>
                </a:solidFill>
              </a:rPr>
              <a:t>KAMPUS LABOLATORYJNY GŁÓWNEGO URZĘDU MIAR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3577FFB3-48DF-451E-B44C-DE82A20E3F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50825" cy="588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92136"/>
      </p:ext>
    </p:extLst>
  </p:cSld>
  <p:clrMapOvr>
    <a:masterClrMapping/>
  </p:clrMapOvr>
  <p:transition spd="med">
    <p:cover dir="d"/>
  </p:transition>
</p:sld>
</file>

<file path=ppt/theme/theme1.xml><?xml version="1.0" encoding="utf-8"?>
<a:theme xmlns:a="http://schemas.openxmlformats.org/drawingml/2006/main" name="Profil">
  <a:themeElements>
    <a:clrScheme name="Pro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0" lang="pl-PL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69900" marR="0" indent="-469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Tx/>
          <a:buFont typeface="Wingdings" pitchFamily="2" charset="2"/>
          <a:buNone/>
          <a:tabLst/>
          <a:defRPr kumimoji="0" lang="pl-PL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owerpoint-template-24">
  <a:themeElements>
    <a:clrScheme name="powerpoint-template-24 6">
      <a:dk1>
        <a:srgbClr val="4D4D4D"/>
      </a:dk1>
      <a:lt1>
        <a:srgbClr val="FFFFFF"/>
      </a:lt1>
      <a:dk2>
        <a:srgbClr val="4D4D4D"/>
      </a:dk2>
      <a:lt2>
        <a:srgbClr val="7FCC6A"/>
      </a:lt2>
      <a:accent1>
        <a:srgbClr val="5DBF62"/>
      </a:accent1>
      <a:accent2>
        <a:srgbClr val="7CCD6F"/>
      </a:accent2>
      <a:accent3>
        <a:srgbClr val="FFFFFF"/>
      </a:accent3>
      <a:accent4>
        <a:srgbClr val="404040"/>
      </a:accent4>
      <a:accent5>
        <a:srgbClr val="B6DCB7"/>
      </a:accent5>
      <a:accent6>
        <a:srgbClr val="70BA64"/>
      </a:accent6>
      <a:hlink>
        <a:srgbClr val="48AE52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pl-P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2C86AA"/>
        </a:lt2>
        <a:accent1>
          <a:srgbClr val="4B782A"/>
        </a:accent1>
        <a:accent2>
          <a:srgbClr val="38AFD0"/>
        </a:accent2>
        <a:accent3>
          <a:srgbClr val="FFFFFF"/>
        </a:accent3>
        <a:accent4>
          <a:srgbClr val="404040"/>
        </a:accent4>
        <a:accent5>
          <a:srgbClr val="B1BEAC"/>
        </a:accent5>
        <a:accent6>
          <a:srgbClr val="329EBC"/>
        </a:accent6>
        <a:hlink>
          <a:srgbClr val="9DBC2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93CB6A"/>
        </a:lt2>
        <a:accent1>
          <a:srgbClr val="71BE5E"/>
        </a:accent1>
        <a:accent2>
          <a:srgbClr val="A0CD6E"/>
        </a:accent2>
        <a:accent3>
          <a:srgbClr val="FFFFFF"/>
        </a:accent3>
        <a:accent4>
          <a:srgbClr val="404040"/>
        </a:accent4>
        <a:accent5>
          <a:srgbClr val="BBDBB6"/>
        </a:accent5>
        <a:accent6>
          <a:srgbClr val="91BA63"/>
        </a:accent6>
        <a:hlink>
          <a:srgbClr val="6BAB4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7FCC6A"/>
        </a:lt2>
        <a:accent1>
          <a:srgbClr val="5DBF62"/>
        </a:accent1>
        <a:accent2>
          <a:srgbClr val="7CCD6F"/>
        </a:accent2>
        <a:accent3>
          <a:srgbClr val="FFFFFF"/>
        </a:accent3>
        <a:accent4>
          <a:srgbClr val="404040"/>
        </a:accent4>
        <a:accent5>
          <a:srgbClr val="B6DCB7"/>
        </a:accent5>
        <a:accent6>
          <a:srgbClr val="70BA64"/>
        </a:accent6>
        <a:hlink>
          <a:srgbClr val="48AE52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Umowa Partnerstwa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41BC98EB-B254-48DE-A757-86CC93C6277F}"/>
    </a:ext>
  </a:extLst>
</a:theme>
</file>

<file path=ppt/theme/theme4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7817</TotalTime>
  <Words>324</Words>
  <Application>Microsoft Office PowerPoint</Application>
  <PresentationFormat>Pokaz na ekranie (4:3)</PresentationFormat>
  <Paragraphs>71</Paragraphs>
  <Slides>11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11</vt:i4>
      </vt:variant>
    </vt:vector>
  </HeadingPairs>
  <TitlesOfParts>
    <vt:vector size="21" baseType="lpstr">
      <vt:lpstr>Arial</vt:lpstr>
      <vt:lpstr>Calibri</vt:lpstr>
      <vt:lpstr>Cambria</vt:lpstr>
      <vt:lpstr>Microsoft Sans Serif</vt:lpstr>
      <vt:lpstr>Times New Roman</vt:lpstr>
      <vt:lpstr>Verdana</vt:lpstr>
      <vt:lpstr>Wingdings</vt:lpstr>
      <vt:lpstr>Profil</vt:lpstr>
      <vt:lpstr>powerpoint-template-24</vt:lpstr>
      <vt:lpstr>Umowa Partnerstwa</vt:lpstr>
      <vt:lpstr>Praktyczna nauka zawodu + Profesjonalne usługi doradcze     </vt:lpstr>
      <vt:lpstr>Praktyczna nauka zawodu (uczniowie ↔ przedsiębiorcy)  POWER – II etap</vt:lpstr>
      <vt:lpstr>Prezentacja programu PowerPoint</vt:lpstr>
      <vt:lpstr>Prezentacja programu PowerPoint</vt:lpstr>
      <vt:lpstr>POWER – II etap (nabór do 10 kwietnia br.)</vt:lpstr>
      <vt:lpstr>Prezentacja programu PowerPoint</vt:lpstr>
      <vt:lpstr>Prezentacja programu PowerPoint</vt:lpstr>
      <vt:lpstr>Program Promocji Gospodarczej – DPR (Dz. 2.4)</vt:lpstr>
      <vt:lpstr>KAMPUS LABOLATORYJNY GŁÓWNEGO URZĘDU MIAR</vt:lpstr>
      <vt:lpstr>PODSUMOWANIE: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Krzysztof Wójcik</dc:creator>
  <cp:lastModifiedBy>Dębska-Pacocha, Agnieszka</cp:lastModifiedBy>
  <cp:revision>499</cp:revision>
  <dcterms:created xsi:type="dcterms:W3CDTF">2005-03-22T07:18:16Z</dcterms:created>
  <dcterms:modified xsi:type="dcterms:W3CDTF">2019-02-28T09:02:54Z</dcterms:modified>
</cp:coreProperties>
</file>