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9" r:id="rId4"/>
    <p:sldId id="257" r:id="rId5"/>
    <p:sldId id="259" r:id="rId6"/>
    <p:sldId id="258" r:id="rId7"/>
    <p:sldId id="270" r:id="rId8"/>
    <p:sldId id="266" r:id="rId9"/>
    <p:sldId id="260" r:id="rId10"/>
    <p:sldId id="271" r:id="rId11"/>
    <p:sldId id="265" r:id="rId12"/>
    <p:sldId id="267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0" r:id="rId21"/>
    <p:sldId id="279" r:id="rId22"/>
    <p:sldId id="281" r:id="rId23"/>
    <p:sldId id="283" r:id="rId24"/>
    <p:sldId id="282" r:id="rId25"/>
    <p:sldId id="26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0BB7AE4-74B0-4EF8-8864-E74EDD2CA5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800" b="1" dirty="0"/>
              <a:t>Konkursy w ramach Działania 2.5 Wsparcie sektora MŚP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3C9F0A2D-7D3F-4576-AA1C-55E6157E4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2249104"/>
          </a:xfrm>
        </p:spPr>
        <p:txBody>
          <a:bodyPr>
            <a:normAutofit fontScale="92500"/>
          </a:bodyPr>
          <a:lstStyle/>
          <a:p>
            <a:pPr algn="ctr"/>
            <a:r>
              <a:rPr lang="pl-PL" sz="4800" b="1" dirty="0"/>
              <a:t>RPO WŚ na lata 2014-2020</a:t>
            </a:r>
          </a:p>
          <a:p>
            <a:pPr algn="ctr"/>
            <a:r>
              <a:rPr lang="pl-PL" sz="4800" b="1" dirty="0"/>
              <a:t>Departament Wdrażania EFRR</a:t>
            </a:r>
          </a:p>
        </p:txBody>
      </p:sp>
    </p:spTree>
    <p:extLst>
      <p:ext uri="{BB962C8B-B14F-4D97-AF65-F5344CB8AC3E}">
        <p14:creationId xmlns:p14="http://schemas.microsoft.com/office/powerpoint/2010/main" val="1097746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1981C1D-3313-4F70-9F93-6D122375F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EURO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70BB534-31BE-4F72-B258-5F496809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1" y="2171768"/>
            <a:ext cx="9423080" cy="358307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sz="2400" dirty="0"/>
              <a:t>pomoc de </a:t>
            </a:r>
            <a:r>
              <a:rPr lang="pl-PL" sz="2400" dirty="0" err="1"/>
              <a:t>minimis</a:t>
            </a:r>
            <a:r>
              <a:rPr lang="pl-PL" sz="2400" dirty="0"/>
              <a:t> może być udzielana pod warunkiem, że łącznie z inną pomocą de </a:t>
            </a:r>
            <a:r>
              <a:rPr lang="pl-PL" sz="2400" dirty="0" err="1"/>
              <a:t>minimis</a:t>
            </a:r>
            <a:r>
              <a:rPr lang="pl-PL" sz="2400" dirty="0"/>
              <a:t>, de </a:t>
            </a:r>
            <a:r>
              <a:rPr lang="pl-PL" sz="2400" dirty="0" err="1"/>
              <a:t>minimis</a:t>
            </a:r>
            <a:r>
              <a:rPr lang="pl-PL" sz="2400" dirty="0"/>
              <a:t> w rolnictwie </a:t>
            </a:r>
            <a:br>
              <a:rPr lang="pl-PL" sz="2400" dirty="0"/>
            </a:br>
            <a:r>
              <a:rPr lang="pl-PL" sz="2400" dirty="0"/>
              <a:t>i rybołówstwie, otrzymaną w danym roku podatkowym oraz w ciągu dwóch poprzedzających lat podatkowych z różnych źródeł i w różnych formach, </a:t>
            </a:r>
            <a:r>
              <a:rPr lang="pl-PL" sz="2400" u="sng" dirty="0"/>
              <a:t>nie przekroczy kwoty 200.000,00 euro</a:t>
            </a:r>
            <a:r>
              <a:rPr lang="pl-PL" sz="2400" dirty="0"/>
              <a:t> dla jednego przedsiębiorcy a w przypadku jednego przedsiębiorcy prowadzącego działalność w sektorze transportu drogowego towarów 100 000 euro. Weryfikacja warunku nastąpi w oparciu </a:t>
            </a:r>
            <a:br>
              <a:rPr lang="pl-PL" sz="2400" dirty="0"/>
            </a:br>
            <a:r>
              <a:rPr lang="pl-PL" sz="2400" dirty="0"/>
              <a:t>o wpis w dokumencie rejestrowym kodu PKD dotyczącego działalności w sektorze transportu.</a:t>
            </a:r>
            <a:endParaRPr lang="pl-PL" sz="24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626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C0A016C-BB26-4174-8E51-9B6FAB19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PLN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9EEEE98-DBF8-43C8-BBCE-0061C4E0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9188189" cy="329457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400" dirty="0"/>
              <a:t>o dofinansowanie mogą ubiegać się </a:t>
            </a:r>
            <a:r>
              <a:rPr lang="pl-PL" sz="2400" b="1" dirty="0" err="1"/>
              <a:t>mikroprzedsiębiorcy</a:t>
            </a:r>
            <a:endParaRPr lang="pl-PL" sz="2400" b="1" dirty="0"/>
          </a:p>
          <a:p>
            <a:pPr algn="just"/>
            <a:r>
              <a:rPr lang="pl-PL" sz="2400" dirty="0"/>
              <a:t>wydatki  kwalifikowalne w ramach projektu nie mogą przekroczyć 200 000,00 PLN</a:t>
            </a:r>
          </a:p>
          <a:p>
            <a:pPr algn="just"/>
            <a:r>
              <a:rPr lang="pl-PL" sz="2400" dirty="0"/>
              <a:t>maksymalna intensywność dofinansowania może wynieść 100% kosztów kwalifikowalnych projektu</a:t>
            </a:r>
          </a:p>
          <a:p>
            <a:pPr algn="just"/>
            <a:r>
              <a:rPr lang="pl-P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minimalna wartość wydatków kwalifikowalnych wynosi 100 000,00 PLN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9852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DA366F2-86D4-466E-95A9-740C11F0E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PLN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B7D7D42-22C9-4656-8EA5-D87BBE80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739" y="2171769"/>
            <a:ext cx="8481270" cy="3457244"/>
          </a:xfrm>
        </p:spPr>
        <p:txBody>
          <a:bodyPr>
            <a:normAutofit/>
          </a:bodyPr>
          <a:lstStyle/>
          <a:p>
            <a:pPr algn="just"/>
            <a:endParaRPr lang="pl-PL" sz="2800" dirty="0"/>
          </a:p>
          <a:p>
            <a:pPr algn="just"/>
            <a:r>
              <a:rPr lang="pl-PL" sz="2800" dirty="0"/>
              <a:t>Wspierane będą projekty obejmujące wprowadzenie na rynek produktu/usługi lub procesu, innowacyjnego co najmniej w skali ponadlokalnej (co najmniej powiatowej).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8219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1931BF4-94BB-417D-AAA1-0E4FC650C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PLN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DF0CF75-374B-4EBF-9B86-9E783B37B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8"/>
            <a:ext cx="9603275" cy="37329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sz="2400" dirty="0"/>
              <a:t>pomoc de </a:t>
            </a:r>
            <a:r>
              <a:rPr lang="pl-PL" sz="2400" dirty="0" err="1"/>
              <a:t>minimis</a:t>
            </a:r>
            <a:r>
              <a:rPr lang="pl-PL" sz="2400" dirty="0"/>
              <a:t> może być udzielana pod warunkiem, że łącznie </a:t>
            </a:r>
            <a:br>
              <a:rPr lang="pl-PL" sz="2400" dirty="0"/>
            </a:br>
            <a:r>
              <a:rPr lang="pl-PL" sz="2400" dirty="0"/>
              <a:t>z inną pomocą de </a:t>
            </a:r>
            <a:r>
              <a:rPr lang="pl-PL" sz="2400" dirty="0" err="1"/>
              <a:t>minimis</a:t>
            </a:r>
            <a:r>
              <a:rPr lang="pl-PL" sz="2400" dirty="0"/>
              <a:t>, de </a:t>
            </a:r>
            <a:r>
              <a:rPr lang="pl-PL" sz="2400" dirty="0" err="1"/>
              <a:t>minimis</a:t>
            </a:r>
            <a:r>
              <a:rPr lang="pl-PL" sz="2400" dirty="0"/>
              <a:t> w rolnictwie i rybołówstwie, otrzymaną w danym roku podatkowym oraz w ciągu dwóch poprzedzających lat podatkowych z różnych źródeł i w różnych formach, </a:t>
            </a:r>
            <a:r>
              <a:rPr lang="pl-PL" sz="2400" u="sng" dirty="0"/>
              <a:t>nie przekroczy kwoty 200.000,00 euro</a:t>
            </a:r>
            <a:r>
              <a:rPr lang="pl-PL" sz="2400" dirty="0"/>
              <a:t> dla jednego przedsiębiorcy a w przypadku jednego przedsiębiorcy prowadzącego działalność w sektorze transportu drogowego towarów 100 000 euro. Weryfikacja warunku nastąpi w oparciu </a:t>
            </a:r>
            <a:br>
              <a:rPr lang="pl-PL" sz="2400" dirty="0"/>
            </a:br>
            <a:r>
              <a:rPr lang="pl-PL" sz="2400" dirty="0"/>
              <a:t>o wpis w dokumencie rejestrowym kodu PKD dotyczącego działalności w sektorze transportu.</a:t>
            </a:r>
            <a:endParaRPr lang="pl-PL" sz="24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5238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95F7908-035F-4A7D-A36F-7F98F58AF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22122"/>
            <a:ext cx="9603275" cy="1149291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/>
              <a:t>Wybrane kryteria wyboru projektów w ramach Działania 2.5 – konkurs pomoc de </a:t>
            </a:r>
            <a:r>
              <a:rPr lang="pl-PL" sz="2800" b="1" dirty="0" err="1"/>
              <a:t>minimis</a:t>
            </a:r>
            <a:r>
              <a:rPr lang="pl-PL" sz="2800" b="1" dirty="0"/>
              <a:t> </a:t>
            </a:r>
            <a:br>
              <a:rPr lang="pl-PL" sz="2800" b="1" dirty="0"/>
            </a:br>
            <a:r>
              <a:rPr lang="pl-PL" sz="2800" b="1" dirty="0"/>
              <a:t>do 200 000,00 PLN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0A798AB-66CB-4D03-82A2-F6B4AC711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565" y="1971414"/>
            <a:ext cx="10796631" cy="4064464"/>
          </a:xfrm>
        </p:spPr>
        <p:txBody>
          <a:bodyPr>
            <a:noAutofit/>
          </a:bodyPr>
          <a:lstStyle/>
          <a:p>
            <a:pPr algn="just"/>
            <a:r>
              <a:rPr lang="pl-PL" b="1" dirty="0"/>
              <a:t>wpływ realizacji projektu na tworzenie nowych miejsc pracy - </a:t>
            </a:r>
            <a:r>
              <a:rPr lang="pl-PL" dirty="0"/>
              <a:t>liczba punktów zależy od liczby nowych miejsc pracy utworzonych w wyniku realizacji projektu, która powinna być wyrażona w ekwiwalencie pełnego czasu pracy (EPC) </a:t>
            </a:r>
            <a:br>
              <a:rPr lang="pl-PL" dirty="0"/>
            </a:br>
            <a:r>
              <a:rPr lang="pl-PL" dirty="0"/>
              <a:t>i odzwierciedlona we właściwym wskaźniku. Etaty częściowe podlegają sumowaniu lecz nie są zaokrąglane do pełnych jednostek. </a:t>
            </a:r>
            <a:r>
              <a:rPr lang="pl-PL" i="1" dirty="0"/>
              <a:t>Wzrost zatrudnienia we wspieranych przedsiębiorstwach </a:t>
            </a:r>
            <a:r>
              <a:rPr lang="pl-PL" dirty="0"/>
              <a:t>jest to liczba brutto nowych miejsc pracy we wspieranych przedsiębiorstwach w przeliczeniu na pełne etaty. Wskaźnik ten ukazuje zmianę "przed-po" i obejmuje część wzrostu zatrudnienia w przedsiębiorstwie będącego bezpośrednim skutkiem zakończenia realizacji projektu. Brak wzrostu w całkowitym zatrudnieniu w przedsiębiorstwie oznacza, że wartość wskaźnika jest równa zero, co traktuje się jako wyrównanie miejsc pracy, a nie wzrost. 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942130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8DDCC00-7E8C-4A1A-848E-955B66420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38900"/>
            <a:ext cx="9603275" cy="116366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/>
              <a:t>Wybrane kryteria wyboru projektów w ramach Działania 2.5 – konkurs pomoc de </a:t>
            </a:r>
            <a:r>
              <a:rPr lang="pl-PL" sz="2800" b="1" dirty="0" err="1"/>
              <a:t>minimis</a:t>
            </a:r>
            <a:r>
              <a:rPr lang="pl-PL" sz="2800" b="1" dirty="0"/>
              <a:t> </a:t>
            </a:r>
            <a:br>
              <a:rPr lang="pl-PL" sz="2800" b="1" dirty="0"/>
            </a:br>
            <a:r>
              <a:rPr lang="pl-PL" sz="2800" b="1" dirty="0"/>
              <a:t>do 200 000,00 PLN</a:t>
            </a:r>
            <a:endParaRPr lang="pl-PL" sz="2800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xmlns="" id="{DA22BD12-94D3-4E7C-B71F-D5B5DBA17E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043075"/>
              </p:ext>
            </p:extLst>
          </p:nvPr>
        </p:nvGraphicFramePr>
        <p:xfrm>
          <a:off x="511728" y="2002560"/>
          <a:ext cx="10863745" cy="4016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2745">
                  <a:extLst>
                    <a:ext uri="{9D8B030D-6E8A-4147-A177-3AD203B41FA5}">
                      <a16:colId xmlns:a16="http://schemas.microsoft.com/office/drawing/2014/main" xmlns="" val="1729463814"/>
                    </a:ext>
                  </a:extLst>
                </a:gridCol>
                <a:gridCol w="5995136">
                  <a:extLst>
                    <a:ext uri="{9D8B030D-6E8A-4147-A177-3AD203B41FA5}">
                      <a16:colId xmlns:a16="http://schemas.microsoft.com/office/drawing/2014/main" xmlns="" val="1410379446"/>
                    </a:ext>
                  </a:extLst>
                </a:gridCol>
                <a:gridCol w="1085993">
                  <a:extLst>
                    <a:ext uri="{9D8B030D-6E8A-4147-A177-3AD203B41FA5}">
                      <a16:colId xmlns:a16="http://schemas.microsoft.com/office/drawing/2014/main" xmlns="" val="602592019"/>
                    </a:ext>
                  </a:extLst>
                </a:gridCol>
                <a:gridCol w="861291">
                  <a:extLst>
                    <a:ext uri="{9D8B030D-6E8A-4147-A177-3AD203B41FA5}">
                      <a16:colId xmlns:a16="http://schemas.microsoft.com/office/drawing/2014/main" xmlns="" val="1811008123"/>
                    </a:ext>
                  </a:extLst>
                </a:gridCol>
                <a:gridCol w="928580">
                  <a:extLst>
                    <a:ext uri="{9D8B030D-6E8A-4147-A177-3AD203B41FA5}">
                      <a16:colId xmlns:a16="http://schemas.microsoft.com/office/drawing/2014/main" xmlns="" val="3754358407"/>
                    </a:ext>
                  </a:extLst>
                </a:gridCol>
              </a:tblGrid>
              <a:tr h="15034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kryterium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Definicja kryterium (informacja o zasadach oceny)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punktów (1)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Waga kryterium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(2)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Maksymalna liczba punktów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(1x2)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7307958"/>
                  </a:ext>
                </a:extLst>
              </a:tr>
              <a:tr h="2513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Wpływ realizacji projektu na tworzenie nowych miejsc pracy 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Punkty przyznawane będą w następujący sposób: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Brak zatrudnienia bądź zatrudnienie poniżej 0,5 etatu  – 0 p.;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0,5 etatu i poniżej 1 etatu – 1p.,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 etat i więcej – 2p.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dodatkowy 1 punkt otrzymają projekty przewidujące zatrudnienie osoby niepełnosprawnej.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0-3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951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445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42C0773-1439-4279-A710-95A77C02B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13732"/>
            <a:ext cx="9603275" cy="118882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Wybrane kryteria wyboru projektów w ramach Działania 2.5 – konkurs pomoc de </a:t>
            </a:r>
            <a:r>
              <a:rPr lang="pl-PL" b="1" dirty="0" err="1"/>
              <a:t>minimis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b="1" dirty="0"/>
              <a:t>do 200 000,00 PLN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322EE34-A408-4BBD-B4F2-2E3E3FD6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400" b="1" dirty="0"/>
              <a:t>miejsce odprowadzania podatków - </a:t>
            </a:r>
            <a:r>
              <a:rPr lang="pl-PL" sz="2400" dirty="0"/>
              <a:t>kryterium premiujące podmioty odprowadzające bądź planujące odprowadzać podatek dochodowy na terenie województwa świętokrzyskiego. Decydująca jest właściwość Urzędu Skarbowego zgodnie z ROZPORZĄDZENIEM</a:t>
            </a:r>
            <a:r>
              <a:rPr lang="pl-PL" sz="2400" b="1" dirty="0"/>
              <a:t> </a:t>
            </a:r>
            <a:r>
              <a:rPr lang="pl-PL" sz="2400" dirty="0"/>
              <a:t>MINISTRA FINANSÓW</a:t>
            </a:r>
            <a:r>
              <a:rPr lang="pl-PL" sz="2400" b="1" dirty="0"/>
              <a:t> </a:t>
            </a:r>
            <a:r>
              <a:rPr lang="pl-PL" sz="2400" dirty="0"/>
              <a:t>z dnia 22 sierpnia 2005 r. w sprawie właściwości organów podatkowych </a:t>
            </a:r>
          </a:p>
        </p:txBody>
      </p:sp>
    </p:spTree>
    <p:extLst>
      <p:ext uri="{BB962C8B-B14F-4D97-AF65-F5344CB8AC3E}">
        <p14:creationId xmlns:p14="http://schemas.microsoft.com/office/powerpoint/2010/main" val="1302959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6CEFFAB-AEA4-4EB3-80E0-41F595FD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22122"/>
            <a:ext cx="9603275" cy="118043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Wybrane kryteria wyboru projektów w ramach Działania 2.5 – konkurs pomoc de </a:t>
            </a:r>
            <a:r>
              <a:rPr lang="pl-PL" b="1" dirty="0" err="1"/>
              <a:t>minimis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b="1" dirty="0"/>
              <a:t>do 200 000,00 PLN</a:t>
            </a: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56C90AA0-A075-4A44-A572-38DE4CFA82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295718"/>
              </p:ext>
            </p:extLst>
          </p:nvPr>
        </p:nvGraphicFramePr>
        <p:xfrm>
          <a:off x="796954" y="2002562"/>
          <a:ext cx="10863742" cy="3996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795">
                  <a:extLst>
                    <a:ext uri="{9D8B030D-6E8A-4147-A177-3AD203B41FA5}">
                      <a16:colId xmlns:a16="http://schemas.microsoft.com/office/drawing/2014/main" xmlns="" val="2973608948"/>
                    </a:ext>
                  </a:extLst>
                </a:gridCol>
                <a:gridCol w="6123689">
                  <a:extLst>
                    <a:ext uri="{9D8B030D-6E8A-4147-A177-3AD203B41FA5}">
                      <a16:colId xmlns:a16="http://schemas.microsoft.com/office/drawing/2014/main" xmlns="" val="2917061307"/>
                    </a:ext>
                  </a:extLst>
                </a:gridCol>
                <a:gridCol w="1017653">
                  <a:extLst>
                    <a:ext uri="{9D8B030D-6E8A-4147-A177-3AD203B41FA5}">
                      <a16:colId xmlns:a16="http://schemas.microsoft.com/office/drawing/2014/main" xmlns="" val="2942661278"/>
                    </a:ext>
                  </a:extLst>
                </a:gridCol>
                <a:gridCol w="1027252">
                  <a:extLst>
                    <a:ext uri="{9D8B030D-6E8A-4147-A177-3AD203B41FA5}">
                      <a16:colId xmlns:a16="http://schemas.microsoft.com/office/drawing/2014/main" xmlns="" val="1453520061"/>
                    </a:ext>
                  </a:extLst>
                </a:gridCol>
                <a:gridCol w="1319353">
                  <a:extLst>
                    <a:ext uri="{9D8B030D-6E8A-4147-A177-3AD203B41FA5}">
                      <a16:colId xmlns:a16="http://schemas.microsoft.com/office/drawing/2014/main" xmlns="" val="2002773662"/>
                    </a:ext>
                  </a:extLst>
                </a:gridCol>
              </a:tblGrid>
              <a:tr h="101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kryterium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l-PL" sz="16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Definicja kryterium (informacja o zasadach oceny)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l-PL" sz="16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punktów (1)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l-PL" sz="16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Waga kryterium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(2)</a:t>
                      </a:r>
                      <a:endParaRPr lang="pl-PL" sz="16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Maksymalna liczba punktów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(1x2)</a:t>
                      </a:r>
                      <a:endParaRPr lang="pl-PL" sz="16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3182827"/>
                  </a:ext>
                </a:extLst>
              </a:tr>
              <a:tr h="2875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Miejsce odprowadzania podatków 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Punkty przyznawane są w następujący sposób: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 przypadku, gdy Wnioskodawca deklaruje, że będzie odprowadzać podatek dochodowy na terenie województwa świętokrzyskiego przyznaje się 1 punkt.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 przypadku osób fizycznych prowadzących działalność gospodarczą decyduje adres zamieszkania, natomiast w przypadku osób prawnych weryfikacja kryterium nastąpi w oparciu o zapisy dokumentu rejestrowego bądź innego dokumentu poświadczającego odprowadzania podatku dochodowego na terenie województwa Świętokrzyskiego. W przypadku, gdy Wnioskodawca nie będzie odprowadzać podatku dochodowego na terenie województwa świętokrzyskiego projekt nie otrzymuje punktów w tym kryterium.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0-1</a:t>
                      </a:r>
                      <a:endParaRPr lang="pl-PL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pl-PL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pl-PL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937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759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C414A7F-DB8C-4817-90DE-90AF32EB7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05344"/>
            <a:ext cx="9603275" cy="1197216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Wybrane kryteria wyboru projektów w ramach Działania 2.5 – konkurs pomoc de </a:t>
            </a:r>
            <a:r>
              <a:rPr lang="pl-PL" b="1" dirty="0" err="1"/>
              <a:t>minimis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b="1" dirty="0"/>
              <a:t>do 200 000,00 PLN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275FB98-F31A-44CA-BCFC-11B9F3AC2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4576" y="2171769"/>
            <a:ext cx="9479560" cy="3197185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l-PL" sz="3200" b="1" dirty="0"/>
          </a:p>
          <a:p>
            <a:pPr algn="just"/>
            <a:r>
              <a:rPr lang="pl-PL" sz="3200" b="1" dirty="0"/>
              <a:t>wkład środków prywatnych - </a:t>
            </a:r>
            <a:r>
              <a:rPr lang="pl-PL" sz="3200" dirty="0"/>
              <a:t>1 punkt za każdy </a:t>
            </a:r>
            <a:br>
              <a:rPr lang="pl-PL" sz="3200" dirty="0"/>
            </a:br>
            <a:r>
              <a:rPr lang="pl-PL" sz="3200" dirty="0"/>
              <a:t>1 punkt procentowy podwyższenia wkładu  własnego beneficjenta w odniesieniu do minimalnego wymaganego wkładu określonego </a:t>
            </a:r>
            <a:br>
              <a:rPr lang="pl-PL" sz="3200" dirty="0"/>
            </a:br>
            <a:r>
              <a:rPr lang="pl-PL" sz="3200" dirty="0"/>
              <a:t>w ogłoszeniu o konkursie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2368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56724FC-A1BB-4422-8F70-0464323EF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788566"/>
            <a:ext cx="9603275" cy="121399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Wybrane kryteria wyboru projektów w ramach Działania 2.5 – konkurs pomoc de </a:t>
            </a:r>
            <a:r>
              <a:rPr lang="pl-PL" b="1" dirty="0" err="1"/>
              <a:t>minimis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b="1" dirty="0"/>
              <a:t>do 200 000,00 PLN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xmlns="" id="{8DC6D010-02D6-461F-B1A8-35663A4B52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7312619"/>
              </p:ext>
            </p:extLst>
          </p:nvPr>
        </p:nvGraphicFramePr>
        <p:xfrm>
          <a:off x="595618" y="2063692"/>
          <a:ext cx="11023135" cy="3766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3202">
                  <a:extLst>
                    <a:ext uri="{9D8B030D-6E8A-4147-A177-3AD203B41FA5}">
                      <a16:colId xmlns:a16="http://schemas.microsoft.com/office/drawing/2014/main" xmlns="" val="481074008"/>
                    </a:ext>
                  </a:extLst>
                </a:gridCol>
                <a:gridCol w="5851232">
                  <a:extLst>
                    <a:ext uri="{9D8B030D-6E8A-4147-A177-3AD203B41FA5}">
                      <a16:colId xmlns:a16="http://schemas.microsoft.com/office/drawing/2014/main" xmlns="" val="2593813097"/>
                    </a:ext>
                  </a:extLst>
                </a:gridCol>
                <a:gridCol w="1078730">
                  <a:extLst>
                    <a:ext uri="{9D8B030D-6E8A-4147-A177-3AD203B41FA5}">
                      <a16:colId xmlns:a16="http://schemas.microsoft.com/office/drawing/2014/main" xmlns="" val="481735299"/>
                    </a:ext>
                  </a:extLst>
                </a:gridCol>
                <a:gridCol w="1199521">
                  <a:extLst>
                    <a:ext uri="{9D8B030D-6E8A-4147-A177-3AD203B41FA5}">
                      <a16:colId xmlns:a16="http://schemas.microsoft.com/office/drawing/2014/main" xmlns="" val="2091105994"/>
                    </a:ext>
                  </a:extLst>
                </a:gridCol>
                <a:gridCol w="950450">
                  <a:extLst>
                    <a:ext uri="{9D8B030D-6E8A-4147-A177-3AD203B41FA5}">
                      <a16:colId xmlns:a16="http://schemas.microsoft.com/office/drawing/2014/main" xmlns="" val="4261939826"/>
                    </a:ext>
                  </a:extLst>
                </a:gridCol>
              </a:tblGrid>
              <a:tr h="898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effectLst/>
                          <a:latin typeface="+mj-lt"/>
                        </a:rPr>
                        <a:t>  </a:t>
                      </a: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kryterium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Definicja kryterium (informacja o zasadach oceny)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punktów (1)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Waga kryterium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(2)</a:t>
                      </a:r>
                      <a:endParaRPr lang="pl-PL" sz="1200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Maksymalna liczba punktów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(1x2)</a:t>
                      </a:r>
                      <a:endParaRPr lang="pl-PL" sz="1200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4503222"/>
                  </a:ext>
                </a:extLst>
              </a:tr>
              <a:tr h="2868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Wkład środków prywatnych 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Ocena kryterium: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1 punkt za każdy 1 punkt procentowy podwyższenia wkładu  własnego beneficjenta w odniesieniu do minimalnego wymaganego wkładu określonego w ogłoszeniu o konkursie (maksymalnie 15 pkt.)</a:t>
                      </a:r>
                      <a:endParaRPr lang="pl-PL" sz="10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0-15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08" marR="43508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9887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782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16FC0CD-EB96-4B59-9B3D-A75D39A57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b="1" dirty="0"/>
              <a:t>Typy projektów na które można uzyskać dofinansowanie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E83A2B1-07CA-4E4A-89CA-926D81C2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629" y="2231471"/>
            <a:ext cx="8489660" cy="3498209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pl-PL" sz="2800" dirty="0"/>
              <a:t>Dofinansowanie inwestycji związanych </a:t>
            </a:r>
            <a:br>
              <a:rPr lang="pl-PL" sz="2800" dirty="0"/>
            </a:br>
            <a:r>
              <a:rPr lang="pl-PL" sz="2800" dirty="0"/>
              <a:t>z rozwojem przedsiębiorstwa, wprowadzeniem nowych produktów i/lub usług, a także unowocześnieniem wyposażenia związanego </a:t>
            </a:r>
            <a:br>
              <a:rPr lang="pl-PL" sz="2800" dirty="0"/>
            </a:br>
            <a:r>
              <a:rPr lang="pl-PL" sz="2800" dirty="0"/>
              <a:t>z działalnością gospodarczą, wprowadzeniem innowacji produktowych, technologicznych i/lub organizacyjnych.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5847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CBC6514-E1E1-4C9C-9239-C05B55C64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Wsparcie MŚP w ramach działania 2.6 Instrumenty finansowe dla MŚP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A0B9BA9-26B6-469B-AB66-59B855682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Pośrednicy finansowi:</a:t>
            </a:r>
          </a:p>
          <a:p>
            <a:r>
              <a:rPr lang="pl-PL" dirty="0"/>
              <a:t>Fundusz Pożyczkowy Województwa Świętokrzyskiego sp. z o.o. </a:t>
            </a:r>
          </a:p>
          <a:p>
            <a:r>
              <a:rPr lang="pl-PL" dirty="0"/>
              <a:t>Krajowe Stowarzyszenie Wspierania Przedsiębiorczości </a:t>
            </a:r>
          </a:p>
          <a:p>
            <a:r>
              <a:rPr lang="pl-PL" dirty="0"/>
              <a:t>Lubelska Fundacja Rozwoju </a:t>
            </a:r>
          </a:p>
          <a:p>
            <a:r>
              <a:rPr lang="pl-PL" dirty="0"/>
              <a:t>Fundacja  Rozwoju Regionu Pierzchnica</a:t>
            </a:r>
          </a:p>
          <a:p>
            <a:r>
              <a:rPr lang="pl-PL" dirty="0"/>
              <a:t>Fundacja Agencja Rozwoju Regionalnego w Starachowicach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5239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3317FFC-E743-403A-89E0-834BDE2B7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Wsparcie MŚP w ramach działania 2.6 Instrumenty finansowe dla MŚP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6FED1C0-12A9-4DA8-AABB-DEE518CF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9603275" cy="36418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b="1" dirty="0"/>
              <a:t>Pożyczka dla MŚP</a:t>
            </a:r>
          </a:p>
          <a:p>
            <a:r>
              <a:rPr lang="pl-PL" sz="2800" dirty="0"/>
              <a:t>pożyczka w województwie świętokrzyskim</a:t>
            </a:r>
          </a:p>
          <a:p>
            <a:r>
              <a:rPr lang="pl-PL" sz="2800" dirty="0"/>
              <a:t>o finansowaniu </a:t>
            </a:r>
            <a:r>
              <a:rPr lang="pl-PL" sz="2800" b="1" dirty="0"/>
              <a:t>do 1 mln zł</a:t>
            </a:r>
            <a:endParaRPr lang="pl-PL" sz="2800" dirty="0"/>
          </a:p>
          <a:p>
            <a:r>
              <a:rPr lang="pl-PL" sz="2800" dirty="0"/>
              <a:t>dla mikro, małych i średnich przedsiębiorstw</a:t>
            </a:r>
          </a:p>
          <a:p>
            <a:r>
              <a:rPr lang="pl-PL" sz="2800" dirty="0"/>
              <a:t>na warunkach rynkowych lub korzystniejszych niż rynkowe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733820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A7CE463-1D79-4ECF-860E-71D1869F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Wsparcie MŚP w ramach działania 2.6 Instrumenty finansowe dla MŚP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7D7212C-8068-41A7-B6B5-12264CDA3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53968"/>
            <a:ext cx="10614317" cy="40507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700" b="1" dirty="0"/>
              <a:t>Cel finansowania:</a:t>
            </a:r>
            <a:endParaRPr lang="pl-PL" sz="2700" dirty="0"/>
          </a:p>
          <a:p>
            <a:pPr marL="0" indent="0">
              <a:buNone/>
            </a:pPr>
            <a:r>
              <a:rPr lang="pl-PL" sz="2700" dirty="0"/>
              <a:t>Inwestycje na wczesnym etapie funkcjonowania przedsiębiorstwa jak i na późniejszym etapie działalności na rynku na terenie województwa świętokrzyskiego, mające na celu wzrost liczby przedsiębiorstw innowacyjnych, wdrażających nowe lub istotnie ulepszone produkty lub usługi, m.in. poprzez inwestycje związane z:</a:t>
            </a:r>
            <a:br>
              <a:rPr lang="pl-PL" sz="2700" dirty="0"/>
            </a:br>
            <a:endParaRPr lang="pl-PL" sz="2700" dirty="0"/>
          </a:p>
        </p:txBody>
      </p:sp>
    </p:spTree>
    <p:extLst>
      <p:ext uri="{BB962C8B-B14F-4D97-AF65-F5344CB8AC3E}">
        <p14:creationId xmlns:p14="http://schemas.microsoft.com/office/powerpoint/2010/main" val="1230967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53F2E18-27EC-4734-839E-E5DBE8A5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Wsparcie MŚP w ramach działania 2.6 Instrumenty finansowe dla MŚP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A46A302-09EC-492D-8B28-84F985B7B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0411"/>
            <a:ext cx="9603275" cy="3875714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/>
              <a:t>a) dostarczeniem kapitału zalążkowego i kapitału na rozruch;</a:t>
            </a:r>
            <a:br>
              <a:rPr lang="pl-PL" sz="2400" dirty="0"/>
            </a:br>
            <a:r>
              <a:rPr lang="pl-PL" sz="2400" dirty="0"/>
              <a:t>b) możliwością pozyskania kapitału na rozszerzenie działalności;</a:t>
            </a:r>
            <a:br>
              <a:rPr lang="pl-PL" sz="2400" dirty="0"/>
            </a:br>
            <a:r>
              <a:rPr lang="pl-PL" sz="2400" dirty="0"/>
              <a:t>c) pozyskaniem kapitału na wzmocnienie podstawowej działalności przedsiębiorstwa lub realizację nowych projektów, a także przechodzenie przedsiębiorstw na nowe rynki lub na nowe rozwiązania;</a:t>
            </a:r>
            <a:br>
              <a:rPr lang="pl-PL" sz="2400" dirty="0"/>
            </a:br>
            <a:r>
              <a:rPr lang="pl-PL" sz="2400" dirty="0"/>
              <a:t>d) zakupem nowoczesnego sprzętu, maszyn oraz linii do produkcji (w tym wdrożenie TIK w przedsiębiorstwach).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51019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8CAA271-B54A-4848-9E6A-69FC8EAE5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Wsparcie MŚP w ramach działania 2.6 Instrumenty finansowe dla MŚP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EF13CD9-2988-4D4A-852F-79B9837A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12022"/>
            <a:ext cx="9603275" cy="4092654"/>
          </a:xfrm>
        </p:spPr>
        <p:txBody>
          <a:bodyPr>
            <a:normAutofit fontScale="85000" lnSpcReduction="10000"/>
          </a:bodyPr>
          <a:lstStyle/>
          <a:p>
            <a:endParaRPr lang="pl-PL" sz="2800" dirty="0"/>
          </a:p>
          <a:p>
            <a:r>
              <a:rPr lang="pl-PL" sz="2800" dirty="0"/>
              <a:t>okres spłaty: </a:t>
            </a:r>
            <a:r>
              <a:rPr lang="pl-PL" sz="2800" b="1" dirty="0"/>
              <a:t>do 5 lat</a:t>
            </a:r>
            <a:endParaRPr lang="pl-PL" sz="2800" dirty="0"/>
          </a:p>
          <a:p>
            <a:r>
              <a:rPr lang="pl-PL" sz="2800" dirty="0"/>
              <a:t>karencja w spłacie: </a:t>
            </a:r>
            <a:r>
              <a:rPr lang="pl-PL" sz="2800" b="1" dirty="0"/>
              <a:t>do 6 miesięcy</a:t>
            </a:r>
          </a:p>
          <a:p>
            <a:r>
              <a:rPr lang="pl-PL" sz="2800" dirty="0"/>
              <a:t>oprocentowanie pożyczki de </a:t>
            </a:r>
            <a:r>
              <a:rPr lang="pl-PL" sz="2800" dirty="0" err="1"/>
              <a:t>minimis</a:t>
            </a:r>
            <a:r>
              <a:rPr lang="pl-PL" sz="2800" dirty="0"/>
              <a:t> – aktualnie 1,87%, stałe w całym okresie finansowania</a:t>
            </a:r>
          </a:p>
          <a:p>
            <a:r>
              <a:rPr lang="pl-PL" sz="2800" dirty="0"/>
              <a:t>oprocentowanie pożyczki na warunkach rynkowych – na poziomie stopy bazowej KE oraz marży, aktualnie od 2,47%</a:t>
            </a:r>
          </a:p>
          <a:p>
            <a:r>
              <a:rPr lang="pl-PL" sz="2800" dirty="0"/>
              <a:t>brak prowizji za udzielenie pożyczki lub wcześniejszą spłatę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4180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4732003-503E-4CC1-A77D-E7DD32BE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6000" b="1" dirty="0"/>
              <a:t>Dziękuję za uwagę </a:t>
            </a:r>
          </a:p>
        </p:txBody>
      </p:sp>
    </p:spTree>
    <p:extLst>
      <p:ext uri="{BB962C8B-B14F-4D97-AF65-F5344CB8AC3E}">
        <p14:creationId xmlns:p14="http://schemas.microsoft.com/office/powerpoint/2010/main" val="1699950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151BB25-16E1-4624-B269-379D92D0F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b="1" dirty="0"/>
              <a:t>Typy projektów na które można uzyskać dofinansowanie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C2B49DA-B78C-458C-8244-811BCBECF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3200" dirty="0"/>
              <a:t>Dokonywanie zasadniczych zmian procesu produkcyjnego lub zmiana w sposobie świadczenia usług za pośrednictwem zakupu zaawansowanych nowych technologii lub w wyniku wdrożenia wyników prac B+R.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089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C343B4A-30F1-4C19-B9DE-5558B010D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/>
              <a:t>Warunki obowiązujące dla wszystkich konkursów </a:t>
            </a:r>
            <a:br>
              <a:rPr lang="pl-PL" b="1" dirty="0"/>
            </a:br>
            <a:r>
              <a:rPr lang="pl-PL" b="1" dirty="0"/>
              <a:t>w ramach Działania 2.5 – wydatki kwalifikowalne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08472E5-BD2A-4E4E-9E51-C40329D22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749" y="2180158"/>
            <a:ext cx="9603275" cy="3474022"/>
          </a:xfrm>
        </p:spPr>
        <p:txBody>
          <a:bodyPr>
            <a:normAutofit/>
          </a:bodyPr>
          <a:lstStyle/>
          <a:p>
            <a:r>
              <a:rPr lang="pl-PL" sz="2800" dirty="0"/>
              <a:t>zakup środków trwałych (dopuszcza się zakup używanych maszyn i urządzeń nie starszych niż 3 lata)</a:t>
            </a:r>
          </a:p>
          <a:p>
            <a:r>
              <a:rPr lang="pl-PL" sz="2800" dirty="0"/>
              <a:t>budowa/rozbudowa/adaptacja pomieszczeń</a:t>
            </a:r>
          </a:p>
          <a:p>
            <a:r>
              <a:rPr lang="pl-PL" sz="2800" dirty="0"/>
              <a:t>modernizacja linii produkcyjnych</a:t>
            </a:r>
          </a:p>
          <a:p>
            <a:r>
              <a:rPr lang="pl-PL" sz="2800" dirty="0"/>
              <a:t>zakup oprogramowania niededykowanego</a:t>
            </a:r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1934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E9E0E59-BDCB-4A59-A9F8-3D259268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/>
              <a:t>Warunki obowiązujące dla wszystkich konkursów </a:t>
            </a:r>
            <a:br>
              <a:rPr lang="pl-PL" b="1" dirty="0"/>
            </a:br>
            <a:r>
              <a:rPr lang="pl-PL" b="1" dirty="0"/>
              <a:t>w ramach Działania 2.5 – ograniczenia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22D8DE6-3920-495F-9011-7931F1929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600" dirty="0"/>
              <a:t>minimum rok czynnego prowadzenia działalności gospodarczej tj. generowanie przychodów oraz wykazanie zatrudnienia (w przypadku osó</a:t>
            </a:r>
            <a:r>
              <a:rPr lang="pl-PL" sz="2600" i="1" dirty="0"/>
              <a:t>b</a:t>
            </a:r>
            <a:r>
              <a:rPr lang="pl-PL" sz="2600" dirty="0"/>
              <a:t> fizycznych do zatrudnienia wlicza się samozatrudnienie) </a:t>
            </a:r>
          </a:p>
          <a:p>
            <a:r>
              <a:rPr lang="pl-PL" sz="2600" dirty="0"/>
              <a:t>przedsiębiorca dotychczas nie uzyskał dofinansowania </a:t>
            </a:r>
            <a:br>
              <a:rPr lang="pl-PL" sz="2600" dirty="0"/>
            </a:br>
            <a:r>
              <a:rPr lang="pl-PL" sz="2600" dirty="0"/>
              <a:t>w ramach Działania 2.5 RPOWŚ na lata 2014-2020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040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BED52D7-63ED-4C7C-A744-413E2CAAB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Regionalnej Pomocy Inwestycyjnej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7B80793-5883-4570-95DE-C0C6DFE3A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400" dirty="0">
                <a:latin typeface="+mj-lt"/>
              </a:rPr>
              <a:t>wspierane  będą projekty obejmujące wprowadzenie na rynek produktu/usługi lub procesu, innowacyjnego co najmniej w </a:t>
            </a:r>
            <a:r>
              <a:rPr lang="pl-PL" sz="2400" b="1" dirty="0">
                <a:latin typeface="+mj-lt"/>
              </a:rPr>
              <a:t>skali województwa</a:t>
            </a:r>
            <a:endParaRPr lang="pl-PL" sz="2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minimalna wartość wydatków kwalifikowalnych wynosi 500 000,00 PLN</a:t>
            </a:r>
          </a:p>
          <a:p>
            <a:r>
              <a:rPr lang="pl-PL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nie ustalono limitu maksymalnej wartości wydatków kwalifikowalnych</a:t>
            </a:r>
            <a:endParaRPr lang="pl-PL" sz="2400" dirty="0">
              <a:latin typeface="+mj-lt"/>
            </a:endParaRPr>
          </a:p>
          <a:p>
            <a:r>
              <a:rPr lang="pl-PL" sz="2400" dirty="0">
                <a:latin typeface="+mj-lt"/>
              </a:rPr>
              <a:t>o dofinansowanie mogą ubiegać się przedsiębiorcy z sektora MŚP</a:t>
            </a:r>
          </a:p>
          <a:p>
            <a:pPr marL="0" indent="0">
              <a:buNone/>
            </a:pPr>
            <a:endParaRPr lang="pl-PL" sz="1900" dirty="0">
              <a:latin typeface="+mj-lt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116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BC665C2-F330-4D16-AB96-6BB2E2B3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Regionalnej Pomocy Inwestycyjnej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0685E8E-6D69-4434-9392-AFA14E46C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 </a:t>
            </a:r>
            <a:r>
              <a:rPr lang="pl-PL" sz="2800" dirty="0"/>
              <a:t>intensywność pomocy zostanie określona zgodnie z mapą pomocy regionalnej na lata 2014-2020 tj.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800" dirty="0"/>
              <a:t>do 55% kosztów kwalifikowalnych projektu dla mikro i małych przedsiębiorstw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800" dirty="0"/>
              <a:t>do 45% kosztów kwalifikowalnych projektu dla średnich przedsiębiorstw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894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DBC5307-D39E-4BC4-BCE8-6DDF418CD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EURO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A85DB2-D6C7-4905-94BD-F18F69627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24" y="2171769"/>
            <a:ext cx="9603275" cy="3294576"/>
          </a:xfrm>
        </p:spPr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sz="2800" dirty="0"/>
              <a:t>o dofinansowanie mogą ubiegać się przedsiębiorcy z sektora MŚP</a:t>
            </a:r>
          </a:p>
          <a:p>
            <a:r>
              <a:rPr lang="pl-PL" sz="2800" dirty="0"/>
              <a:t>maksymalna intensywność dofinansowania wynosi 80% kosztów kwalifikowalnych projektu</a:t>
            </a:r>
          </a:p>
          <a:p>
            <a:r>
              <a:rPr lang="pl-PL" sz="28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minimalna wartość wydatków kwalifikowalnych wynosi 300 000,00 PLN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4076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05CE875-6C42-4082-AC35-685ABF03C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Konkurs ogłoszony w ramach pomocy de </a:t>
            </a:r>
            <a:r>
              <a:rPr lang="pl-PL" b="1" dirty="0" err="1"/>
              <a:t>minimis</a:t>
            </a:r>
            <a:r>
              <a:rPr lang="pl-PL" b="1" dirty="0"/>
              <a:t> do 200 000,00 EURO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688D6AE-886C-48EC-8833-B96E7AB52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8132" y="2171769"/>
            <a:ext cx="8456103" cy="3294576"/>
          </a:xfrm>
        </p:spPr>
        <p:txBody>
          <a:bodyPr>
            <a:normAutofit/>
          </a:bodyPr>
          <a:lstStyle/>
          <a:p>
            <a:pPr algn="just"/>
            <a:r>
              <a:rPr lang="pl-PL" sz="3200" dirty="0"/>
              <a:t>Wspierane będą projekty obejmujące wprowadzenie na rynek produktu/usługi lub procesu, innowacyjnego co najmniej w skali ponadlokalnej (co najmniej powiatowej).</a:t>
            </a:r>
          </a:p>
          <a:p>
            <a:pPr marL="0" indent="0" algn="just">
              <a:buNone/>
            </a:pPr>
            <a:endParaRPr lang="pl-PL" sz="2800" dirty="0"/>
          </a:p>
          <a:p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6262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172</TotalTime>
  <Words>981</Words>
  <Application>Microsoft Office PowerPoint</Application>
  <PresentationFormat>Panoramiczny</PresentationFormat>
  <Paragraphs>129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Wingdings</vt:lpstr>
      <vt:lpstr>Galeria</vt:lpstr>
      <vt:lpstr>Konkursy w ramach Działania 2.5 Wsparcie sektora MŚP</vt:lpstr>
      <vt:lpstr>Typy projektów na które można uzyskać dofinansowanie</vt:lpstr>
      <vt:lpstr>Typy projektów na które można uzyskać dofinansowanie</vt:lpstr>
      <vt:lpstr>Warunki obowiązujące dla wszystkich konkursów  w ramach Działania 2.5 – wydatki kwalifikowalne</vt:lpstr>
      <vt:lpstr>Warunki obowiązujące dla wszystkich konkursów  w ramach Działania 2.5 – ograniczenia</vt:lpstr>
      <vt:lpstr>Konkurs ogłoszony w ramach Regionalnej Pomocy Inwestycyjnej</vt:lpstr>
      <vt:lpstr>Konkurs ogłoszony w ramach Regionalnej Pomocy Inwestycyjnej</vt:lpstr>
      <vt:lpstr>Konkurs ogłoszony w ramach pomocy de minimis do 200 000,00 EURO</vt:lpstr>
      <vt:lpstr>Konkurs ogłoszony w ramach pomocy de minimis do 200 000,00 EURO</vt:lpstr>
      <vt:lpstr>Konkurs ogłoszony w ramach pomocy de minimis do 200 000,00 EURO</vt:lpstr>
      <vt:lpstr>Konkurs ogłoszony w ramach pomocy de minimis do 200 000,00 PLN</vt:lpstr>
      <vt:lpstr>Konkurs ogłoszony w ramach pomocy de minimis do 200 000,00 PLN</vt:lpstr>
      <vt:lpstr>Konkurs ogłoszony w ramach pomocy de minimis do 200 000,00 PLN</vt:lpstr>
      <vt:lpstr>Wybrane kryteria wyboru projektów w ramach Działania 2.5 – konkurs pomoc de minimis  do 200 000,00 PLN</vt:lpstr>
      <vt:lpstr>Wybrane kryteria wyboru projektów w ramach Działania 2.5 – konkurs pomoc de minimis  do 200 000,00 PLN</vt:lpstr>
      <vt:lpstr>Wybrane kryteria wyboru projektów w ramach Działania 2.5 – konkurs pomoc de minimis  do 200 000,00 PLN</vt:lpstr>
      <vt:lpstr>Wybrane kryteria wyboru projektów w ramach Działania 2.5 – konkurs pomoc de minimis  do 200 000,00 PLN</vt:lpstr>
      <vt:lpstr>Wybrane kryteria wyboru projektów w ramach Działania 2.5 – konkurs pomoc de minimis  do 200 000,00 PLN</vt:lpstr>
      <vt:lpstr>Wybrane kryteria wyboru projektów w ramach Działania 2.5 – konkurs pomoc de minimis  do 200 000,00 PLN</vt:lpstr>
      <vt:lpstr>Wsparcie MŚP w ramach działania 2.6 Instrumenty finansowe dla MŚP</vt:lpstr>
      <vt:lpstr>Wsparcie MŚP w ramach działania 2.6 Instrumenty finansowe dla MŚP</vt:lpstr>
      <vt:lpstr>Wsparcie MŚP w ramach działania 2.6 Instrumenty finansowe dla MŚP</vt:lpstr>
      <vt:lpstr>Wsparcie MŚP w ramach działania 2.6 Instrumenty finansowe dla MŚP</vt:lpstr>
      <vt:lpstr>Wsparcie MŚP w ramach działania 2.6 Instrumenty finansowe dla MŚP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Konkursy w ramach Działania 2.5 Wsparcie sektora MŚP</dc:title>
  <dc:creator>Milczarek, Justyna</dc:creator>
  <cp:lastModifiedBy>Malinowska, Edyta</cp:lastModifiedBy>
  <cp:revision>22</cp:revision>
  <dcterms:created xsi:type="dcterms:W3CDTF">2019-02-25T12:38:41Z</dcterms:created>
  <dcterms:modified xsi:type="dcterms:W3CDTF">2019-02-27T12:56:58Z</dcterms:modified>
</cp:coreProperties>
</file>