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67" r:id="rId4"/>
    <p:sldId id="266" r:id="rId5"/>
    <p:sldId id="258" r:id="rId6"/>
    <p:sldId id="259" r:id="rId7"/>
    <p:sldId id="260" r:id="rId8"/>
    <p:sldId id="261" r:id="rId9"/>
    <p:sldId id="262" r:id="rId10"/>
    <p:sldId id="263" r:id="rId11"/>
    <p:sldId id="268" r:id="rId12"/>
    <p:sldId id="269" r:id="rId13"/>
    <p:sldId id="270" r:id="rId14"/>
    <p:sldId id="271" r:id="rId15"/>
    <p:sldId id="272"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A89E89-E958-4548-B25E-1ACD9153CC64}"/>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8109E57-512A-4A8E-B332-3E4D7054F0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7A36A0C-D21B-4F2C-B3E8-2F9D7A6D0229}"/>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FD6C2B69-6E5A-4876-86E0-5E465C89EDF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C6B1BA6-8BC8-4B9A-8537-17FDBE9D77DF}"/>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143563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ECA2A2-EA1A-4513-B951-9255284055BB}"/>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25EE191-D0BD-4CC5-AD68-4110FBCB34D4}"/>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C62FBE4D-A9C6-4D69-9B14-C4D81C82284B}"/>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C4B3C029-E513-4A1B-A4A5-AEC63C4974D3}"/>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F8D1822-8F71-4020-97E9-CFDECB410276}"/>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3292920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855563C0-F230-4379-A248-283954885ADE}"/>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55270908-8CEC-4CF8-975A-53E50F74F211}"/>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61811B5-F664-4EE0-8B33-F63BFCB8458F}"/>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D03970CE-5AC6-45B6-AAF7-152C266448D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58C3BF9-D890-42B9-8065-BB0818DF31FE}"/>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284535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8094D11-2A14-4D25-945C-E4D0F973D255}"/>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946871C-A7DE-43BA-96B3-54D7AF5D9AF2}"/>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DBD558E-7EA2-4992-A568-409CEDB00CB4}"/>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1C3DE4FB-8ABB-446C-A6EC-DDC653D9F4D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CEA2CD4-6A88-4039-9E75-5F4F8C685C35}"/>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229569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5564B8-5EE3-4615-A7A7-C5E733879C0F}"/>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21F37A31-265E-41E6-82AE-6AD9A827A7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BBB82B37-EE34-4DF9-97D7-6648ABC50A94}"/>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0FBD9A82-1D34-4CBC-A2D5-D9B9873CBC6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05D228D-2297-4DF6-9C3B-1C31CCC63942}"/>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296069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DB8132-998E-42B3-97DC-34968372E2B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4EE3BAD9-BA89-4EB8-9F97-3E66FCAFF4DD}"/>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277B485F-D801-4830-9DF8-692F03023897}"/>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8ECA3CF7-2397-45F7-8B0D-D3ED2C0DD8DC}"/>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6" name="Symbol zastępczy stopki 5">
            <a:extLst>
              <a:ext uri="{FF2B5EF4-FFF2-40B4-BE49-F238E27FC236}">
                <a16:creationId xmlns:a16="http://schemas.microsoft.com/office/drawing/2014/main" id="{395ABCBF-544E-4081-9930-0FC2320854A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CD4E093E-E559-432D-B9C5-5FB6E5E321EC}"/>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1784326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13B54D-0DD3-4136-9394-B94B65D391FE}"/>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0C23553C-29D1-423D-9167-2203DDFAD4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F9534CD8-82B2-49E9-91D7-7795CA2C0CD5}"/>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7FA5520D-7BEA-4003-BE50-8A3FF8435B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7EB74A72-E514-44DD-946B-5EFC892EBAE3}"/>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837918E0-DBAE-480E-B8DB-5E2288C902FF}"/>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8" name="Symbol zastępczy stopki 7">
            <a:extLst>
              <a:ext uri="{FF2B5EF4-FFF2-40B4-BE49-F238E27FC236}">
                <a16:creationId xmlns:a16="http://schemas.microsoft.com/office/drawing/2014/main" id="{DE727EC0-D19B-4FC3-B4E1-944D4B286C4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CB8A8AAF-697A-47A1-B3CB-0019CFF06D99}"/>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1085325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9ABBE8-9EA0-4EC0-8AF8-9CAFC14D6CE0}"/>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52FB24FA-50F3-457F-9423-D6BD57CF8100}"/>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4" name="Symbol zastępczy stopki 3">
            <a:extLst>
              <a:ext uri="{FF2B5EF4-FFF2-40B4-BE49-F238E27FC236}">
                <a16:creationId xmlns:a16="http://schemas.microsoft.com/office/drawing/2014/main" id="{331FB77F-5E04-4ACF-A719-B5221EA75B53}"/>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BD0DFBD4-0750-4A48-8F18-E2A3E1213AAF}"/>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160364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F1263682-100B-440B-AB10-BC95BBAD025B}"/>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3" name="Symbol zastępczy stopki 2">
            <a:extLst>
              <a:ext uri="{FF2B5EF4-FFF2-40B4-BE49-F238E27FC236}">
                <a16:creationId xmlns:a16="http://schemas.microsoft.com/office/drawing/2014/main" id="{E1B68679-0449-4EAF-835B-657026A89D9D}"/>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32794648-E9DF-473D-94F4-850DA9EE94C5}"/>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226085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EC6289-3629-4B8F-8182-8E8CE46DE1D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35FC7E6D-AD49-48A6-8B84-0960D23CA0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1DAAFB01-B975-4783-B725-C685EFE114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E29DA9C9-A75E-49CB-9AE1-62E73274C609}"/>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6" name="Symbol zastępczy stopki 5">
            <a:extLst>
              <a:ext uri="{FF2B5EF4-FFF2-40B4-BE49-F238E27FC236}">
                <a16:creationId xmlns:a16="http://schemas.microsoft.com/office/drawing/2014/main" id="{294BDC39-6E37-40A7-8E29-FC2FB08863B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B69BA39-36FE-4A4A-ADD0-32EB1F60DC5E}"/>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331553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CB9A30-F322-4C2A-A9F6-A6B99A945390}"/>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F4A13AC0-0034-4FC6-A048-48834CB74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94AF4B41-5761-4321-AD76-E7E4CE10AB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D5456695-F9FC-4D52-8FC8-CFD2DAE74B82}"/>
              </a:ext>
            </a:extLst>
          </p:cNvPr>
          <p:cNvSpPr>
            <a:spLocks noGrp="1"/>
          </p:cNvSpPr>
          <p:nvPr>
            <p:ph type="dt" sz="half" idx="10"/>
          </p:nvPr>
        </p:nvSpPr>
        <p:spPr/>
        <p:txBody>
          <a:bodyPr/>
          <a:lstStyle/>
          <a:p>
            <a:fld id="{DC1E42BD-4C56-4416-9C83-86E74C071286}" type="datetimeFigureOut">
              <a:rPr lang="pl-PL" smtClean="0"/>
              <a:pPr/>
              <a:t>19.07.2018</a:t>
            </a:fld>
            <a:endParaRPr lang="pl-PL"/>
          </a:p>
        </p:txBody>
      </p:sp>
      <p:sp>
        <p:nvSpPr>
          <p:cNvPr id="6" name="Symbol zastępczy stopki 5">
            <a:extLst>
              <a:ext uri="{FF2B5EF4-FFF2-40B4-BE49-F238E27FC236}">
                <a16:creationId xmlns:a16="http://schemas.microsoft.com/office/drawing/2014/main" id="{8C144A4E-AB7B-4F66-BEC4-8392F673B1D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50DFBA7A-04A2-4C77-9347-E7FF209677E4}"/>
              </a:ext>
            </a:extLst>
          </p:cNvPr>
          <p:cNvSpPr>
            <a:spLocks noGrp="1"/>
          </p:cNvSpPr>
          <p:nvPr>
            <p:ph type="sldNum" sz="quarter" idx="12"/>
          </p:nvPr>
        </p:nvSpPr>
        <p:spPr/>
        <p:txBody>
          <a:bodyPr/>
          <a:lstStyle/>
          <a:p>
            <a:fld id="{D44FC12B-C50F-4A07-B5A4-C424EC4FCC52}" type="slidenum">
              <a:rPr lang="pl-PL" smtClean="0"/>
              <a:pPr/>
              <a:t>‹#›</a:t>
            </a:fld>
            <a:endParaRPr lang="pl-PL"/>
          </a:p>
        </p:txBody>
      </p:sp>
    </p:spTree>
    <p:extLst>
      <p:ext uri="{BB962C8B-B14F-4D97-AF65-F5344CB8AC3E}">
        <p14:creationId xmlns:p14="http://schemas.microsoft.com/office/powerpoint/2010/main" val="3514378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7C1251BB-5EAD-441D-816F-BE6F8926E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5C8BD4B1-1B60-40BE-A943-02F8CE39C1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BC62DB1-E5CE-4A53-B481-1992658870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1E42BD-4C56-4416-9C83-86E74C071286}" type="datetimeFigureOut">
              <a:rPr lang="pl-PL" smtClean="0"/>
              <a:pPr/>
              <a:t>19.07.2018</a:t>
            </a:fld>
            <a:endParaRPr lang="pl-PL"/>
          </a:p>
        </p:txBody>
      </p:sp>
      <p:sp>
        <p:nvSpPr>
          <p:cNvPr id="5" name="Symbol zastępczy stopki 4">
            <a:extLst>
              <a:ext uri="{FF2B5EF4-FFF2-40B4-BE49-F238E27FC236}">
                <a16:creationId xmlns:a16="http://schemas.microsoft.com/office/drawing/2014/main" id="{F933CED4-0501-49B3-BF97-BA35AC8EF4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DBC2E258-F640-4FEE-92DE-37B1535DF6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FC12B-C50F-4A07-B5A4-C424EC4FCC52}" type="slidenum">
              <a:rPr lang="pl-PL" smtClean="0"/>
              <a:pPr/>
              <a:t>‹#›</a:t>
            </a:fld>
            <a:endParaRPr lang="pl-PL"/>
          </a:p>
        </p:txBody>
      </p:sp>
    </p:spTree>
    <p:extLst>
      <p:ext uri="{BB962C8B-B14F-4D97-AF65-F5344CB8AC3E}">
        <p14:creationId xmlns:p14="http://schemas.microsoft.com/office/powerpoint/2010/main" val="2548363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l2014.gov.p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E93CE0-273C-4F5C-923C-C25D3212C8B1}"/>
              </a:ext>
            </a:extLst>
          </p:cNvPr>
          <p:cNvSpPr>
            <a:spLocks noGrp="1"/>
          </p:cNvSpPr>
          <p:nvPr>
            <p:ph type="ctrTitle"/>
          </p:nvPr>
        </p:nvSpPr>
        <p:spPr>
          <a:xfrm>
            <a:off x="1392115" y="2370871"/>
            <a:ext cx="9144000" cy="2387600"/>
          </a:xfrm>
        </p:spPr>
        <p:txBody>
          <a:bodyPr>
            <a:normAutofit fontScale="90000"/>
          </a:bodyPr>
          <a:lstStyle/>
          <a:p>
            <a:br>
              <a:rPr lang="pl-PL" dirty="0"/>
            </a:br>
            <a:br>
              <a:rPr lang="pl-PL" dirty="0"/>
            </a:br>
            <a:br>
              <a:rPr lang="pl-PL" dirty="0"/>
            </a:br>
            <a:br>
              <a:rPr lang="pl-PL" dirty="0"/>
            </a:br>
            <a:br>
              <a:rPr lang="pl-PL" dirty="0"/>
            </a:br>
            <a:br>
              <a:rPr lang="pl-PL" dirty="0"/>
            </a:br>
            <a:br>
              <a:rPr lang="pl-PL" dirty="0"/>
            </a:br>
            <a:br>
              <a:rPr lang="pl-PL" dirty="0"/>
            </a:br>
            <a:br>
              <a:rPr lang="pl-PL" dirty="0"/>
            </a:br>
            <a:br>
              <a:rPr lang="pl-PL" dirty="0"/>
            </a:br>
            <a:br>
              <a:rPr lang="pl-PL" dirty="0"/>
            </a:br>
            <a:r>
              <a:rPr lang="pl-PL" b="1" dirty="0"/>
              <a:t>Zasady udzielania zamówień oraz realizacji projektów w ramach Działań 1.2  i 2.5 </a:t>
            </a:r>
            <a:br>
              <a:rPr lang="pl-PL" b="1" dirty="0"/>
            </a:br>
            <a:r>
              <a:rPr lang="pl-PL" b="1" dirty="0"/>
              <a:t>RPOWŚ na lata 2014-2020</a:t>
            </a:r>
          </a:p>
        </p:txBody>
      </p:sp>
      <p:pic>
        <p:nvPicPr>
          <p:cNvPr id="4" name="Obraz 3">
            <a:extLst>
              <a:ext uri="{FF2B5EF4-FFF2-40B4-BE49-F238E27FC236}">
                <a16:creationId xmlns:a16="http://schemas.microsoft.com/office/drawing/2014/main" id="{F18E907B-F0F8-438B-9622-1AD39E1963F2}"/>
              </a:ext>
            </a:extLst>
          </p:cNvPr>
          <p:cNvPicPr>
            <a:picLocks noChangeAspect="1"/>
          </p:cNvPicPr>
          <p:nvPr/>
        </p:nvPicPr>
        <p:blipFill>
          <a:blip r:embed="rId2"/>
          <a:stretch>
            <a:fillRect/>
          </a:stretch>
        </p:blipFill>
        <p:spPr>
          <a:xfrm>
            <a:off x="1530227" y="222738"/>
            <a:ext cx="8867775" cy="1295400"/>
          </a:xfrm>
          <a:prstGeom prst="rect">
            <a:avLst/>
          </a:prstGeom>
        </p:spPr>
      </p:pic>
    </p:spTree>
    <p:extLst>
      <p:ext uri="{BB962C8B-B14F-4D97-AF65-F5344CB8AC3E}">
        <p14:creationId xmlns:p14="http://schemas.microsoft.com/office/powerpoint/2010/main" val="3396727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4C06E0-5E90-4A93-BAE3-851C70C32B84}"/>
              </a:ext>
            </a:extLst>
          </p:cNvPr>
          <p:cNvSpPr>
            <a:spLocks noGrp="1"/>
          </p:cNvSpPr>
          <p:nvPr>
            <p:ph type="title"/>
          </p:nvPr>
        </p:nvSpPr>
        <p:spPr/>
        <p:txBody>
          <a:bodyPr>
            <a:normAutofit fontScale="90000"/>
          </a:bodyPr>
          <a:lstStyle/>
          <a:p>
            <a:pPr algn="ctr"/>
            <a:br>
              <a:rPr lang="pl-PL" dirty="0"/>
            </a:br>
            <a:br>
              <a:rPr lang="pl-PL" dirty="0"/>
            </a:br>
            <a:r>
              <a:rPr lang="pl-PL" dirty="0"/>
              <a:t>Najczęściej popełniane błędy przy wdrażaniu projektów.</a:t>
            </a:r>
          </a:p>
        </p:txBody>
      </p:sp>
      <p:sp>
        <p:nvSpPr>
          <p:cNvPr id="3" name="Symbol zastępczy zawartości 2">
            <a:extLst>
              <a:ext uri="{FF2B5EF4-FFF2-40B4-BE49-F238E27FC236}">
                <a16:creationId xmlns:a16="http://schemas.microsoft.com/office/drawing/2014/main" id="{EA422837-9475-488D-8491-838912BD652E}"/>
              </a:ext>
            </a:extLst>
          </p:cNvPr>
          <p:cNvSpPr>
            <a:spLocks noGrp="1"/>
          </p:cNvSpPr>
          <p:nvPr>
            <p:ph idx="1"/>
          </p:nvPr>
        </p:nvSpPr>
        <p:spPr/>
        <p:txBody>
          <a:bodyPr>
            <a:normAutofit lnSpcReduction="10000"/>
          </a:bodyPr>
          <a:lstStyle/>
          <a:p>
            <a:endParaRPr lang="pl-PL" dirty="0"/>
          </a:p>
          <a:p>
            <a:r>
              <a:rPr lang="pl-PL" dirty="0"/>
              <a:t>Dokonywanie zmian w projekcie bez zgody IZ (§22 pkt. 1  umowy </a:t>
            </a:r>
            <a:br>
              <a:rPr lang="pl-PL" dirty="0"/>
            </a:br>
            <a:r>
              <a:rPr lang="pl-PL" dirty="0"/>
              <a:t>o dofinansowanie)  </a:t>
            </a:r>
          </a:p>
          <a:p>
            <a:r>
              <a:rPr lang="pl-PL" dirty="0"/>
              <a:t>Brak realizacji i aktualizacji wskaźników założonych we wniosku oraz efektów dodatkowych w projekcie o ile tak owe występują</a:t>
            </a:r>
          </a:p>
          <a:p>
            <a:r>
              <a:rPr lang="pl-PL" dirty="0"/>
              <a:t>Zmiana struktury podmiotu gospodarczego w trakcie realizacji </a:t>
            </a:r>
            <a:br>
              <a:rPr lang="pl-PL" dirty="0"/>
            </a:br>
            <a:r>
              <a:rPr lang="pl-PL" dirty="0"/>
              <a:t>i trwałości projektu bez zgody  IZ (§ 17 ust. 4 pkt. 2 umowy </a:t>
            </a:r>
            <a:br>
              <a:rPr lang="pl-PL" dirty="0"/>
            </a:br>
            <a:r>
              <a:rPr lang="pl-PL" dirty="0"/>
              <a:t>o dofinansowanie) </a:t>
            </a:r>
          </a:p>
          <a:p>
            <a:r>
              <a:rPr lang="pl-PL" dirty="0"/>
              <a:t>Zakup środków trwałych niezgodnie z wnioskiem o dofinansowanie  oraz BP lub Planem Badawczo - Rozwojowym</a:t>
            </a:r>
          </a:p>
          <a:p>
            <a:pPr marL="0" indent="0">
              <a:buNone/>
            </a:pPr>
            <a:endParaRPr lang="pl-PL" dirty="0"/>
          </a:p>
          <a:p>
            <a:pPr marL="0" indent="0">
              <a:buNone/>
            </a:pPr>
            <a:endParaRPr lang="pl-PL" dirty="0"/>
          </a:p>
          <a:p>
            <a:pPr marL="514350" indent="-514350">
              <a:buAutoNum type="arabicPeriod"/>
            </a:pPr>
            <a:endParaRPr lang="pl-PL" dirty="0"/>
          </a:p>
        </p:txBody>
      </p:sp>
      <p:pic>
        <p:nvPicPr>
          <p:cNvPr id="4" name="Obraz 3">
            <a:extLst>
              <a:ext uri="{FF2B5EF4-FFF2-40B4-BE49-F238E27FC236}">
                <a16:creationId xmlns:a16="http://schemas.microsoft.com/office/drawing/2014/main" id="{8184DE71-C1C6-4E07-80E6-9E2FAB14FC17}"/>
              </a:ext>
            </a:extLst>
          </p:cNvPr>
          <p:cNvPicPr>
            <a:picLocks noChangeAspect="1"/>
          </p:cNvPicPr>
          <p:nvPr/>
        </p:nvPicPr>
        <p:blipFill>
          <a:blip r:embed="rId2"/>
          <a:stretch>
            <a:fillRect/>
          </a:stretch>
        </p:blipFill>
        <p:spPr>
          <a:xfrm>
            <a:off x="1662112" y="-267494"/>
            <a:ext cx="8867775" cy="1295400"/>
          </a:xfrm>
          <a:prstGeom prst="rect">
            <a:avLst/>
          </a:prstGeom>
        </p:spPr>
      </p:pic>
    </p:spTree>
    <p:extLst>
      <p:ext uri="{BB962C8B-B14F-4D97-AF65-F5344CB8AC3E}">
        <p14:creationId xmlns:p14="http://schemas.microsoft.com/office/powerpoint/2010/main" val="2333245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5DE278-B6B4-4C71-A69E-9649AED0640D}"/>
              </a:ext>
            </a:extLst>
          </p:cNvPr>
          <p:cNvSpPr>
            <a:spLocks noGrp="1"/>
          </p:cNvSpPr>
          <p:nvPr>
            <p:ph type="title"/>
          </p:nvPr>
        </p:nvSpPr>
        <p:spPr>
          <a:xfrm>
            <a:off x="838200" y="536330"/>
            <a:ext cx="10515600" cy="1325563"/>
          </a:xfrm>
        </p:spPr>
        <p:txBody>
          <a:bodyPr>
            <a:normAutofit/>
          </a:bodyPr>
          <a:lstStyle/>
          <a:p>
            <a:pPr algn="ctr"/>
            <a:br>
              <a:rPr lang="pl-PL" dirty="0"/>
            </a:br>
            <a:r>
              <a:rPr lang="pl-PL" dirty="0"/>
              <a:t>Wniosek o płatność</a:t>
            </a:r>
          </a:p>
        </p:txBody>
      </p:sp>
      <p:sp>
        <p:nvSpPr>
          <p:cNvPr id="3" name="Symbol zastępczy zawartości 2">
            <a:extLst>
              <a:ext uri="{FF2B5EF4-FFF2-40B4-BE49-F238E27FC236}">
                <a16:creationId xmlns:a16="http://schemas.microsoft.com/office/drawing/2014/main" id="{173F1AB3-116A-4B1A-A3FF-9C2FD3058641}"/>
              </a:ext>
            </a:extLst>
          </p:cNvPr>
          <p:cNvSpPr>
            <a:spLocks noGrp="1"/>
          </p:cNvSpPr>
          <p:nvPr>
            <p:ph idx="1"/>
          </p:nvPr>
        </p:nvSpPr>
        <p:spPr/>
        <p:txBody>
          <a:bodyPr/>
          <a:lstStyle/>
          <a:p>
            <a:endParaRPr lang="pl-PL" sz="3200" dirty="0"/>
          </a:p>
          <a:p>
            <a:r>
              <a:rPr lang="pl-PL" sz="3200" dirty="0"/>
              <a:t>Wniosek składamy nie rzadziej niż co 3 miesiące, bez względu na to czy zostały poniesione wydatki.</a:t>
            </a:r>
          </a:p>
          <a:p>
            <a:r>
              <a:rPr lang="pl-PL" sz="3200" dirty="0"/>
              <a:t>Wniosek składany jest </a:t>
            </a:r>
            <a:r>
              <a:rPr lang="pl-PL" sz="3200" b="1" u="sng" dirty="0"/>
              <a:t>tylko</a:t>
            </a:r>
            <a:r>
              <a:rPr lang="pl-PL" sz="3200" dirty="0"/>
              <a:t> w wersji elektronicznej</a:t>
            </a:r>
          </a:p>
          <a:p>
            <a:r>
              <a:rPr lang="pl-PL" sz="3200" dirty="0"/>
              <a:t>Wniosek składany jest przez system dostępny pod adresem: </a:t>
            </a:r>
            <a:r>
              <a:rPr lang="pl-PL" sz="3200" b="1" dirty="0">
                <a:hlinkClick r:id="rId2"/>
              </a:rPr>
              <a:t>www.sl2014.gov.pl</a:t>
            </a:r>
            <a:endParaRPr lang="pl-PL" sz="3200" b="1" dirty="0"/>
          </a:p>
          <a:p>
            <a:r>
              <a:rPr lang="pl-PL" sz="3200" dirty="0"/>
              <a:t>W celu zalogowania trzeba mieć podpis kwalifikowany lub </a:t>
            </a:r>
            <a:r>
              <a:rPr lang="pl-PL" sz="3200" dirty="0" err="1"/>
              <a:t>ePUAP</a:t>
            </a:r>
            <a:endParaRPr lang="pl-PL" sz="3200" dirty="0"/>
          </a:p>
          <a:p>
            <a:pPr marL="0" indent="0">
              <a:buNone/>
            </a:pPr>
            <a:endParaRPr lang="pl-PL" dirty="0"/>
          </a:p>
        </p:txBody>
      </p:sp>
      <p:pic>
        <p:nvPicPr>
          <p:cNvPr id="4" name="Obraz 3">
            <a:extLst>
              <a:ext uri="{FF2B5EF4-FFF2-40B4-BE49-F238E27FC236}">
                <a16:creationId xmlns:a16="http://schemas.microsoft.com/office/drawing/2014/main" id="{97B8F11A-D062-409B-BB15-DA12BCABDD7E}"/>
              </a:ext>
            </a:extLst>
          </p:cNvPr>
          <p:cNvPicPr>
            <a:picLocks noChangeAspect="1"/>
          </p:cNvPicPr>
          <p:nvPr/>
        </p:nvPicPr>
        <p:blipFill>
          <a:blip r:embed="rId3"/>
          <a:stretch>
            <a:fillRect/>
          </a:stretch>
        </p:blipFill>
        <p:spPr>
          <a:xfrm>
            <a:off x="1363174" y="-111370"/>
            <a:ext cx="8867775" cy="1295400"/>
          </a:xfrm>
          <a:prstGeom prst="rect">
            <a:avLst/>
          </a:prstGeom>
        </p:spPr>
      </p:pic>
    </p:spTree>
    <p:extLst>
      <p:ext uri="{BB962C8B-B14F-4D97-AF65-F5344CB8AC3E}">
        <p14:creationId xmlns:p14="http://schemas.microsoft.com/office/powerpoint/2010/main" val="170932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8ADF54-7E1A-4868-A816-1621EDC44492}"/>
              </a:ext>
            </a:extLst>
          </p:cNvPr>
          <p:cNvSpPr>
            <a:spLocks noGrp="1"/>
          </p:cNvSpPr>
          <p:nvPr>
            <p:ph type="title"/>
          </p:nvPr>
        </p:nvSpPr>
        <p:spPr/>
        <p:txBody>
          <a:bodyPr>
            <a:normAutofit fontScale="90000"/>
          </a:bodyPr>
          <a:lstStyle/>
          <a:p>
            <a:br>
              <a:rPr lang="pl-PL" dirty="0"/>
            </a:br>
            <a:br>
              <a:rPr lang="pl-PL" dirty="0"/>
            </a:br>
            <a:br>
              <a:rPr lang="pl-PL" dirty="0"/>
            </a:br>
            <a:br>
              <a:rPr lang="pl-PL" dirty="0"/>
            </a:br>
            <a:r>
              <a:rPr lang="pl-PL" dirty="0"/>
              <a:t>Wygląd systemu sl2014</a:t>
            </a:r>
          </a:p>
        </p:txBody>
      </p:sp>
      <p:pic>
        <p:nvPicPr>
          <p:cNvPr id="4" name="Symbol zastępczy zawartości 3">
            <a:extLst>
              <a:ext uri="{FF2B5EF4-FFF2-40B4-BE49-F238E27FC236}">
                <a16:creationId xmlns:a16="http://schemas.microsoft.com/office/drawing/2014/main" id="{D708D571-3795-4315-AC67-C2C843590C0D}"/>
              </a:ext>
            </a:extLst>
          </p:cNvPr>
          <p:cNvPicPr>
            <a:picLocks noGrp="1" noChangeAspect="1"/>
          </p:cNvPicPr>
          <p:nvPr>
            <p:ph idx="1"/>
          </p:nvPr>
        </p:nvPicPr>
        <p:blipFill>
          <a:blip r:embed="rId2" cstate="print"/>
          <a:stretch>
            <a:fillRect/>
          </a:stretch>
        </p:blipFill>
        <p:spPr>
          <a:xfrm>
            <a:off x="1818231" y="2903258"/>
            <a:ext cx="7844273" cy="3589617"/>
          </a:xfrm>
          <a:prstGeom prst="rect">
            <a:avLst/>
          </a:prstGeom>
        </p:spPr>
      </p:pic>
      <p:pic>
        <p:nvPicPr>
          <p:cNvPr id="3" name="Obraz 2">
            <a:extLst>
              <a:ext uri="{FF2B5EF4-FFF2-40B4-BE49-F238E27FC236}">
                <a16:creationId xmlns:a16="http://schemas.microsoft.com/office/drawing/2014/main" id="{12BD894F-229A-402F-9B4A-5563D2A4DC06}"/>
              </a:ext>
            </a:extLst>
          </p:cNvPr>
          <p:cNvPicPr>
            <a:picLocks noChangeAspect="1"/>
          </p:cNvPicPr>
          <p:nvPr/>
        </p:nvPicPr>
        <p:blipFill>
          <a:blip r:embed="rId3"/>
          <a:stretch>
            <a:fillRect/>
          </a:stretch>
        </p:blipFill>
        <p:spPr>
          <a:xfrm>
            <a:off x="1662112" y="231531"/>
            <a:ext cx="8867775" cy="1295400"/>
          </a:xfrm>
          <a:prstGeom prst="rect">
            <a:avLst/>
          </a:prstGeom>
        </p:spPr>
      </p:pic>
    </p:spTree>
    <p:extLst>
      <p:ext uri="{BB962C8B-B14F-4D97-AF65-F5344CB8AC3E}">
        <p14:creationId xmlns:p14="http://schemas.microsoft.com/office/powerpoint/2010/main" val="3566354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45B039-04ED-4466-B66A-A0F76440D888}"/>
              </a:ext>
            </a:extLst>
          </p:cNvPr>
          <p:cNvSpPr>
            <a:spLocks noGrp="1"/>
          </p:cNvSpPr>
          <p:nvPr>
            <p:ph type="title"/>
          </p:nvPr>
        </p:nvSpPr>
        <p:spPr/>
        <p:txBody>
          <a:bodyPr>
            <a:normAutofit fontScale="90000"/>
          </a:bodyPr>
          <a:lstStyle/>
          <a:p>
            <a:pPr algn="ctr"/>
            <a:br>
              <a:rPr lang="pl-PL" dirty="0"/>
            </a:br>
            <a:br>
              <a:rPr lang="pl-PL" dirty="0"/>
            </a:br>
            <a:r>
              <a:rPr lang="pl-PL" dirty="0"/>
              <a:t>Funkcje systemu SL2014</a:t>
            </a:r>
          </a:p>
        </p:txBody>
      </p:sp>
      <p:sp>
        <p:nvSpPr>
          <p:cNvPr id="3" name="Symbol zastępczy zawartości 2">
            <a:extLst>
              <a:ext uri="{FF2B5EF4-FFF2-40B4-BE49-F238E27FC236}">
                <a16:creationId xmlns:a16="http://schemas.microsoft.com/office/drawing/2014/main" id="{E1F13D62-9A1E-4980-A6C4-3189BAE85822}"/>
              </a:ext>
            </a:extLst>
          </p:cNvPr>
          <p:cNvSpPr>
            <a:spLocks noGrp="1"/>
          </p:cNvSpPr>
          <p:nvPr>
            <p:ph idx="1"/>
          </p:nvPr>
        </p:nvSpPr>
        <p:spPr/>
        <p:txBody>
          <a:bodyPr/>
          <a:lstStyle/>
          <a:p>
            <a:endParaRPr lang="pl-PL" dirty="0"/>
          </a:p>
          <a:p>
            <a:r>
              <a:rPr lang="pl-PL" dirty="0"/>
              <a:t>Wnioski o płatność</a:t>
            </a:r>
          </a:p>
          <a:p>
            <a:r>
              <a:rPr lang="pl-PL" dirty="0"/>
              <a:t>Korespondencja</a:t>
            </a:r>
          </a:p>
          <a:p>
            <a:r>
              <a:rPr lang="pl-PL" dirty="0"/>
              <a:t>Harmonogram płatności,</a:t>
            </a:r>
          </a:p>
          <a:p>
            <a:r>
              <a:rPr lang="pl-PL" dirty="0"/>
              <a:t>Baza personelu</a:t>
            </a:r>
          </a:p>
          <a:p>
            <a:r>
              <a:rPr lang="pl-PL" dirty="0"/>
              <a:t>Zamówienia publiczne</a:t>
            </a:r>
          </a:p>
          <a:p>
            <a:r>
              <a:rPr lang="pl-PL" dirty="0"/>
              <a:t>Dokumentacja</a:t>
            </a:r>
          </a:p>
          <a:p>
            <a:endParaRPr lang="pl-PL" dirty="0"/>
          </a:p>
        </p:txBody>
      </p:sp>
      <p:pic>
        <p:nvPicPr>
          <p:cNvPr id="4" name="Obraz 3">
            <a:extLst>
              <a:ext uri="{FF2B5EF4-FFF2-40B4-BE49-F238E27FC236}">
                <a16:creationId xmlns:a16="http://schemas.microsoft.com/office/drawing/2014/main" id="{67918308-240C-48E9-BB54-E9A1342603FD}"/>
              </a:ext>
            </a:extLst>
          </p:cNvPr>
          <p:cNvPicPr>
            <a:picLocks noChangeAspect="1"/>
          </p:cNvPicPr>
          <p:nvPr/>
        </p:nvPicPr>
        <p:blipFill>
          <a:blip r:embed="rId2"/>
          <a:stretch>
            <a:fillRect/>
          </a:stretch>
        </p:blipFill>
        <p:spPr>
          <a:xfrm>
            <a:off x="1776412" y="0"/>
            <a:ext cx="8867775" cy="1295400"/>
          </a:xfrm>
          <a:prstGeom prst="rect">
            <a:avLst/>
          </a:prstGeom>
        </p:spPr>
      </p:pic>
    </p:spTree>
    <p:extLst>
      <p:ext uri="{BB962C8B-B14F-4D97-AF65-F5344CB8AC3E}">
        <p14:creationId xmlns:p14="http://schemas.microsoft.com/office/powerpoint/2010/main" val="3555025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591372-B485-466F-91AF-39512DB0453E}"/>
              </a:ext>
            </a:extLst>
          </p:cNvPr>
          <p:cNvSpPr>
            <a:spLocks noGrp="1"/>
          </p:cNvSpPr>
          <p:nvPr>
            <p:ph type="title"/>
          </p:nvPr>
        </p:nvSpPr>
        <p:spPr/>
        <p:txBody>
          <a:bodyPr/>
          <a:lstStyle/>
          <a:p>
            <a:pPr algn="ctr"/>
            <a:br>
              <a:rPr lang="pl-PL" dirty="0"/>
            </a:br>
            <a:r>
              <a:rPr lang="pl-PL" dirty="0"/>
              <a:t>Dokumenty do wniosku o płatność</a:t>
            </a:r>
          </a:p>
        </p:txBody>
      </p:sp>
      <p:sp>
        <p:nvSpPr>
          <p:cNvPr id="3" name="Symbol zastępczy zawartości 2">
            <a:extLst>
              <a:ext uri="{FF2B5EF4-FFF2-40B4-BE49-F238E27FC236}">
                <a16:creationId xmlns:a16="http://schemas.microsoft.com/office/drawing/2014/main" id="{86E9B60C-65D9-4C5A-A388-D8F7E73BA1ED}"/>
              </a:ext>
            </a:extLst>
          </p:cNvPr>
          <p:cNvSpPr>
            <a:spLocks noGrp="1"/>
          </p:cNvSpPr>
          <p:nvPr>
            <p:ph idx="1"/>
          </p:nvPr>
        </p:nvSpPr>
        <p:spPr/>
        <p:txBody>
          <a:bodyPr>
            <a:normAutofit fontScale="92500"/>
          </a:bodyPr>
          <a:lstStyle/>
          <a:p>
            <a:r>
              <a:rPr lang="pl-PL" dirty="0"/>
              <a:t>Faktury , dokumenty o równoważnej wartości dowodowej – na oryginale muszą zostać oznaczone zapisem „Projekt realizowany w ramach RPO WŚ na lata 2014-2020” oraz numerem Projektu określonym w Umowie;</a:t>
            </a:r>
          </a:p>
          <a:p>
            <a:r>
              <a:rPr lang="pl-PL" dirty="0"/>
              <a:t>Dokumenty potwierdzające odbiór maszyn i urządzeń lub wykonanie prac;</a:t>
            </a:r>
          </a:p>
          <a:p>
            <a:r>
              <a:rPr lang="pl-PL" dirty="0"/>
              <a:t>Wyciągi bankowe potwierdzające poniesienie wydatków;</a:t>
            </a:r>
          </a:p>
          <a:p>
            <a:r>
              <a:rPr lang="pl-PL" dirty="0"/>
              <a:t>Inne dokumenty potwierdzające prawidłową realizację Projektu                (np. Dziennik budowy, decyzje/pozwolenia, kosztorysy);</a:t>
            </a:r>
          </a:p>
          <a:p>
            <a:r>
              <a:rPr lang="pl-PL" dirty="0"/>
              <a:t>Wyjaśnienie dot. płatności zaliczkowej/refundacyjnej;</a:t>
            </a:r>
          </a:p>
          <a:p>
            <a:r>
              <a:rPr lang="pl-PL" dirty="0"/>
              <a:t>Oświadczenie VAT (w przypadku </a:t>
            </a:r>
            <a:r>
              <a:rPr lang="pl-PL" dirty="0" err="1"/>
              <a:t>kwalifikowalności</a:t>
            </a:r>
            <a:r>
              <a:rPr lang="pl-PL" dirty="0"/>
              <a:t> VAT);</a:t>
            </a:r>
          </a:p>
          <a:p>
            <a:endParaRPr lang="pl-PL" dirty="0"/>
          </a:p>
        </p:txBody>
      </p:sp>
      <p:pic>
        <p:nvPicPr>
          <p:cNvPr id="4" name="Obraz 3">
            <a:extLst>
              <a:ext uri="{FF2B5EF4-FFF2-40B4-BE49-F238E27FC236}">
                <a16:creationId xmlns:a16="http://schemas.microsoft.com/office/drawing/2014/main" id="{6B9F9DEA-86E5-4119-A1A5-CA40D696DFA6}"/>
              </a:ext>
            </a:extLst>
          </p:cNvPr>
          <p:cNvPicPr>
            <a:picLocks noChangeAspect="1"/>
          </p:cNvPicPr>
          <p:nvPr/>
        </p:nvPicPr>
        <p:blipFill>
          <a:blip r:embed="rId2"/>
          <a:stretch>
            <a:fillRect/>
          </a:stretch>
        </p:blipFill>
        <p:spPr>
          <a:xfrm>
            <a:off x="1732451" y="-184943"/>
            <a:ext cx="8867775" cy="1295400"/>
          </a:xfrm>
          <a:prstGeom prst="rect">
            <a:avLst/>
          </a:prstGeom>
        </p:spPr>
      </p:pic>
    </p:spTree>
    <p:extLst>
      <p:ext uri="{BB962C8B-B14F-4D97-AF65-F5344CB8AC3E}">
        <p14:creationId xmlns:p14="http://schemas.microsoft.com/office/powerpoint/2010/main" val="4082923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D4E47C-4AA3-44F5-866D-C6DABEEB599A}"/>
              </a:ext>
            </a:extLst>
          </p:cNvPr>
          <p:cNvSpPr>
            <a:spLocks noGrp="1"/>
          </p:cNvSpPr>
          <p:nvPr>
            <p:ph type="title"/>
          </p:nvPr>
        </p:nvSpPr>
        <p:spPr/>
        <p:txBody>
          <a:bodyPr/>
          <a:lstStyle/>
          <a:p>
            <a:pPr algn="ctr"/>
            <a:br>
              <a:rPr lang="pl-PL" dirty="0"/>
            </a:br>
            <a:r>
              <a:rPr lang="pl-PL" dirty="0"/>
              <a:t>Najczęściej popełniane błędy</a:t>
            </a:r>
          </a:p>
        </p:txBody>
      </p:sp>
      <p:sp>
        <p:nvSpPr>
          <p:cNvPr id="3" name="Symbol zastępczy zawartości 2">
            <a:extLst>
              <a:ext uri="{FF2B5EF4-FFF2-40B4-BE49-F238E27FC236}">
                <a16:creationId xmlns:a16="http://schemas.microsoft.com/office/drawing/2014/main" id="{400E85CD-9560-4CAF-8DC4-D9569208D4C3}"/>
              </a:ext>
            </a:extLst>
          </p:cNvPr>
          <p:cNvSpPr>
            <a:spLocks noGrp="1"/>
          </p:cNvSpPr>
          <p:nvPr>
            <p:ph idx="1"/>
          </p:nvPr>
        </p:nvSpPr>
        <p:spPr/>
        <p:txBody>
          <a:bodyPr>
            <a:normAutofit fontScale="77500" lnSpcReduction="20000"/>
          </a:bodyPr>
          <a:lstStyle/>
          <a:p>
            <a:endParaRPr lang="pl-PL" dirty="0"/>
          </a:p>
          <a:p>
            <a:r>
              <a:rPr lang="pl-PL" dirty="0"/>
              <a:t>Nie składanie wniosków o płatność w terminie;</a:t>
            </a:r>
          </a:p>
          <a:p>
            <a:r>
              <a:rPr lang="pl-PL" dirty="0"/>
              <a:t>Brak załączników (faktura, potwierdzenie zapłaty, protokół odbioru, dziennik budowy, kosztorys powykonawczy)</a:t>
            </a:r>
          </a:p>
          <a:p>
            <a:r>
              <a:rPr lang="pl-PL" dirty="0"/>
              <a:t>Brak załącznik „Wyjaśnienie dot. płatności zaliczkowej/refundacyjnej”;</a:t>
            </a:r>
          </a:p>
          <a:p>
            <a:r>
              <a:rPr lang="pl-PL" dirty="0"/>
              <a:t>Brak opisu na fakturze</a:t>
            </a:r>
          </a:p>
          <a:p>
            <a:r>
              <a:rPr lang="pl-PL" dirty="0"/>
              <a:t>Kwota dofinansowanie niezgodna z montażem;</a:t>
            </a:r>
          </a:p>
          <a:p>
            <a:r>
              <a:rPr lang="pl-PL" dirty="0"/>
              <a:t>Brak uzupełnień Wskaźników produktu ( we wniosku końcowym Wskaźników rezultatu);</a:t>
            </a:r>
          </a:p>
          <a:p>
            <a:r>
              <a:rPr lang="pl-PL" dirty="0"/>
              <a:t>Brak uzupełnień pola „Problemy napotkane w trakcie realizacji Projektu” oraz „Planowany przebieg realizacji projektu”</a:t>
            </a:r>
          </a:p>
          <a:p>
            <a:r>
              <a:rPr lang="pl-PL" dirty="0"/>
              <a:t>Najpierw wypełniamy zakładkę zamówienia publiczne, następnie wypełniamy Wniosek o płatność. Po załączeniu kontraktów należy uzupełnić ich numery w Postępie finansowym – Zestawienie dokumentów – Numer kontraktu;</a:t>
            </a:r>
          </a:p>
          <a:p>
            <a:endParaRPr lang="pl-PL" dirty="0"/>
          </a:p>
          <a:p>
            <a:endParaRPr lang="pl-PL" dirty="0"/>
          </a:p>
        </p:txBody>
      </p:sp>
      <p:pic>
        <p:nvPicPr>
          <p:cNvPr id="4" name="Obraz 3">
            <a:extLst>
              <a:ext uri="{FF2B5EF4-FFF2-40B4-BE49-F238E27FC236}">
                <a16:creationId xmlns:a16="http://schemas.microsoft.com/office/drawing/2014/main" id="{F2112F4E-9780-46B5-AA51-0EC29FE0EBDE}"/>
              </a:ext>
            </a:extLst>
          </p:cNvPr>
          <p:cNvPicPr>
            <a:picLocks noChangeAspect="1"/>
          </p:cNvPicPr>
          <p:nvPr/>
        </p:nvPicPr>
        <p:blipFill>
          <a:blip r:embed="rId2"/>
          <a:stretch>
            <a:fillRect/>
          </a:stretch>
        </p:blipFill>
        <p:spPr>
          <a:xfrm>
            <a:off x="1521435" y="-184943"/>
            <a:ext cx="8867775" cy="1295400"/>
          </a:xfrm>
          <a:prstGeom prst="rect">
            <a:avLst/>
          </a:prstGeom>
        </p:spPr>
      </p:pic>
    </p:spTree>
    <p:extLst>
      <p:ext uri="{BB962C8B-B14F-4D97-AF65-F5344CB8AC3E}">
        <p14:creationId xmlns:p14="http://schemas.microsoft.com/office/powerpoint/2010/main" val="418149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463B41-15F5-43C2-8ADC-E92A9BF31833}"/>
              </a:ext>
            </a:extLst>
          </p:cNvPr>
          <p:cNvSpPr>
            <a:spLocks noGrp="1"/>
          </p:cNvSpPr>
          <p:nvPr>
            <p:ph type="title"/>
          </p:nvPr>
        </p:nvSpPr>
        <p:spPr/>
        <p:txBody>
          <a:bodyPr>
            <a:normAutofit fontScale="90000"/>
          </a:bodyPr>
          <a:lstStyle/>
          <a:p>
            <a:pPr algn="ctr"/>
            <a:br>
              <a:rPr lang="pl-PL" dirty="0"/>
            </a:br>
            <a:br>
              <a:rPr lang="pl-PL" dirty="0"/>
            </a:br>
            <a:r>
              <a:rPr lang="pl-PL" dirty="0"/>
              <a:t>Zamówienia publiczne</a:t>
            </a:r>
            <a:br>
              <a:rPr lang="pl-PL" dirty="0"/>
            </a:br>
            <a:r>
              <a:rPr lang="pl-PL" dirty="0"/>
              <a:t>Podstawa Prawna</a:t>
            </a:r>
          </a:p>
        </p:txBody>
      </p:sp>
      <p:sp>
        <p:nvSpPr>
          <p:cNvPr id="3" name="Symbol zastępczy zawartości 2">
            <a:extLst>
              <a:ext uri="{FF2B5EF4-FFF2-40B4-BE49-F238E27FC236}">
                <a16:creationId xmlns:a16="http://schemas.microsoft.com/office/drawing/2014/main" id="{04F3DDD5-0C0E-4906-A8A3-BEB2FEACDD45}"/>
              </a:ext>
            </a:extLst>
          </p:cNvPr>
          <p:cNvSpPr>
            <a:spLocks noGrp="1"/>
          </p:cNvSpPr>
          <p:nvPr>
            <p:ph idx="1"/>
          </p:nvPr>
        </p:nvSpPr>
        <p:spPr/>
        <p:txBody>
          <a:bodyPr>
            <a:normAutofit fontScale="92500" lnSpcReduction="20000"/>
          </a:bodyPr>
          <a:lstStyle/>
          <a:p>
            <a:pPr>
              <a:buFontTx/>
              <a:buChar char="-"/>
            </a:pPr>
            <a:endParaRPr lang="pl-PL" dirty="0"/>
          </a:p>
          <a:p>
            <a:pPr>
              <a:buFontTx/>
              <a:buChar char="-"/>
            </a:pPr>
            <a:r>
              <a:rPr lang="pl-PL" dirty="0"/>
              <a:t>Ustawa z dnia 29 stycznia 2004r. Prawo Zamówień Publicznych </a:t>
            </a:r>
          </a:p>
          <a:p>
            <a:pPr marL="0" indent="0">
              <a:buNone/>
            </a:pPr>
            <a:r>
              <a:rPr lang="pl-PL" dirty="0"/>
              <a:t>    tekst jednolity: Dz. Ustaw z 2015 r., poz. 2164</a:t>
            </a:r>
          </a:p>
          <a:p>
            <a:pPr marL="0" indent="0">
              <a:buNone/>
            </a:pPr>
            <a:r>
              <a:rPr lang="pl-PL" dirty="0"/>
              <a:t>    zmiana: Dz. Ustaw z 2016 r., poz. 1020 </a:t>
            </a:r>
          </a:p>
          <a:p>
            <a:pPr>
              <a:buFontTx/>
              <a:buChar char="-"/>
            </a:pPr>
            <a:r>
              <a:rPr lang="pl-PL" dirty="0"/>
              <a:t>Rozporządzenie Ministra Rozwoju w sprawie warunków obniżenia wartości korekt finansowych oraz wydatków poniesionych nieprawidłowo związanych z udzielaniem zamówień  </a:t>
            </a:r>
          </a:p>
          <a:p>
            <a:pPr>
              <a:buFontTx/>
              <a:buChar char="-"/>
            </a:pPr>
            <a:r>
              <a:rPr lang="pl-PL" dirty="0"/>
              <a:t>Wytyczne Ministra Rozwoju i Finansów w zakresie kwalifikowalności wydatków w ramach Europejskiego Funduszu Rozwoju Regionalnego, Europejskiego Funduszu Społecznego oraz Funduszu Spójności na lata 2014 – 2020 z dnia 19 lipca 2017r. </a:t>
            </a:r>
          </a:p>
          <a:p>
            <a:pPr>
              <a:buFontTx/>
              <a:buChar char="-"/>
            </a:pPr>
            <a:r>
              <a:rPr lang="pl-PL" dirty="0"/>
              <a:t>Umowa o dofinansowanie</a:t>
            </a:r>
          </a:p>
        </p:txBody>
      </p:sp>
      <p:pic>
        <p:nvPicPr>
          <p:cNvPr id="4" name="Obraz 3">
            <a:extLst>
              <a:ext uri="{FF2B5EF4-FFF2-40B4-BE49-F238E27FC236}">
                <a16:creationId xmlns:a16="http://schemas.microsoft.com/office/drawing/2014/main" id="{A2013180-70CC-464C-84F8-BB6838EFB13C}"/>
              </a:ext>
            </a:extLst>
          </p:cNvPr>
          <p:cNvPicPr>
            <a:picLocks noChangeAspect="1"/>
          </p:cNvPicPr>
          <p:nvPr/>
        </p:nvPicPr>
        <p:blipFill>
          <a:blip r:embed="rId2"/>
          <a:stretch>
            <a:fillRect/>
          </a:stretch>
        </p:blipFill>
        <p:spPr>
          <a:xfrm>
            <a:off x="1574189" y="-267494"/>
            <a:ext cx="8867775" cy="1295400"/>
          </a:xfrm>
          <a:prstGeom prst="rect">
            <a:avLst/>
          </a:prstGeom>
        </p:spPr>
      </p:pic>
    </p:spTree>
    <p:extLst>
      <p:ext uri="{BB962C8B-B14F-4D97-AF65-F5344CB8AC3E}">
        <p14:creationId xmlns:p14="http://schemas.microsoft.com/office/powerpoint/2010/main" val="70872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E2535209-A58F-460B-A347-0075D5248A18}"/>
              </a:ext>
            </a:extLst>
          </p:cNvPr>
          <p:cNvSpPr>
            <a:spLocks noGrp="1"/>
          </p:cNvSpPr>
          <p:nvPr>
            <p:ph idx="1"/>
          </p:nvPr>
        </p:nvSpPr>
        <p:spPr>
          <a:xfrm>
            <a:off x="838200" y="1016733"/>
            <a:ext cx="10515600" cy="4351338"/>
          </a:xfrm>
        </p:spPr>
        <p:txBody>
          <a:bodyPr/>
          <a:lstStyle/>
          <a:p>
            <a:pPr marL="0" indent="0">
              <a:buNone/>
            </a:pPr>
            <a:endParaRPr lang="pl-PL" b="1" dirty="0"/>
          </a:p>
          <a:p>
            <a:pPr marL="0" indent="0" algn="ctr">
              <a:lnSpc>
                <a:spcPct val="150000"/>
              </a:lnSpc>
              <a:buNone/>
            </a:pPr>
            <a:r>
              <a:rPr lang="pl-PL" sz="3600" b="1" dirty="0"/>
              <a:t>§12</a:t>
            </a:r>
          </a:p>
          <a:p>
            <a:pPr marL="0" indent="0" algn="ctr">
              <a:lnSpc>
                <a:spcPct val="150000"/>
              </a:lnSpc>
              <a:buNone/>
            </a:pPr>
            <a:r>
              <a:rPr lang="pl-PL" sz="3600" b="1" dirty="0"/>
              <a:t>Obowiązki Beneficjenta wynikające z umowy </a:t>
            </a:r>
            <a:br>
              <a:rPr lang="pl-PL" sz="3600" b="1" dirty="0"/>
            </a:br>
            <a:r>
              <a:rPr lang="pl-PL" sz="3600" b="1" dirty="0"/>
              <a:t>o dofinansowanie dotyczące zamówień publicznych. </a:t>
            </a:r>
            <a:endParaRPr lang="pl-PL" sz="3600" dirty="0"/>
          </a:p>
        </p:txBody>
      </p:sp>
      <p:pic>
        <p:nvPicPr>
          <p:cNvPr id="2" name="Obraz 1">
            <a:extLst>
              <a:ext uri="{FF2B5EF4-FFF2-40B4-BE49-F238E27FC236}">
                <a16:creationId xmlns:a16="http://schemas.microsoft.com/office/drawing/2014/main" id="{931380F7-BEFE-459D-B59D-EF1F4411B17E}"/>
              </a:ext>
            </a:extLst>
          </p:cNvPr>
          <p:cNvPicPr>
            <a:picLocks noChangeAspect="1"/>
          </p:cNvPicPr>
          <p:nvPr/>
        </p:nvPicPr>
        <p:blipFill>
          <a:blip r:embed="rId2"/>
          <a:stretch>
            <a:fillRect/>
          </a:stretch>
        </p:blipFill>
        <p:spPr>
          <a:xfrm>
            <a:off x="1512642" y="108438"/>
            <a:ext cx="8867775" cy="1295400"/>
          </a:xfrm>
          <a:prstGeom prst="rect">
            <a:avLst/>
          </a:prstGeom>
        </p:spPr>
      </p:pic>
    </p:spTree>
    <p:extLst>
      <p:ext uri="{BB962C8B-B14F-4D97-AF65-F5344CB8AC3E}">
        <p14:creationId xmlns:p14="http://schemas.microsoft.com/office/powerpoint/2010/main" val="2042394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C7DC1CA2-7395-46CE-92E8-FBD05308A743}"/>
              </a:ext>
            </a:extLst>
          </p:cNvPr>
          <p:cNvSpPr>
            <a:spLocks noGrp="1"/>
          </p:cNvSpPr>
          <p:nvPr>
            <p:ph idx="1"/>
          </p:nvPr>
        </p:nvSpPr>
        <p:spPr>
          <a:xfrm>
            <a:off x="838200" y="641838"/>
            <a:ext cx="10515600" cy="5535125"/>
          </a:xfrm>
        </p:spPr>
        <p:txBody>
          <a:bodyPr>
            <a:normAutofit fontScale="92500" lnSpcReduction="10000"/>
          </a:bodyPr>
          <a:lstStyle/>
          <a:p>
            <a:pPr marL="0" indent="0" algn="ctr">
              <a:lnSpc>
                <a:spcPct val="150000"/>
              </a:lnSpc>
              <a:buNone/>
            </a:pPr>
            <a:endParaRPr lang="pl-PL" sz="2600" b="1" dirty="0"/>
          </a:p>
          <a:p>
            <a:pPr marL="0" indent="0" algn="ctr">
              <a:lnSpc>
                <a:spcPct val="150000"/>
              </a:lnSpc>
              <a:buNone/>
            </a:pPr>
            <a:r>
              <a:rPr lang="pl-PL" sz="2600" b="1" dirty="0"/>
              <a:t>Wytyczne Ministra Rozwoju i Finansów w zakresie kwalifikowalności wydatków w ramach Europejskiego Funduszu Rozwoju Regionalnego, Europejskiego Funduszu Społecznego oraz Funduszu Spójności </a:t>
            </a:r>
            <a:br>
              <a:rPr lang="pl-PL" sz="2600" b="1" dirty="0"/>
            </a:br>
            <a:r>
              <a:rPr lang="pl-PL" sz="2600" b="1" dirty="0"/>
              <a:t>na lata 2014 – 2020 z dnia 19 lipca 2017r.</a:t>
            </a:r>
          </a:p>
          <a:p>
            <a:pPr marL="0" indent="0" algn="ctr">
              <a:lnSpc>
                <a:spcPct val="150000"/>
              </a:lnSpc>
              <a:buNone/>
            </a:pPr>
            <a:r>
              <a:rPr lang="pl-PL" sz="2600" b="1" dirty="0"/>
              <a:t> Rozdział 6</a:t>
            </a:r>
          </a:p>
          <a:p>
            <a:pPr marL="0" indent="0" algn="ctr">
              <a:lnSpc>
                <a:spcPct val="150000"/>
              </a:lnSpc>
              <a:buNone/>
            </a:pPr>
            <a:r>
              <a:rPr lang="pl-PL" sz="2600" b="1" dirty="0"/>
              <a:t> Wspólne warunki i procedury w zakresie kwalifikowalności wydatków</a:t>
            </a:r>
          </a:p>
          <a:p>
            <a:pPr marL="0" indent="0" algn="ctr">
              <a:lnSpc>
                <a:spcPct val="150000"/>
              </a:lnSpc>
              <a:buNone/>
            </a:pPr>
            <a:r>
              <a:rPr lang="pl-PL" sz="2600" b="1" dirty="0"/>
              <a:t>Podrozdział 6.5</a:t>
            </a:r>
          </a:p>
          <a:p>
            <a:pPr marL="0" indent="0" algn="ctr">
              <a:lnSpc>
                <a:spcPct val="150000"/>
              </a:lnSpc>
              <a:buNone/>
            </a:pPr>
            <a:r>
              <a:rPr lang="pl-PL" sz="2600" b="1" dirty="0"/>
              <a:t>Zamówienia udzielane w ramach projektów</a:t>
            </a:r>
          </a:p>
          <a:p>
            <a:pPr marL="0" indent="0" algn="ctr">
              <a:lnSpc>
                <a:spcPct val="200000"/>
              </a:lnSpc>
              <a:buNone/>
            </a:pPr>
            <a:endParaRPr lang="pl-PL" b="1" dirty="0"/>
          </a:p>
        </p:txBody>
      </p:sp>
      <p:pic>
        <p:nvPicPr>
          <p:cNvPr id="2" name="Obraz 1">
            <a:extLst>
              <a:ext uri="{FF2B5EF4-FFF2-40B4-BE49-F238E27FC236}">
                <a16:creationId xmlns:a16="http://schemas.microsoft.com/office/drawing/2014/main" id="{EDEC3ED4-5E3C-463E-9A88-0B814160ECC8}"/>
              </a:ext>
            </a:extLst>
          </p:cNvPr>
          <p:cNvPicPr>
            <a:picLocks noChangeAspect="1"/>
          </p:cNvPicPr>
          <p:nvPr/>
        </p:nvPicPr>
        <p:blipFill>
          <a:blip r:embed="rId2"/>
          <a:stretch>
            <a:fillRect/>
          </a:stretch>
        </p:blipFill>
        <p:spPr>
          <a:xfrm>
            <a:off x="1732450" y="33337"/>
            <a:ext cx="8867775" cy="1295400"/>
          </a:xfrm>
          <a:prstGeom prst="rect">
            <a:avLst/>
          </a:prstGeom>
        </p:spPr>
      </p:pic>
    </p:spTree>
    <p:extLst>
      <p:ext uri="{BB962C8B-B14F-4D97-AF65-F5344CB8AC3E}">
        <p14:creationId xmlns:p14="http://schemas.microsoft.com/office/powerpoint/2010/main" val="1403408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2904A1-4C01-4E25-83C7-4B4F674B23B7}"/>
              </a:ext>
            </a:extLst>
          </p:cNvPr>
          <p:cNvSpPr>
            <a:spLocks noGrp="1"/>
          </p:cNvSpPr>
          <p:nvPr>
            <p:ph type="title"/>
          </p:nvPr>
        </p:nvSpPr>
        <p:spPr>
          <a:xfrm>
            <a:off x="838200" y="439615"/>
            <a:ext cx="10515600" cy="1535479"/>
          </a:xfrm>
        </p:spPr>
        <p:txBody>
          <a:bodyPr>
            <a:normAutofit fontScale="90000"/>
          </a:bodyPr>
          <a:lstStyle/>
          <a:p>
            <a:pPr>
              <a:lnSpc>
                <a:spcPct val="100000"/>
              </a:lnSpc>
            </a:pPr>
            <a:br>
              <a:rPr lang="pl-PL" sz="2200" dirty="0"/>
            </a:br>
            <a:br>
              <a:rPr lang="pl-PL" sz="2200" dirty="0"/>
            </a:br>
            <a:br>
              <a:rPr lang="pl-PL" sz="2200" dirty="0"/>
            </a:br>
            <a:br>
              <a:rPr lang="pl-PL" sz="2200" dirty="0"/>
            </a:br>
            <a:br>
              <a:rPr lang="pl-PL" sz="2200" dirty="0"/>
            </a:br>
            <a:br>
              <a:rPr lang="pl-PL" sz="2200" dirty="0"/>
            </a:br>
            <a:br>
              <a:rPr lang="pl-PL" sz="2200" dirty="0"/>
            </a:br>
            <a:br>
              <a:rPr lang="pl-PL" sz="2200" dirty="0"/>
            </a:br>
            <a:br>
              <a:rPr lang="pl-PL" sz="2200" dirty="0"/>
            </a:br>
            <a:r>
              <a:rPr lang="pl-PL" sz="3600" b="1" dirty="0"/>
              <a:t>Udzielenie zamówień publicznych - najczęściej pojawiające się naruszenia „Wytycznych w zakresie kwalifikowalności …„ skutkujące nałożeniem korekty finansowej , stwierdzone w trakcie kontroli w ramach RPO WŚ.</a:t>
            </a:r>
            <a:br>
              <a:rPr lang="pl-PL" sz="3100" dirty="0"/>
            </a:br>
            <a:br>
              <a:rPr lang="pl-PL" dirty="0"/>
            </a:br>
            <a:endParaRPr lang="pl-PL" dirty="0"/>
          </a:p>
        </p:txBody>
      </p:sp>
      <p:sp>
        <p:nvSpPr>
          <p:cNvPr id="3" name="Symbol zastępczy zawartości 2">
            <a:extLst>
              <a:ext uri="{FF2B5EF4-FFF2-40B4-BE49-F238E27FC236}">
                <a16:creationId xmlns:a16="http://schemas.microsoft.com/office/drawing/2014/main" id="{CD6E386C-5159-44F0-80DD-E2349F717689}"/>
              </a:ext>
            </a:extLst>
          </p:cNvPr>
          <p:cNvSpPr>
            <a:spLocks noGrp="1"/>
          </p:cNvSpPr>
          <p:nvPr>
            <p:ph idx="1"/>
          </p:nvPr>
        </p:nvSpPr>
        <p:spPr>
          <a:xfrm>
            <a:off x="838200" y="2216516"/>
            <a:ext cx="10515600" cy="4351338"/>
          </a:xfrm>
        </p:spPr>
        <p:txBody>
          <a:bodyPr>
            <a:normAutofit lnSpcReduction="10000"/>
          </a:bodyPr>
          <a:lstStyle/>
          <a:p>
            <a:pPr lvl="0"/>
            <a:endParaRPr lang="pl-PL" dirty="0"/>
          </a:p>
          <a:p>
            <a:pPr lvl="0"/>
            <a:endParaRPr lang="pl-PL" dirty="0"/>
          </a:p>
          <a:p>
            <a:pPr lvl="0"/>
            <a:r>
              <a:rPr lang="pl-PL" dirty="0"/>
              <a:t>Zmiana terminu realizacji zamówienia, której Beneficjent nie przewidział we wzorze umowy lub zapytaniu ofertowym (SIWZ).</a:t>
            </a:r>
          </a:p>
          <a:p>
            <a:pPr lvl="0"/>
            <a:r>
              <a:rPr lang="pl-PL" dirty="0"/>
              <a:t>Naruszenie sekcja 6.5.2. pkt 17 „Wytycznych…”, ponieważ Beneficjent dokonał niedozwolonej zmiany postanowień zawartej umowy w stosunku do treści oferty poprzez zmianę wysokości wynagrodzenia za wykonanie przedmiotu zamówienia.  </a:t>
            </a:r>
          </a:p>
          <a:p>
            <a:r>
              <a:rPr lang="pl-PL" dirty="0"/>
              <a:t>Brak upublicznienia zapytania ofertowego przy zamówieniach, których wartość szacunkowa nie przekracza 50 tys. PLN.</a:t>
            </a:r>
          </a:p>
          <a:p>
            <a:endParaRPr lang="pl-PL" dirty="0"/>
          </a:p>
        </p:txBody>
      </p:sp>
      <p:pic>
        <p:nvPicPr>
          <p:cNvPr id="4" name="Obraz 3">
            <a:extLst>
              <a:ext uri="{FF2B5EF4-FFF2-40B4-BE49-F238E27FC236}">
                <a16:creationId xmlns:a16="http://schemas.microsoft.com/office/drawing/2014/main" id="{017716F8-10DA-4764-8B77-6E0FDCABFFD8}"/>
              </a:ext>
            </a:extLst>
          </p:cNvPr>
          <p:cNvPicPr>
            <a:picLocks noChangeAspect="1"/>
          </p:cNvPicPr>
          <p:nvPr/>
        </p:nvPicPr>
        <p:blipFill>
          <a:blip r:embed="rId2"/>
          <a:stretch>
            <a:fillRect/>
          </a:stretch>
        </p:blipFill>
        <p:spPr>
          <a:xfrm>
            <a:off x="1398343" y="-208085"/>
            <a:ext cx="8867775" cy="1295400"/>
          </a:xfrm>
          <a:prstGeom prst="rect">
            <a:avLst/>
          </a:prstGeom>
        </p:spPr>
      </p:pic>
    </p:spTree>
    <p:extLst>
      <p:ext uri="{BB962C8B-B14F-4D97-AF65-F5344CB8AC3E}">
        <p14:creationId xmlns:p14="http://schemas.microsoft.com/office/powerpoint/2010/main" val="42032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AA34157E-45B6-4FB3-87C7-18B82A72B227}"/>
              </a:ext>
            </a:extLst>
          </p:cNvPr>
          <p:cNvSpPr>
            <a:spLocks noGrp="1"/>
          </p:cNvSpPr>
          <p:nvPr>
            <p:ph idx="1"/>
          </p:nvPr>
        </p:nvSpPr>
        <p:spPr>
          <a:xfrm>
            <a:off x="838200" y="527538"/>
            <a:ext cx="10515600" cy="5649425"/>
          </a:xfrm>
        </p:spPr>
        <p:txBody>
          <a:bodyPr>
            <a:normAutofit lnSpcReduction="10000"/>
          </a:bodyPr>
          <a:lstStyle/>
          <a:p>
            <a:pPr marL="0" indent="0">
              <a:buNone/>
            </a:pPr>
            <a:endParaRPr lang="pl-PL" dirty="0"/>
          </a:p>
          <a:p>
            <a:pPr marL="0" indent="0">
              <a:buNone/>
            </a:pPr>
            <a:endParaRPr lang="pl-PL" dirty="0"/>
          </a:p>
          <a:p>
            <a:r>
              <a:rPr lang="pl-PL" sz="2600" dirty="0"/>
              <a:t>Nieuprawnione skrócenie terminu składania ofert, tj. naruszenie sekcji 6.5.2 pkt. 10) Wytycznych…. (lub odpowiedniej w przypadku wytycznych z innego dnia) – naruszenie to występuję w dwóch głównych postaciach, tj. Beneficjent ustala zbyt krótki czas na złożenie ofert (najczęściej podając godzinę w ostatnim dniu w którym ten termin upływa (zgodnie z wytycznymi jak również KC za początek biegu terminu bierzemy następny dzień po dniu w którym następuje zdarzenie tj. upublicznienie a termin ten kończy się wraz z upływem ostatniego dnia liczonego od dnia po zdarzeniu) w ten sposób Beneficjenci zazwyczaj skracają czas na składanie ofert o kilka godzin bo wyznaczają termin na składanie ofert przed upływem ostatniego dnia) i drugi przypadek związany z niewłaściwym oszacowaniem wartości zamówienia polegającym na podziale zamówienia na części i wybraniem niewłaściwego trybu lub skróceniem terminu składania ofert.</a:t>
            </a:r>
          </a:p>
          <a:p>
            <a:endParaRPr lang="pl-PL" sz="2400" dirty="0"/>
          </a:p>
        </p:txBody>
      </p:sp>
      <p:pic>
        <p:nvPicPr>
          <p:cNvPr id="2" name="Obraz 1">
            <a:extLst>
              <a:ext uri="{FF2B5EF4-FFF2-40B4-BE49-F238E27FC236}">
                <a16:creationId xmlns:a16="http://schemas.microsoft.com/office/drawing/2014/main" id="{594D847A-3E23-423E-987B-3E3E9358A917}"/>
              </a:ext>
            </a:extLst>
          </p:cNvPr>
          <p:cNvPicPr>
            <a:picLocks noChangeAspect="1"/>
          </p:cNvPicPr>
          <p:nvPr/>
        </p:nvPicPr>
        <p:blipFill>
          <a:blip r:embed="rId2"/>
          <a:stretch>
            <a:fillRect/>
          </a:stretch>
        </p:blipFill>
        <p:spPr>
          <a:xfrm>
            <a:off x="1451097" y="-17585"/>
            <a:ext cx="8867775" cy="1295400"/>
          </a:xfrm>
          <a:prstGeom prst="rect">
            <a:avLst/>
          </a:prstGeom>
        </p:spPr>
      </p:pic>
    </p:spTree>
    <p:extLst>
      <p:ext uri="{BB962C8B-B14F-4D97-AF65-F5344CB8AC3E}">
        <p14:creationId xmlns:p14="http://schemas.microsoft.com/office/powerpoint/2010/main" val="133118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5513F846-28EF-47F6-B005-5E00E005A49F}"/>
              </a:ext>
            </a:extLst>
          </p:cNvPr>
          <p:cNvSpPr>
            <a:spLocks noGrp="1"/>
          </p:cNvSpPr>
          <p:nvPr>
            <p:ph idx="1"/>
          </p:nvPr>
        </p:nvSpPr>
        <p:spPr>
          <a:xfrm>
            <a:off x="838200" y="580292"/>
            <a:ext cx="10515600" cy="5596671"/>
          </a:xfrm>
        </p:spPr>
        <p:txBody>
          <a:bodyPr/>
          <a:lstStyle/>
          <a:p>
            <a:endParaRPr lang="pl-PL" dirty="0"/>
          </a:p>
          <a:p>
            <a:endParaRPr lang="pl-PL" dirty="0"/>
          </a:p>
          <a:p>
            <a:r>
              <a:rPr lang="pl-PL" dirty="0"/>
              <a:t>Niewłaściwie dobrane kryteria oceny ofert wskazujące na właściwości wykonawcy zamiast na przedmiot zamówienia np.: kryterium czasookresu funkcjonowania danej firmy na rynku, ilości sprzedanych towarów itp. Otwarte kryteria oceny ofert tzn. nie wskazujące warunków brzegowych do spełnienia co prowadzi do absurdów że ktoś może udzielić nierealnych gwarancji i wygra postępowanie np.: udzieli gwarancji na 100 lat itp.</a:t>
            </a:r>
          </a:p>
          <a:p>
            <a:r>
              <a:rPr lang="pl-PL" dirty="0"/>
              <a:t>Zbyt wygórowane warunki udziału w postępowaniu np. przedstawienie posiadania możliwości finansowych lub ubezpieczenia kilkukrotnie przewyższającego wartość samego zamówienia.</a:t>
            </a:r>
          </a:p>
          <a:p>
            <a:endParaRPr lang="pl-PL" dirty="0"/>
          </a:p>
          <a:p>
            <a:endParaRPr lang="pl-PL" dirty="0"/>
          </a:p>
        </p:txBody>
      </p:sp>
      <p:pic>
        <p:nvPicPr>
          <p:cNvPr id="2" name="Obraz 1">
            <a:extLst>
              <a:ext uri="{FF2B5EF4-FFF2-40B4-BE49-F238E27FC236}">
                <a16:creationId xmlns:a16="http://schemas.microsoft.com/office/drawing/2014/main" id="{9E13AFA6-DF9D-4A9B-ABB8-7BC3CAF31C65}"/>
              </a:ext>
            </a:extLst>
          </p:cNvPr>
          <p:cNvPicPr>
            <a:picLocks noChangeAspect="1"/>
          </p:cNvPicPr>
          <p:nvPr/>
        </p:nvPicPr>
        <p:blipFill>
          <a:blip r:embed="rId2"/>
          <a:stretch>
            <a:fillRect/>
          </a:stretch>
        </p:blipFill>
        <p:spPr>
          <a:xfrm>
            <a:off x="1662112" y="196362"/>
            <a:ext cx="8867775" cy="1295400"/>
          </a:xfrm>
          <a:prstGeom prst="rect">
            <a:avLst/>
          </a:prstGeom>
        </p:spPr>
      </p:pic>
    </p:spTree>
    <p:extLst>
      <p:ext uri="{BB962C8B-B14F-4D97-AF65-F5344CB8AC3E}">
        <p14:creationId xmlns:p14="http://schemas.microsoft.com/office/powerpoint/2010/main" val="990044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797D5DD7-2D3A-4AE0-A56E-304EC4AF19ED}"/>
              </a:ext>
            </a:extLst>
          </p:cNvPr>
          <p:cNvSpPr>
            <a:spLocks noGrp="1"/>
          </p:cNvSpPr>
          <p:nvPr>
            <p:ph idx="1"/>
          </p:nvPr>
        </p:nvSpPr>
        <p:spPr>
          <a:xfrm>
            <a:off x="838200" y="483577"/>
            <a:ext cx="10515600" cy="5693386"/>
          </a:xfrm>
        </p:spPr>
        <p:txBody>
          <a:bodyPr>
            <a:normAutofit fontScale="85000" lnSpcReduction="10000"/>
          </a:bodyPr>
          <a:lstStyle/>
          <a:p>
            <a:endParaRPr lang="pl-PL" dirty="0"/>
          </a:p>
          <a:p>
            <a:endParaRPr lang="pl-PL" dirty="0"/>
          </a:p>
          <a:p>
            <a:r>
              <a:rPr lang="pl-PL" dirty="0"/>
              <a:t>Naruszenie sekcji 6.5.2 pkt 8 „Wytycznych…”, ponieważ jednym z wymaganych parametrów w zapytaniu ofertowym było zapewnienie przez potencjalnego dostawcę autoryzowanego polskiego serwisu. Postawienie powyższego wymagania dyskryminuje i ogranicza dostęp potencjalnych wykonawców do udziału w przedmiotowym postepowaniu a tym samym stanowi naruszenie zasad uczciwej konkurencji i równego traktowania wykonawców.</a:t>
            </a:r>
          </a:p>
          <a:p>
            <a:r>
              <a:rPr lang="pl-PL" dirty="0"/>
              <a:t>Naruszenie sekcja 6.5.2 pkt. 5) „Wytycznych…”, ponieważ przy opisie przedmiotu zamówienia, który znajduje się w zaproszeniu do składania ofert nie stosował nazw i kodów określonych we Wspólnotowym Słowniku Zamówień, o którym mowa w rozporządzeniu (WE) nr 2195/2002 Parlamentu Europejskiego i Rady z dnia 5 listopada 2002 r. w sprawie Wspólnego Słownika Zamówień (CPV) (Dz. Urz. WE L 340 z 16.12.2002,  z </a:t>
            </a:r>
            <a:r>
              <a:rPr lang="pl-PL" dirty="0" err="1"/>
              <a:t>późn</a:t>
            </a:r>
            <a:r>
              <a:rPr lang="pl-PL" dirty="0"/>
              <a:t>. zm.).</a:t>
            </a:r>
          </a:p>
          <a:p>
            <a:r>
              <a:rPr lang="pl-PL" dirty="0"/>
              <a:t>Naruszenie sekcji 6.5.2 pkt. 8 lit. a </a:t>
            </a:r>
            <a:r>
              <a:rPr lang="pl-PL" dirty="0" err="1"/>
              <a:t>tiret</a:t>
            </a:r>
            <a:r>
              <a:rPr lang="pl-PL" dirty="0"/>
              <a:t> v „Wytycznych…”, ponieważ w ogłoszeniu o zamówieniu Zamawiający nie opisał sposobu przyznawania punktacji za spełnienie kryteriów oceny ofert.</a:t>
            </a:r>
          </a:p>
          <a:p>
            <a:endParaRPr lang="pl-PL" dirty="0"/>
          </a:p>
        </p:txBody>
      </p:sp>
      <p:pic>
        <p:nvPicPr>
          <p:cNvPr id="2" name="Obraz 1">
            <a:extLst>
              <a:ext uri="{FF2B5EF4-FFF2-40B4-BE49-F238E27FC236}">
                <a16:creationId xmlns:a16="http://schemas.microsoft.com/office/drawing/2014/main" id="{A0305ED4-9E6F-4EAD-956C-B7AFB68A0FFF}"/>
              </a:ext>
            </a:extLst>
          </p:cNvPr>
          <p:cNvPicPr>
            <a:picLocks noChangeAspect="1"/>
          </p:cNvPicPr>
          <p:nvPr/>
        </p:nvPicPr>
        <p:blipFill>
          <a:blip r:embed="rId2"/>
          <a:stretch>
            <a:fillRect/>
          </a:stretch>
        </p:blipFill>
        <p:spPr>
          <a:xfrm>
            <a:off x="1600566" y="-76200"/>
            <a:ext cx="8867775" cy="1295400"/>
          </a:xfrm>
          <a:prstGeom prst="rect">
            <a:avLst/>
          </a:prstGeom>
        </p:spPr>
      </p:pic>
    </p:spTree>
    <p:extLst>
      <p:ext uri="{BB962C8B-B14F-4D97-AF65-F5344CB8AC3E}">
        <p14:creationId xmlns:p14="http://schemas.microsoft.com/office/powerpoint/2010/main" val="3228763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8BEE57D0-32DB-4452-9133-B005B20B6E3C}"/>
              </a:ext>
            </a:extLst>
          </p:cNvPr>
          <p:cNvSpPr>
            <a:spLocks noGrp="1"/>
          </p:cNvSpPr>
          <p:nvPr>
            <p:ph idx="1"/>
          </p:nvPr>
        </p:nvSpPr>
        <p:spPr>
          <a:xfrm>
            <a:off x="750277" y="559533"/>
            <a:ext cx="10515600" cy="4351338"/>
          </a:xfrm>
        </p:spPr>
        <p:txBody>
          <a:bodyPr/>
          <a:lstStyle/>
          <a:p>
            <a:endParaRPr lang="pl-PL" dirty="0"/>
          </a:p>
          <a:p>
            <a:endParaRPr lang="pl-PL" dirty="0"/>
          </a:p>
          <a:p>
            <a:r>
              <a:rPr lang="pl-PL" dirty="0"/>
              <a:t>Niewłaściwy opis przedmiotu zamówienia wskazujący wprost konkretny produkt lub użycie parametrów technicznych wskazujących na jedyne możliwe urządzenie. Dodatkowo Beneficjenci nie używają zwrotu „lub rozwiązania równoważne” ani „wymagania min. lub max.” Tudzież nieprecyzyjny opis przedmiotu zamówienia przy użyciu ogólnych stwierdzeń np.:  „sztywna okładka”, „wysoka drabina” itp.</a:t>
            </a:r>
          </a:p>
          <a:p>
            <a:endParaRPr lang="pl-PL" dirty="0"/>
          </a:p>
        </p:txBody>
      </p:sp>
      <p:pic>
        <p:nvPicPr>
          <p:cNvPr id="2" name="Obraz 1">
            <a:extLst>
              <a:ext uri="{FF2B5EF4-FFF2-40B4-BE49-F238E27FC236}">
                <a16:creationId xmlns:a16="http://schemas.microsoft.com/office/drawing/2014/main" id="{757EB37A-4226-4470-9A23-B168136D7B15}"/>
              </a:ext>
            </a:extLst>
          </p:cNvPr>
          <p:cNvPicPr>
            <a:picLocks noChangeAspect="1"/>
          </p:cNvPicPr>
          <p:nvPr/>
        </p:nvPicPr>
        <p:blipFill>
          <a:blip r:embed="rId2"/>
          <a:stretch>
            <a:fillRect/>
          </a:stretch>
        </p:blipFill>
        <p:spPr>
          <a:xfrm>
            <a:off x="1574189" y="196362"/>
            <a:ext cx="8867775" cy="1295400"/>
          </a:xfrm>
          <a:prstGeom prst="rect">
            <a:avLst/>
          </a:prstGeom>
        </p:spPr>
      </p:pic>
    </p:spTree>
    <p:extLst>
      <p:ext uri="{BB962C8B-B14F-4D97-AF65-F5344CB8AC3E}">
        <p14:creationId xmlns:p14="http://schemas.microsoft.com/office/powerpoint/2010/main" val="2595536700"/>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734</TotalTime>
  <Words>764</Words>
  <Application>Microsoft Office PowerPoint</Application>
  <PresentationFormat>Panoramiczny</PresentationFormat>
  <Paragraphs>78</Paragraphs>
  <Slides>15</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15</vt:i4>
      </vt:variant>
    </vt:vector>
  </HeadingPairs>
  <TitlesOfParts>
    <vt:vector size="19" baseType="lpstr">
      <vt:lpstr>Arial</vt:lpstr>
      <vt:lpstr>Calibri</vt:lpstr>
      <vt:lpstr>Calibri Light</vt:lpstr>
      <vt:lpstr>Motyw pakietu Office</vt:lpstr>
      <vt:lpstr>           Zasady udzielania zamówień oraz realizacji projektów w ramach Działań 1.2  i 2.5  RPOWŚ na lata 2014-2020</vt:lpstr>
      <vt:lpstr>  Zamówienia publiczne Podstawa Prawna</vt:lpstr>
      <vt:lpstr>Prezentacja programu PowerPoint</vt:lpstr>
      <vt:lpstr>Prezentacja programu PowerPoint</vt:lpstr>
      <vt:lpstr>         Udzielenie zamówień publicznych - najczęściej pojawiające się naruszenia „Wytycznych w zakresie kwalifikowalności …„ skutkujące nałożeniem korekty finansowej , stwierdzone w trakcie kontroli w ramach RPO WŚ.  </vt:lpstr>
      <vt:lpstr>Prezentacja programu PowerPoint</vt:lpstr>
      <vt:lpstr>Prezentacja programu PowerPoint</vt:lpstr>
      <vt:lpstr>Prezentacja programu PowerPoint</vt:lpstr>
      <vt:lpstr>Prezentacja programu PowerPoint</vt:lpstr>
      <vt:lpstr>  Najczęściej popełniane błędy przy wdrażaniu projektów.</vt:lpstr>
      <vt:lpstr> Wniosek o płatność</vt:lpstr>
      <vt:lpstr>    Wygląd systemu sl2014</vt:lpstr>
      <vt:lpstr>  Funkcje systemu SL2014</vt:lpstr>
      <vt:lpstr> Dokumenty do wniosku o płatność</vt:lpstr>
      <vt:lpstr> Najczęściej popełniane błędy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Zasady udzielania zamówień oraz realizacji projektów w ramach Działań 1.2  i 2.5 RPOWŚ na lata 2014-2020</dc:title>
  <dc:creator>Zieja, Hubert</dc:creator>
  <cp:lastModifiedBy>Zieja, Hubert</cp:lastModifiedBy>
  <cp:revision>38</cp:revision>
  <dcterms:created xsi:type="dcterms:W3CDTF">2018-06-22T13:23:31Z</dcterms:created>
  <dcterms:modified xsi:type="dcterms:W3CDTF">2018-07-19T11:39:21Z</dcterms:modified>
</cp:coreProperties>
</file>