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409" r:id="rId6"/>
    <p:sldId id="555" r:id="rId7"/>
    <p:sldId id="558" r:id="rId8"/>
    <p:sldId id="515" r:id="rId9"/>
    <p:sldId id="517" r:id="rId10"/>
    <p:sldId id="519" r:id="rId11"/>
    <p:sldId id="521" r:id="rId12"/>
    <p:sldId id="531" r:id="rId13"/>
    <p:sldId id="533" r:id="rId14"/>
    <p:sldId id="557" r:id="rId15"/>
    <p:sldId id="420" r:id="rId16"/>
  </p:sldIdLst>
  <p:sldSz cx="9144000" cy="6858000" type="screen4x3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7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Kosiedowski, Wojciech" initials="KW" lastIdx="8" clrIdx="2">
    <p:extLst/>
  </p:cmAuthor>
  <p:cmAuthor id="4" name="Luba, Anna" initials="LA" lastIdx="7" clrIdx="3"/>
  <p:cmAuthor id="5" name="Galas, Emilia" initials="GE" lastIdx="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B72033"/>
    <a:srgbClr val="E31E36"/>
    <a:srgbClr val="FFFF99"/>
    <a:srgbClr val="FF9900"/>
    <a:srgbClr val="FF5757"/>
    <a:srgbClr val="FF33CC"/>
    <a:srgbClr val="FF66CC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9550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216" y="11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27484576049155"/>
          <c:y val="0.11480665937603281"/>
          <c:w val="0.43132650353414215"/>
          <c:h val="0.8239847075819906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81000">
              <a:solidFill>
                <a:schemeClr val="bg2"/>
              </a:solidFill>
            </a:ln>
          </c:spPr>
          <c:dPt>
            <c:idx val="1"/>
            <c:bubble3D val="0"/>
            <c:spPr>
              <a:solidFill>
                <a:srgbClr val="DBDBDB"/>
              </a:solidFill>
              <a:ln w="38100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F24-4EE1-A081-B7C6AEB415DB}"/>
              </c:ext>
            </c:extLst>
          </c:dPt>
          <c:dPt>
            <c:idx val="2"/>
            <c:bubble3D val="0"/>
            <c:spPr>
              <a:solidFill>
                <a:schemeClr val="bg2">
                  <a:lumMod val="65000"/>
                </a:schemeClr>
              </a:solidFill>
              <a:ln w="38100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F24-4EE1-A081-B7C6AEB415DB}"/>
              </c:ext>
            </c:extLst>
          </c:dPt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24-4EE1-A081-B7C6AEB41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 w="0"/>
  </c:spPr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0.57318</cdr:x>
      <cdr:y>0.24207</cdr:y>
    </cdr:from>
    <cdr:to>
      <cdr:x>1</cdr:x>
      <cdr:y>0.24427</cdr:y>
    </cdr:to>
    <cdr:cxnSp macro="">
      <cdr:nvCxnSpPr>
        <cdr:cNvPr id="3" name="Łącznik prosty 33"/>
        <cdr:cNvCxnSpPr/>
      </cdr:nvCxnSpPr>
      <cdr:spPr>
        <a:xfrm xmlns:a="http://schemas.openxmlformats.org/drawingml/2006/main" flipV="1">
          <a:off x="5247992" y="1081086"/>
          <a:ext cx="3907894" cy="9830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tx1"/>
          </a:solidFill>
          <a:headEnd type="oval"/>
          <a:tailEnd type="non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0.57421</cdr:x>
      <cdr:y>0.1289</cdr:y>
    </cdr:from>
    <cdr:to>
      <cdr:x>1</cdr:x>
      <cdr:y>0.23526</cdr:y>
    </cdr:to>
    <cdr:sp macro="" textlink="">
      <cdr:nvSpPr>
        <cdr:cNvPr id="12" name="pole tekstowe 14"/>
        <cdr:cNvSpPr txBox="1"/>
      </cdr:nvSpPr>
      <cdr:spPr>
        <a:xfrm xmlns:a="http://schemas.openxmlformats.org/drawingml/2006/main">
          <a:off x="4963459" y="634167"/>
          <a:ext cx="3680479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pl-PL" sz="1400" dirty="0" smtClean="0">
              <a:solidFill>
                <a:schemeClr val="tx1">
                  <a:lumMod val="75000"/>
                </a:schemeClr>
              </a:solidFill>
            </a:rPr>
            <a:t>Poręczenie </a:t>
          </a:r>
          <a:br>
            <a:rPr lang="pl-PL" sz="1400" dirty="0" smtClean="0">
              <a:solidFill>
                <a:schemeClr val="tx1">
                  <a:lumMod val="75000"/>
                </a:schemeClr>
              </a:solidFill>
            </a:rPr>
          </a:br>
          <a:r>
            <a:rPr lang="pl-PL" sz="1400" dirty="0" smtClean="0">
              <a:solidFill>
                <a:schemeClr val="tx1">
                  <a:lumMod val="75000"/>
                </a:schemeClr>
              </a:solidFill>
            </a:rPr>
            <a:t>(Działanie </a:t>
          </a:r>
          <a:r>
            <a:rPr lang="pl-PL" sz="1400" dirty="0">
              <a:solidFill>
                <a:schemeClr val="tx1">
                  <a:lumMod val="75000"/>
                </a:schemeClr>
              </a:solidFill>
            </a:rPr>
            <a:t>2.6 Instrumenty finansowe </a:t>
          </a:r>
          <a:r>
            <a:rPr lang="pl-PL" sz="1400" dirty="0" smtClean="0">
              <a:solidFill>
                <a:schemeClr val="tx1">
                  <a:lumMod val="75000"/>
                </a:schemeClr>
              </a:solidFill>
            </a:rPr>
            <a:t>dla MŚP</a:t>
          </a:r>
          <a:r>
            <a:rPr lang="pl-PL" sz="1400" dirty="0">
              <a:solidFill>
                <a:schemeClr val="tx1">
                  <a:lumMod val="75000"/>
                </a:schemeClr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0.4985</cdr:x>
      <cdr:y>0.83313</cdr:y>
    </cdr:from>
    <cdr:to>
      <cdr:x>1</cdr:x>
      <cdr:y>0.83618</cdr:y>
    </cdr:to>
    <cdr:cxnSp macro="">
      <cdr:nvCxnSpPr>
        <cdr:cNvPr id="13" name="Łącznik prosty 33"/>
        <cdr:cNvCxnSpPr/>
      </cdr:nvCxnSpPr>
      <cdr:spPr>
        <a:xfrm xmlns:a="http://schemas.openxmlformats.org/drawingml/2006/main">
          <a:off x="4309035" y="4098712"/>
          <a:ext cx="4334903" cy="15012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tx1"/>
          </a:solidFill>
          <a:headEnd type="oval"/>
          <a:tailEnd type="non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0.65952</cdr:x>
      <cdr:y>0.65531</cdr:y>
    </cdr:from>
    <cdr:to>
      <cdr:x>1</cdr:x>
      <cdr:y>0.89304</cdr:y>
    </cdr:to>
    <cdr:sp macro="" textlink="">
      <cdr:nvSpPr>
        <cdr:cNvPr id="14" name="pole tekstowe 21"/>
        <cdr:cNvSpPr txBox="1"/>
      </cdr:nvSpPr>
      <cdr:spPr>
        <a:xfrm xmlns:a="http://schemas.openxmlformats.org/drawingml/2006/main">
          <a:off x="5700850" y="3223904"/>
          <a:ext cx="2943088" cy="1169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dirty="0" smtClean="0">
              <a:solidFill>
                <a:schemeClr val="tx1">
                  <a:lumMod val="75000"/>
                </a:schemeClr>
              </a:solidFill>
            </a:rPr>
            <a:t>Mikropożyczka na rozpoczęcie działalności gospodarczej </a:t>
          </a:r>
          <a:r>
            <a:rPr lang="pl-PL" sz="1400" dirty="0" smtClean="0">
              <a:solidFill>
                <a:schemeClr val="tx1">
                  <a:lumMod val="75000"/>
                </a:schemeClr>
              </a:solidFill>
            </a:rPr>
            <a:t/>
          </a:r>
          <a:br>
            <a:rPr lang="pl-PL" sz="1400" dirty="0" smtClean="0">
              <a:solidFill>
                <a:schemeClr val="tx1">
                  <a:lumMod val="75000"/>
                </a:schemeClr>
              </a:solidFill>
            </a:rPr>
          </a:br>
          <a:r>
            <a:rPr lang="pl-PL" sz="1400" dirty="0" smtClean="0">
              <a:solidFill>
                <a:schemeClr val="tx1">
                  <a:lumMod val="75000"/>
                </a:schemeClr>
              </a:solidFill>
            </a:rPr>
            <a:t>(Działanie 10.4 Rozwój przedsiębiorczości i tworzenie nowych miejsc pracy)</a:t>
          </a:r>
          <a:endParaRPr lang="pl-PL" sz="1400" dirty="0">
            <a:solidFill>
              <a:schemeClr val="tx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2018-09-10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2018-09-10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694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692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1" y="3076577"/>
            <a:ext cx="5386388" cy="1470025"/>
          </a:xfrm>
        </p:spPr>
        <p:txBody>
          <a:bodyPr anchor="t"/>
          <a:lstStyle>
            <a:lvl1pPr algn="l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1" y="4775200"/>
            <a:ext cx="5386388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140454"/>
            <a:ext cx="538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7365421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4000" y="1206504"/>
            <a:ext cx="8644467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619419" y="6356354"/>
            <a:ext cx="1443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  <p:pic>
        <p:nvPicPr>
          <p:cNvPr id="9" name="Obraz 8" descr="znak PBR-150dpi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2400" kern="1200">
          <a:solidFill>
            <a:srgbClr val="636B7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100" kern="1200">
          <a:solidFill>
            <a:srgbClr val="636B7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1800" kern="1200">
          <a:solidFill>
            <a:srgbClr val="636B7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1500" kern="1200">
          <a:solidFill>
            <a:srgbClr val="636B7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1500" kern="1200">
          <a:solidFill>
            <a:srgbClr val="636B7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hyperlink" Target="mailto:Marzena.Wawrzyk@bgk.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499644"/>
            <a:ext cx="9144004" cy="450110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2654220"/>
            <a:ext cx="4008268" cy="1952071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162000" rtlCol="0" anchor="ctr"/>
          <a:lstStyle/>
          <a:p>
            <a:r>
              <a:rPr lang="pl-PL" b="1" dirty="0"/>
              <a:t>Instrumenty zwrotne </a:t>
            </a:r>
            <a:r>
              <a:rPr lang="pl-PL" b="1" dirty="0" smtClean="0"/>
              <a:t>w </a:t>
            </a:r>
            <a:r>
              <a:rPr lang="pl-PL" b="1" dirty="0"/>
              <a:t>ramach Regionalnego Programu Operacyjnego Województwa </a:t>
            </a:r>
            <a:r>
              <a:rPr lang="pl-PL" b="1" dirty="0" smtClean="0"/>
              <a:t>Świętokrzyskiego </a:t>
            </a:r>
            <a:r>
              <a:rPr lang="pl-PL" b="1" dirty="0"/>
              <a:t>2014 -2020 </a:t>
            </a:r>
          </a:p>
        </p:txBody>
      </p:sp>
      <p:sp>
        <p:nvSpPr>
          <p:cNvPr id="5" name="Prostokąt 4"/>
          <p:cNvSpPr/>
          <p:nvPr/>
        </p:nvSpPr>
        <p:spPr>
          <a:xfrm>
            <a:off x="-2" y="4606291"/>
            <a:ext cx="4008269" cy="376853"/>
          </a:xfrm>
          <a:prstGeom prst="rect">
            <a:avLst/>
          </a:prstGeom>
          <a:solidFill>
            <a:schemeClr val="bg1">
              <a:alpha val="9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Ins="162000" rtlCol="0" anchor="ctr"/>
          <a:lstStyle/>
          <a:p>
            <a:pPr algn="r"/>
            <a:r>
              <a:rPr lang="pl-PL" sz="1200" dirty="0" smtClean="0">
                <a:solidFill>
                  <a:schemeClr val="tx1"/>
                </a:solidFill>
                <a:latin typeface="+mj-lt"/>
              </a:rPr>
              <a:t>Kielce, 11 września 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2018 r.</a:t>
            </a:r>
          </a:p>
        </p:txBody>
      </p:sp>
      <p:pic>
        <p:nvPicPr>
          <p:cNvPr id="6" name="Obraz 9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64"/>
            <a:ext cx="2064258" cy="56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1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361242" y="1343241"/>
            <a:ext cx="75254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Kto udziela pożyczek unijnych?</a:t>
            </a:r>
            <a:b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r>
              <a:rPr lang="pl-PL" sz="1350" b="1" dirty="0">
                <a:cs typeface="Arial"/>
                <a:sym typeface="Wingdings" panose="05000000000000000000" pitchFamily="2" charset="2"/>
              </a:rPr>
              <a:t>województwo </a:t>
            </a:r>
            <a:r>
              <a:rPr lang="pl-PL" sz="1350" b="1" dirty="0" smtClean="0">
                <a:cs typeface="Arial"/>
                <a:sym typeface="Wingdings" panose="05000000000000000000" pitchFamily="2" charset="2"/>
              </a:rPr>
              <a:t>świętokrzyskie</a:t>
            </a:r>
            <a:endParaRPr lang="pl-PL" sz="105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95399" y="2386584"/>
            <a:ext cx="7745333" cy="3062920"/>
            <a:chOff x="393864" y="2039111"/>
            <a:chExt cx="10327111" cy="4083894"/>
          </a:xfrm>
        </p:grpSpPr>
        <p:sp>
          <p:nvSpPr>
            <p:cNvPr id="4" name="Prostokąt 3"/>
            <p:cNvSpPr/>
            <p:nvPr/>
          </p:nvSpPr>
          <p:spPr>
            <a:xfrm>
              <a:off x="481656" y="2039111"/>
              <a:ext cx="10239319" cy="6797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50" dirty="0">
                  <a:solidFill>
                    <a:schemeClr val="bg1"/>
                  </a:solidFill>
                </a:rPr>
                <a:t>Instytucje </a:t>
              </a:r>
              <a:r>
                <a:rPr lang="pl-PL" sz="1350" dirty="0" smtClean="0">
                  <a:solidFill>
                    <a:schemeClr val="bg1"/>
                  </a:solidFill>
                </a:rPr>
                <a:t>finansujące </a:t>
              </a:r>
              <a:br>
                <a:rPr lang="pl-PL" sz="1350" dirty="0" smtClean="0">
                  <a:solidFill>
                    <a:schemeClr val="bg1"/>
                  </a:solidFill>
                </a:rPr>
              </a:br>
              <a:r>
                <a:rPr lang="pl-PL" sz="1350" b="1" dirty="0" smtClean="0">
                  <a:solidFill>
                    <a:schemeClr val="bg1"/>
                  </a:solidFill>
                </a:rPr>
                <a:t>Pożyczka dla MŚP</a:t>
              </a:r>
              <a:endParaRPr lang="pl-PL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r>
                <a:rPr lang="pl-PL" sz="1350" dirty="0" smtClean="0">
                  <a:solidFill>
                    <a:schemeClr val="tx1">
                      <a:lumMod val="75000"/>
                    </a:schemeClr>
                  </a:solidFill>
                </a:rPr>
                <a:t>Fundusz Pożyczkowy Województwa Świętokrzyskiego Sp. z o.o. </a:t>
              </a:r>
              <a:endParaRPr lang="pl-PL" sz="13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440819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r>
                <a:rPr lang="pl-PL" sz="1350" dirty="0" smtClean="0">
                  <a:solidFill>
                    <a:schemeClr val="tx1">
                      <a:lumMod val="75000"/>
                    </a:schemeClr>
                  </a:solidFill>
                </a:rPr>
                <a:t>Krajowe Stowarzyszenie Wspierania Przedsiębiorczości</a:t>
              </a:r>
              <a:endParaRPr lang="pl-PL" sz="13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r>
                <a:rPr lang="pl-PL" sz="1350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</a:t>
              </a:r>
              <a:endParaRPr lang="pl-PL" sz="13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r>
                <a:rPr lang="pl-PL" sz="1350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Pierzchnica</a:t>
              </a:r>
              <a:endParaRPr lang="pl-PL" sz="13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8753312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5000" rtlCol="0" anchor="t"/>
            <a:lstStyle/>
            <a:p>
              <a:r>
                <a:rPr lang="pl-PL" sz="1350" dirty="0" smtClean="0">
                  <a:solidFill>
                    <a:schemeClr val="tx1">
                      <a:lumMod val="75000"/>
                    </a:schemeClr>
                  </a:solidFill>
                </a:rPr>
                <a:t>Fundacja Agencja Rozwoju Regionalnego </a:t>
              </a:r>
            </a:p>
            <a:p>
              <a:r>
                <a:rPr lang="pl-PL" sz="1350" dirty="0" smtClean="0">
                  <a:solidFill>
                    <a:schemeClr val="tx1">
                      <a:lumMod val="75000"/>
                    </a:schemeClr>
                  </a:solidFill>
                </a:rPr>
                <a:t>w Starachowicach</a:t>
              </a:r>
              <a:endParaRPr lang="pl-PL" sz="13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81656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578372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675088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6764950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8869078" y="2894990"/>
              <a:ext cx="252000" cy="25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90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6" name="Łącznik prosty 15"/>
            <p:cNvCxnSpPr/>
            <p:nvPr/>
          </p:nvCxnSpPr>
          <p:spPr>
            <a:xfrm>
              <a:off x="2287705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4297702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487806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8637096" y="2894990"/>
              <a:ext cx="0" cy="271873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37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7692" b="30242"/>
          <a:stretch/>
        </p:blipFill>
        <p:spPr>
          <a:xfrm>
            <a:off x="1" y="1499647"/>
            <a:ext cx="9143999" cy="382800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1499645"/>
            <a:ext cx="3914775" cy="3850965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162000" rtlCol="0" anchor="ctr"/>
          <a:lstStyle/>
          <a:p>
            <a:r>
              <a:rPr lang="pl-PL" sz="1050" b="1" dirty="0">
                <a:latin typeface="+mj-lt"/>
              </a:rPr>
              <a:t/>
            </a:r>
            <a:br>
              <a:rPr lang="pl-PL" sz="1050" b="1" dirty="0">
                <a:latin typeface="+mj-lt"/>
              </a:rPr>
            </a:br>
            <a:r>
              <a:rPr lang="pl-PL" sz="1050" dirty="0">
                <a:latin typeface="+mj-lt"/>
              </a:rPr>
              <a:t/>
            </a:r>
            <a:br>
              <a:rPr lang="pl-PL" sz="1050" dirty="0">
                <a:latin typeface="+mj-lt"/>
              </a:rPr>
            </a:br>
            <a:endParaRPr lang="pl-PL" sz="105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38748" y="1089403"/>
            <a:ext cx="2646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05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73833" y="2902725"/>
            <a:ext cx="28621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DZIĘKUJĘ ZA UWAGĘ</a:t>
            </a:r>
          </a:p>
          <a:p>
            <a:r>
              <a:rPr lang="pl-PL" sz="1400" b="1" dirty="0">
                <a:solidFill>
                  <a:schemeClr val="bg2"/>
                </a:solidFill>
              </a:rPr>
              <a:t>Biuro Regionalne</a:t>
            </a:r>
          </a:p>
          <a:p>
            <a:r>
              <a:rPr lang="pl-PL" sz="1400" b="1" dirty="0">
                <a:solidFill>
                  <a:schemeClr val="bg2"/>
                </a:solidFill>
              </a:rPr>
              <a:t/>
            </a:r>
            <a:br>
              <a:rPr lang="pl-PL" sz="1400" b="1" dirty="0">
                <a:solidFill>
                  <a:schemeClr val="bg2"/>
                </a:solidFill>
              </a:rPr>
            </a:br>
            <a:r>
              <a:rPr lang="pl-PL" sz="1400" dirty="0">
                <a:solidFill>
                  <a:schemeClr val="bg2"/>
                </a:solidFill>
              </a:rPr>
              <a:t>ul. </a:t>
            </a:r>
            <a:r>
              <a:rPr lang="pl-PL" sz="1400" dirty="0" smtClean="0">
                <a:solidFill>
                  <a:schemeClr val="bg2"/>
                </a:solidFill>
              </a:rPr>
              <a:t>Zagórska 20</a:t>
            </a:r>
            <a:endParaRPr lang="pl-PL" sz="1400" dirty="0">
              <a:solidFill>
                <a:schemeClr val="bg2"/>
              </a:solidFill>
            </a:endParaRPr>
          </a:p>
          <a:p>
            <a:r>
              <a:rPr lang="pl-PL" sz="1400" dirty="0" smtClean="0">
                <a:solidFill>
                  <a:schemeClr val="bg2"/>
                </a:solidFill>
              </a:rPr>
              <a:t>25-359 Kielce</a:t>
            </a:r>
            <a:r>
              <a:rPr lang="pl-PL" sz="1400" dirty="0">
                <a:solidFill>
                  <a:schemeClr val="bg2"/>
                </a:solidFill>
              </a:rPr>
              <a:t/>
            </a:r>
            <a:br>
              <a:rPr lang="pl-PL" sz="1400" dirty="0">
                <a:solidFill>
                  <a:schemeClr val="bg2"/>
                </a:solidFill>
              </a:rPr>
            </a:br>
            <a:r>
              <a:rPr lang="pl-PL" sz="1400" dirty="0" smtClean="0">
                <a:solidFill>
                  <a:schemeClr val="bg2"/>
                </a:solidFill>
              </a:rPr>
              <a:t>Marzena Wawrzyk</a:t>
            </a:r>
            <a:endParaRPr lang="pl-PL" sz="1400" dirty="0">
              <a:solidFill>
                <a:schemeClr val="bg2"/>
              </a:solidFill>
            </a:endParaRPr>
          </a:p>
          <a:p>
            <a:r>
              <a:rPr lang="pl-PL" sz="1400" dirty="0">
                <a:solidFill>
                  <a:schemeClr val="bg2"/>
                </a:solidFill>
              </a:rPr>
              <a:t>tel.: +48 </a:t>
            </a:r>
            <a:r>
              <a:rPr lang="pl-PL" sz="1400" dirty="0" smtClean="0">
                <a:solidFill>
                  <a:schemeClr val="bg2"/>
                </a:solidFill>
              </a:rPr>
              <a:t>41 360 12 06 </a:t>
            </a:r>
            <a:endParaRPr lang="pl-PL" sz="1400" dirty="0">
              <a:solidFill>
                <a:schemeClr val="bg2"/>
              </a:solidFill>
            </a:endParaRPr>
          </a:p>
          <a:p>
            <a:r>
              <a:rPr lang="pl-PL" sz="1400" dirty="0" smtClean="0">
                <a:solidFill>
                  <a:schemeClr val="bg1"/>
                </a:solidFill>
                <a:hlinkClick r:id="rId4"/>
              </a:rPr>
              <a:t>Marzena.Wawrzyk@bgk.pl</a:t>
            </a:r>
            <a:endParaRPr lang="pl-PL" sz="1400" dirty="0">
              <a:solidFill>
                <a:schemeClr val="bg1"/>
              </a:solidFill>
            </a:endParaRPr>
          </a:p>
          <a:p>
            <a:r>
              <a:rPr lang="pl-PL" sz="1400" dirty="0">
                <a:solidFill>
                  <a:schemeClr val="bg2"/>
                </a:solidFill>
              </a:rPr>
              <a:t>rpo.bgk.pl</a:t>
            </a:r>
          </a:p>
          <a:p>
            <a:endParaRPr lang="pl-PL" sz="1400" b="1" dirty="0"/>
          </a:p>
          <a:p>
            <a:endParaRPr lang="pl-PL" sz="1400" b="1" dirty="0"/>
          </a:p>
        </p:txBody>
      </p:sp>
      <p:pic>
        <p:nvPicPr>
          <p:cNvPr id="10" name="Obraz 2" descr="https://rpo.bgk.pl/files/public/uploads/graphics/logo_LAWP_projek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" y="233648"/>
            <a:ext cx="1659636" cy="47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9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05185"/>
            <a:ext cx="1901739" cy="6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254000" y="432854"/>
            <a:ext cx="736542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pl-PL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Instrumenty </a:t>
            </a:r>
            <a:r>
              <a:rPr lang="pl-PL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finansowe – województwo </a:t>
            </a:r>
            <a:r>
              <a:rPr lang="pl-PL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świętokrzyskie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600894"/>
              </p:ext>
            </p:extLst>
          </p:nvPr>
        </p:nvGraphicFramePr>
        <p:xfrm>
          <a:off x="254000" y="1333900"/>
          <a:ext cx="8643938" cy="491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Łącznik prosty 33"/>
          <p:cNvCxnSpPr/>
          <p:nvPr/>
        </p:nvCxnSpPr>
        <p:spPr>
          <a:xfrm flipH="1">
            <a:off x="254000" y="2561736"/>
            <a:ext cx="3402921" cy="0"/>
          </a:xfrm>
          <a:prstGeom prst="straightConnector1">
            <a:avLst/>
          </a:prstGeom>
          <a:ln w="9525">
            <a:solidFill>
              <a:schemeClr val="tx1"/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a 8"/>
          <p:cNvGrpSpPr/>
          <p:nvPr/>
        </p:nvGrpSpPr>
        <p:grpSpPr>
          <a:xfrm>
            <a:off x="3649326" y="3259402"/>
            <a:ext cx="1853286" cy="1235571"/>
            <a:chOff x="5384576" y="3324004"/>
            <a:chExt cx="1587719" cy="1073369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384576" y="3324004"/>
              <a:ext cx="1587719" cy="10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tx2"/>
                  </a:solidFill>
                </a:rPr>
                <a:t>285 mln zł</a:t>
              </a:r>
            </a:p>
          </p:txBody>
        </p:sp>
        <p:sp>
          <p:nvSpPr>
            <p:cNvPr id="12" name="Freeform 656"/>
            <p:cNvSpPr>
              <a:spLocks noEditPoints="1"/>
            </p:cNvSpPr>
            <p:nvPr/>
          </p:nvSpPr>
          <p:spPr bwMode="auto">
            <a:xfrm>
              <a:off x="5955869" y="3933188"/>
              <a:ext cx="445135" cy="342412"/>
            </a:xfrm>
            <a:custGeom>
              <a:avLst/>
              <a:gdLst>
                <a:gd name="T0" fmla="*/ 401 w 416"/>
                <a:gd name="T1" fmla="*/ 303 h 320"/>
                <a:gd name="T2" fmla="*/ 16 w 416"/>
                <a:gd name="T3" fmla="*/ 256 h 320"/>
                <a:gd name="T4" fmla="*/ 401 w 416"/>
                <a:gd name="T5" fmla="*/ 256 h 320"/>
                <a:gd name="T6" fmla="*/ 16 w 416"/>
                <a:gd name="T7" fmla="*/ 240 h 320"/>
                <a:gd name="T8" fmla="*/ 16 w 416"/>
                <a:gd name="T9" fmla="*/ 224 h 320"/>
                <a:gd name="T10" fmla="*/ 64 w 416"/>
                <a:gd name="T11" fmla="*/ 208 h 320"/>
                <a:gd name="T12" fmla="*/ 34 w 416"/>
                <a:gd name="T13" fmla="*/ 166 h 320"/>
                <a:gd name="T14" fmla="*/ 383 w 416"/>
                <a:gd name="T15" fmla="*/ 166 h 320"/>
                <a:gd name="T16" fmla="*/ 353 w 416"/>
                <a:gd name="T17" fmla="*/ 208 h 320"/>
                <a:gd name="T18" fmla="*/ 208 w 416"/>
                <a:gd name="T19" fmla="*/ 47 h 320"/>
                <a:gd name="T20" fmla="*/ 156 w 416"/>
                <a:gd name="T21" fmla="*/ 74 h 320"/>
                <a:gd name="T22" fmla="*/ 148 w 416"/>
                <a:gd name="T23" fmla="*/ 131 h 320"/>
                <a:gd name="T24" fmla="*/ 188 w 416"/>
                <a:gd name="T25" fmla="*/ 172 h 320"/>
                <a:gd name="T26" fmla="*/ 246 w 416"/>
                <a:gd name="T27" fmla="*/ 164 h 320"/>
                <a:gd name="T28" fmla="*/ 273 w 416"/>
                <a:gd name="T29" fmla="*/ 112 h 320"/>
                <a:gd name="T30" fmla="*/ 246 w 416"/>
                <a:gd name="T31" fmla="*/ 60 h 320"/>
                <a:gd name="T32" fmla="*/ 208 w 416"/>
                <a:gd name="T33" fmla="*/ 32 h 320"/>
                <a:gd name="T34" fmla="*/ 265 w 416"/>
                <a:gd name="T35" fmla="*/ 55 h 320"/>
                <a:gd name="T36" fmla="*/ 288 w 416"/>
                <a:gd name="T37" fmla="*/ 112 h 320"/>
                <a:gd name="T38" fmla="*/ 265 w 416"/>
                <a:gd name="T39" fmla="*/ 168 h 320"/>
                <a:gd name="T40" fmla="*/ 208 w 416"/>
                <a:gd name="T41" fmla="*/ 191 h 320"/>
                <a:gd name="T42" fmla="*/ 151 w 416"/>
                <a:gd name="T43" fmla="*/ 168 h 320"/>
                <a:gd name="T44" fmla="*/ 128 w 416"/>
                <a:gd name="T45" fmla="*/ 112 h 320"/>
                <a:gd name="T46" fmla="*/ 151 w 416"/>
                <a:gd name="T47" fmla="*/ 55 h 320"/>
                <a:gd name="T48" fmla="*/ 208 w 416"/>
                <a:gd name="T49" fmla="*/ 32 h 320"/>
                <a:gd name="T50" fmla="*/ 368 w 416"/>
                <a:gd name="T51" fmla="*/ 47 h 320"/>
                <a:gd name="T52" fmla="*/ 401 w 416"/>
                <a:gd name="T53" fmla="*/ 16 h 320"/>
                <a:gd name="T54" fmla="*/ 75 w 416"/>
                <a:gd name="T55" fmla="*/ 34 h 320"/>
                <a:gd name="T56" fmla="*/ 35 w 416"/>
                <a:gd name="T57" fmla="*/ 75 h 320"/>
                <a:gd name="T58" fmla="*/ 35 w 416"/>
                <a:gd name="T59" fmla="*/ 149 h 320"/>
                <a:gd name="T60" fmla="*/ 75 w 416"/>
                <a:gd name="T61" fmla="*/ 188 h 320"/>
                <a:gd name="T62" fmla="*/ 342 w 416"/>
                <a:gd name="T63" fmla="*/ 188 h 320"/>
                <a:gd name="T64" fmla="*/ 381 w 416"/>
                <a:gd name="T65" fmla="*/ 149 h 320"/>
                <a:gd name="T66" fmla="*/ 381 w 416"/>
                <a:gd name="T67" fmla="*/ 75 h 320"/>
                <a:gd name="T68" fmla="*/ 342 w 416"/>
                <a:gd name="T69" fmla="*/ 34 h 320"/>
                <a:gd name="T70" fmla="*/ 16 w 416"/>
                <a:gd name="T71" fmla="*/ 16 h 320"/>
                <a:gd name="T72" fmla="*/ 47 w 416"/>
                <a:gd name="T73" fmla="*/ 47 h 320"/>
                <a:gd name="T74" fmla="*/ 16 w 416"/>
                <a:gd name="T75" fmla="*/ 16 h 320"/>
                <a:gd name="T76" fmla="*/ 411 w 416"/>
                <a:gd name="T77" fmla="*/ 0 h 320"/>
                <a:gd name="T78" fmla="*/ 416 w 416"/>
                <a:gd name="T79" fmla="*/ 8 h 320"/>
                <a:gd name="T80" fmla="*/ 413 w 416"/>
                <a:gd name="T81" fmla="*/ 317 h 320"/>
                <a:gd name="T82" fmla="*/ 8 w 416"/>
                <a:gd name="T83" fmla="*/ 320 h 320"/>
                <a:gd name="T84" fmla="*/ 0 w 416"/>
                <a:gd name="T85" fmla="*/ 315 h 320"/>
                <a:gd name="T86" fmla="*/ 0 w 416"/>
                <a:gd name="T87" fmla="*/ 4 h 320"/>
                <a:gd name="T88" fmla="*/ 8 w 416"/>
                <a:gd name="T8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320">
                  <a:moveTo>
                    <a:pt x="16" y="287"/>
                  </a:moveTo>
                  <a:lnTo>
                    <a:pt x="16" y="303"/>
                  </a:lnTo>
                  <a:lnTo>
                    <a:pt x="401" y="303"/>
                  </a:lnTo>
                  <a:lnTo>
                    <a:pt x="401" y="287"/>
                  </a:lnTo>
                  <a:lnTo>
                    <a:pt x="16" y="287"/>
                  </a:lnTo>
                  <a:close/>
                  <a:moveTo>
                    <a:pt x="16" y="256"/>
                  </a:moveTo>
                  <a:lnTo>
                    <a:pt x="16" y="271"/>
                  </a:lnTo>
                  <a:lnTo>
                    <a:pt x="401" y="271"/>
                  </a:lnTo>
                  <a:lnTo>
                    <a:pt x="401" y="256"/>
                  </a:lnTo>
                  <a:lnTo>
                    <a:pt x="16" y="256"/>
                  </a:lnTo>
                  <a:close/>
                  <a:moveTo>
                    <a:pt x="16" y="224"/>
                  </a:moveTo>
                  <a:lnTo>
                    <a:pt x="16" y="240"/>
                  </a:lnTo>
                  <a:lnTo>
                    <a:pt x="401" y="240"/>
                  </a:lnTo>
                  <a:lnTo>
                    <a:pt x="401" y="224"/>
                  </a:lnTo>
                  <a:lnTo>
                    <a:pt x="16" y="224"/>
                  </a:lnTo>
                  <a:close/>
                  <a:moveTo>
                    <a:pt x="16" y="160"/>
                  </a:moveTo>
                  <a:lnTo>
                    <a:pt x="16" y="208"/>
                  </a:lnTo>
                  <a:lnTo>
                    <a:pt x="64" y="208"/>
                  </a:lnTo>
                  <a:lnTo>
                    <a:pt x="58" y="190"/>
                  </a:lnTo>
                  <a:lnTo>
                    <a:pt x="47" y="176"/>
                  </a:lnTo>
                  <a:lnTo>
                    <a:pt x="34" y="166"/>
                  </a:lnTo>
                  <a:lnTo>
                    <a:pt x="16" y="160"/>
                  </a:lnTo>
                  <a:close/>
                  <a:moveTo>
                    <a:pt x="401" y="160"/>
                  </a:moveTo>
                  <a:lnTo>
                    <a:pt x="383" y="166"/>
                  </a:lnTo>
                  <a:lnTo>
                    <a:pt x="368" y="176"/>
                  </a:lnTo>
                  <a:lnTo>
                    <a:pt x="358" y="190"/>
                  </a:lnTo>
                  <a:lnTo>
                    <a:pt x="353" y="208"/>
                  </a:lnTo>
                  <a:lnTo>
                    <a:pt x="401" y="208"/>
                  </a:lnTo>
                  <a:lnTo>
                    <a:pt x="401" y="160"/>
                  </a:lnTo>
                  <a:close/>
                  <a:moveTo>
                    <a:pt x="208" y="47"/>
                  </a:moveTo>
                  <a:lnTo>
                    <a:pt x="188" y="51"/>
                  </a:lnTo>
                  <a:lnTo>
                    <a:pt x="170" y="60"/>
                  </a:lnTo>
                  <a:lnTo>
                    <a:pt x="156" y="74"/>
                  </a:lnTo>
                  <a:lnTo>
                    <a:pt x="148" y="91"/>
                  </a:lnTo>
                  <a:lnTo>
                    <a:pt x="144" y="112"/>
                  </a:lnTo>
                  <a:lnTo>
                    <a:pt x="148" y="131"/>
                  </a:lnTo>
                  <a:lnTo>
                    <a:pt x="156" y="150"/>
                  </a:lnTo>
                  <a:lnTo>
                    <a:pt x="170" y="164"/>
                  </a:lnTo>
                  <a:lnTo>
                    <a:pt x="188" y="172"/>
                  </a:lnTo>
                  <a:lnTo>
                    <a:pt x="208" y="175"/>
                  </a:lnTo>
                  <a:lnTo>
                    <a:pt x="229" y="172"/>
                  </a:lnTo>
                  <a:lnTo>
                    <a:pt x="246" y="164"/>
                  </a:lnTo>
                  <a:lnTo>
                    <a:pt x="260" y="150"/>
                  </a:lnTo>
                  <a:lnTo>
                    <a:pt x="269" y="131"/>
                  </a:lnTo>
                  <a:lnTo>
                    <a:pt x="273" y="112"/>
                  </a:lnTo>
                  <a:lnTo>
                    <a:pt x="269" y="91"/>
                  </a:lnTo>
                  <a:lnTo>
                    <a:pt x="260" y="74"/>
                  </a:lnTo>
                  <a:lnTo>
                    <a:pt x="246" y="60"/>
                  </a:lnTo>
                  <a:lnTo>
                    <a:pt x="229" y="51"/>
                  </a:lnTo>
                  <a:lnTo>
                    <a:pt x="208" y="47"/>
                  </a:lnTo>
                  <a:close/>
                  <a:moveTo>
                    <a:pt x="208" y="32"/>
                  </a:moveTo>
                  <a:lnTo>
                    <a:pt x="230" y="34"/>
                  </a:lnTo>
                  <a:lnTo>
                    <a:pt x="248" y="43"/>
                  </a:lnTo>
                  <a:lnTo>
                    <a:pt x="265" y="55"/>
                  </a:lnTo>
                  <a:lnTo>
                    <a:pt x="277" y="71"/>
                  </a:lnTo>
                  <a:lnTo>
                    <a:pt x="285" y="90"/>
                  </a:lnTo>
                  <a:lnTo>
                    <a:pt x="288" y="112"/>
                  </a:lnTo>
                  <a:lnTo>
                    <a:pt x="285" y="133"/>
                  </a:lnTo>
                  <a:lnTo>
                    <a:pt x="277" y="152"/>
                  </a:lnTo>
                  <a:lnTo>
                    <a:pt x="265" y="168"/>
                  </a:lnTo>
                  <a:lnTo>
                    <a:pt x="248" y="181"/>
                  </a:lnTo>
                  <a:lnTo>
                    <a:pt x="230" y="189"/>
                  </a:lnTo>
                  <a:lnTo>
                    <a:pt x="208" y="191"/>
                  </a:lnTo>
                  <a:lnTo>
                    <a:pt x="187" y="189"/>
                  </a:lnTo>
                  <a:lnTo>
                    <a:pt x="168" y="181"/>
                  </a:lnTo>
                  <a:lnTo>
                    <a:pt x="151" y="168"/>
                  </a:lnTo>
                  <a:lnTo>
                    <a:pt x="139" y="152"/>
                  </a:lnTo>
                  <a:lnTo>
                    <a:pt x="131" y="133"/>
                  </a:lnTo>
                  <a:lnTo>
                    <a:pt x="128" y="112"/>
                  </a:lnTo>
                  <a:lnTo>
                    <a:pt x="131" y="90"/>
                  </a:lnTo>
                  <a:lnTo>
                    <a:pt x="139" y="71"/>
                  </a:lnTo>
                  <a:lnTo>
                    <a:pt x="151" y="55"/>
                  </a:lnTo>
                  <a:lnTo>
                    <a:pt x="168" y="43"/>
                  </a:lnTo>
                  <a:lnTo>
                    <a:pt x="187" y="34"/>
                  </a:lnTo>
                  <a:lnTo>
                    <a:pt x="208" y="32"/>
                  </a:lnTo>
                  <a:close/>
                  <a:moveTo>
                    <a:pt x="353" y="16"/>
                  </a:moveTo>
                  <a:lnTo>
                    <a:pt x="358" y="33"/>
                  </a:lnTo>
                  <a:lnTo>
                    <a:pt x="368" y="47"/>
                  </a:lnTo>
                  <a:lnTo>
                    <a:pt x="383" y="58"/>
                  </a:lnTo>
                  <a:lnTo>
                    <a:pt x="401" y="63"/>
                  </a:lnTo>
                  <a:lnTo>
                    <a:pt x="401" y="16"/>
                  </a:lnTo>
                  <a:lnTo>
                    <a:pt x="353" y="16"/>
                  </a:lnTo>
                  <a:close/>
                  <a:moveTo>
                    <a:pt x="80" y="16"/>
                  </a:moveTo>
                  <a:lnTo>
                    <a:pt x="75" y="34"/>
                  </a:lnTo>
                  <a:lnTo>
                    <a:pt x="65" y="52"/>
                  </a:lnTo>
                  <a:lnTo>
                    <a:pt x="52" y="64"/>
                  </a:lnTo>
                  <a:lnTo>
                    <a:pt x="35" y="75"/>
                  </a:lnTo>
                  <a:lnTo>
                    <a:pt x="16" y="79"/>
                  </a:lnTo>
                  <a:lnTo>
                    <a:pt x="16" y="144"/>
                  </a:lnTo>
                  <a:lnTo>
                    <a:pt x="35" y="149"/>
                  </a:lnTo>
                  <a:lnTo>
                    <a:pt x="52" y="158"/>
                  </a:lnTo>
                  <a:lnTo>
                    <a:pt x="65" y="172"/>
                  </a:lnTo>
                  <a:lnTo>
                    <a:pt x="75" y="188"/>
                  </a:lnTo>
                  <a:lnTo>
                    <a:pt x="80" y="208"/>
                  </a:lnTo>
                  <a:lnTo>
                    <a:pt x="337" y="208"/>
                  </a:lnTo>
                  <a:lnTo>
                    <a:pt x="342" y="188"/>
                  </a:lnTo>
                  <a:lnTo>
                    <a:pt x="351" y="172"/>
                  </a:lnTo>
                  <a:lnTo>
                    <a:pt x="365" y="158"/>
                  </a:lnTo>
                  <a:lnTo>
                    <a:pt x="381" y="149"/>
                  </a:lnTo>
                  <a:lnTo>
                    <a:pt x="401" y="144"/>
                  </a:lnTo>
                  <a:lnTo>
                    <a:pt x="401" y="79"/>
                  </a:lnTo>
                  <a:lnTo>
                    <a:pt x="381" y="75"/>
                  </a:lnTo>
                  <a:lnTo>
                    <a:pt x="365" y="64"/>
                  </a:lnTo>
                  <a:lnTo>
                    <a:pt x="351" y="52"/>
                  </a:lnTo>
                  <a:lnTo>
                    <a:pt x="342" y="34"/>
                  </a:lnTo>
                  <a:lnTo>
                    <a:pt x="336" y="16"/>
                  </a:lnTo>
                  <a:lnTo>
                    <a:pt x="80" y="16"/>
                  </a:lnTo>
                  <a:close/>
                  <a:moveTo>
                    <a:pt x="16" y="16"/>
                  </a:moveTo>
                  <a:lnTo>
                    <a:pt x="16" y="63"/>
                  </a:lnTo>
                  <a:lnTo>
                    <a:pt x="34" y="58"/>
                  </a:lnTo>
                  <a:lnTo>
                    <a:pt x="47" y="47"/>
                  </a:lnTo>
                  <a:lnTo>
                    <a:pt x="58" y="33"/>
                  </a:lnTo>
                  <a:lnTo>
                    <a:pt x="64" y="16"/>
                  </a:lnTo>
                  <a:lnTo>
                    <a:pt x="16" y="16"/>
                  </a:lnTo>
                  <a:close/>
                  <a:moveTo>
                    <a:pt x="8" y="0"/>
                  </a:moveTo>
                  <a:lnTo>
                    <a:pt x="408" y="0"/>
                  </a:lnTo>
                  <a:lnTo>
                    <a:pt x="411" y="0"/>
                  </a:lnTo>
                  <a:lnTo>
                    <a:pt x="413" y="2"/>
                  </a:lnTo>
                  <a:lnTo>
                    <a:pt x="416" y="4"/>
                  </a:lnTo>
                  <a:lnTo>
                    <a:pt x="416" y="8"/>
                  </a:lnTo>
                  <a:lnTo>
                    <a:pt x="416" y="311"/>
                  </a:lnTo>
                  <a:lnTo>
                    <a:pt x="416" y="315"/>
                  </a:lnTo>
                  <a:lnTo>
                    <a:pt x="413" y="317"/>
                  </a:lnTo>
                  <a:lnTo>
                    <a:pt x="411" y="320"/>
                  </a:lnTo>
                  <a:lnTo>
                    <a:pt x="408" y="320"/>
                  </a:lnTo>
                  <a:lnTo>
                    <a:pt x="8" y="320"/>
                  </a:lnTo>
                  <a:lnTo>
                    <a:pt x="5" y="320"/>
                  </a:lnTo>
                  <a:lnTo>
                    <a:pt x="2" y="317"/>
                  </a:lnTo>
                  <a:lnTo>
                    <a:pt x="0" y="315"/>
                  </a:lnTo>
                  <a:lnTo>
                    <a:pt x="0" y="3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34" tIns="25717" rIns="51434" bIns="25717" numCol="1" anchor="t" anchorCtr="0" compatLnSpc="1">
              <a:prstTxWarp prst="textNoShape">
                <a:avLst/>
              </a:prstTxWarp>
            </a:bodyPr>
            <a:lstStyle/>
            <a:p>
              <a:endParaRPr lang="en-US" sz="2362">
                <a:solidFill>
                  <a:schemeClr val="bg1"/>
                </a:solidFill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152400" y="1960294"/>
            <a:ext cx="364932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Pożyczka dla MŚP </a:t>
            </a:r>
            <a:br>
              <a:rPr lang="pl-PL" sz="1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(Działanie 2.6 Instrumenty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finansowe dla </a:t>
            </a:r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MŚP)</a:t>
            </a:r>
          </a:p>
        </p:txBody>
      </p:sp>
    </p:spTree>
    <p:extLst>
      <p:ext uri="{BB962C8B-B14F-4D97-AF65-F5344CB8AC3E}">
        <p14:creationId xmlns:p14="http://schemas.microsoft.com/office/powerpoint/2010/main" val="31190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020" y="1963593"/>
            <a:ext cx="2290020" cy="2201123"/>
          </a:xfrm>
          <a:prstGeom prst="rect">
            <a:avLst/>
          </a:prstGeom>
        </p:spPr>
      </p:pic>
      <p:sp>
        <p:nvSpPr>
          <p:cNvPr id="33" name="Prostokąt 32"/>
          <p:cNvSpPr/>
          <p:nvPr/>
        </p:nvSpPr>
        <p:spPr>
          <a:xfrm>
            <a:off x="361242" y="1343241"/>
            <a:ext cx="7525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Rola BGK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415130" y="1963593"/>
            <a:ext cx="2290020" cy="3008458"/>
            <a:chOff x="553506" y="1475123"/>
            <a:chExt cx="3053360" cy="4011277"/>
          </a:xfrm>
        </p:grpSpPr>
        <p:pic>
          <p:nvPicPr>
            <p:cNvPr id="20" name="Obraz 19"/>
            <p:cNvPicPr>
              <a:picLocks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506" y="1475123"/>
              <a:ext cx="3053360" cy="2934831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553506" y="4018280"/>
              <a:ext cx="391674" cy="3916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553506" y="4649928"/>
              <a:ext cx="3053360" cy="83647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54000" rtlCol="0" anchor="t"/>
            <a:lstStyle/>
            <a:p>
              <a:r>
                <a:rPr lang="pl-PL" sz="1500" dirty="0">
                  <a:solidFill>
                    <a:schemeClr val="tx1">
                      <a:lumMod val="75000"/>
                    </a:schemeClr>
                  </a:solidFill>
                </a:rPr>
                <a:t>Zarządzanie projektem powierzonym przez region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206075" y="1963593"/>
            <a:ext cx="2290020" cy="3008458"/>
            <a:chOff x="4257404" y="1475123"/>
            <a:chExt cx="3053360" cy="4011277"/>
          </a:xfrm>
        </p:grpSpPr>
        <p:pic>
          <p:nvPicPr>
            <p:cNvPr id="14" name="Obraz 13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7404" y="1475123"/>
              <a:ext cx="3053360" cy="2934831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/>
          </p:nvSpPr>
          <p:spPr>
            <a:xfrm>
              <a:off x="4257404" y="4018280"/>
              <a:ext cx="391674" cy="3916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4257404" y="4649928"/>
              <a:ext cx="3053360" cy="83647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54000" rtlCol="0" anchor="t"/>
            <a:lstStyle/>
            <a:p>
              <a:r>
                <a:rPr lang="pl-PL" sz="1500" dirty="0">
                  <a:solidFill>
                    <a:schemeClr val="tx1">
                      <a:lumMod val="75000"/>
                    </a:schemeClr>
                  </a:solidFill>
                </a:rPr>
                <a:t>Wybór instytucji </a:t>
              </a:r>
              <a:r>
                <a:rPr lang="pl-PL" sz="1500" dirty="0" smtClean="0">
                  <a:solidFill>
                    <a:schemeClr val="tx1">
                      <a:lumMod val="75000"/>
                    </a:schemeClr>
                  </a:solidFill>
                </a:rPr>
                <a:t>finansujących</a:t>
              </a:r>
              <a:endParaRPr lang="pl-PL" sz="15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Prostokąt 17"/>
          <p:cNvSpPr/>
          <p:nvPr/>
        </p:nvSpPr>
        <p:spPr>
          <a:xfrm>
            <a:off x="5997020" y="3870960"/>
            <a:ext cx="293756" cy="2937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5997020" y="4344696"/>
            <a:ext cx="2343908" cy="6273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4000" rtlCol="0" anchor="t"/>
          <a:lstStyle/>
          <a:p>
            <a:r>
              <a:rPr lang="pl-PL" sz="1500" dirty="0">
                <a:solidFill>
                  <a:schemeClr val="tx1">
                    <a:lumMod val="75000"/>
                  </a:schemeClr>
                </a:solidFill>
              </a:rPr>
              <a:t>Wypromowanie projektu</a:t>
            </a:r>
          </a:p>
        </p:txBody>
      </p:sp>
    </p:spTree>
    <p:extLst>
      <p:ext uri="{BB962C8B-B14F-4D97-AF65-F5344CB8AC3E}">
        <p14:creationId xmlns:p14="http://schemas.microsoft.com/office/powerpoint/2010/main" val="10252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0" y="857250"/>
            <a:ext cx="4510766" cy="514350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Prostokąt 32"/>
          <p:cNvSpPr/>
          <p:nvPr/>
        </p:nvSpPr>
        <p:spPr>
          <a:xfrm>
            <a:off x="361242" y="1343241"/>
            <a:ext cx="339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Czym są pożyczki unijne?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61242" y="2919644"/>
            <a:ext cx="3649099" cy="21384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 defTabSz="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350" kern="0" dirty="0">
                <a:solidFill>
                  <a:schemeClr val="tx1">
                    <a:lumMod val="75000"/>
                  </a:schemeClr>
                </a:solidFill>
              </a:rPr>
              <a:t>Pożyczki unijne to atrakcyjna forma wsparcia dla przedsiębiorstw poszukujących </a:t>
            </a: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kapitału </a:t>
            </a:r>
            <a:r>
              <a:rPr lang="pl-PL" sz="1350" kern="0" dirty="0">
                <a:solidFill>
                  <a:schemeClr val="tx1">
                    <a:lumMod val="75000"/>
                  </a:schemeClr>
                </a:solidFill>
              </a:rPr>
              <a:t>na </a:t>
            </a: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inwestycje.</a:t>
            </a:r>
            <a:endParaRPr lang="pl-PL" sz="1350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14313" indent="-214313" defTabSz="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Są </a:t>
            </a:r>
            <a:r>
              <a:rPr lang="pl-PL" sz="1350" kern="0" dirty="0">
                <a:solidFill>
                  <a:schemeClr val="tx1">
                    <a:lumMod val="75000"/>
                  </a:schemeClr>
                </a:solidFill>
              </a:rPr>
              <a:t>to instrumenty finansowe, z których po spłacie mogą skorzystać kolejni przedsiębiorcy. </a:t>
            </a:r>
          </a:p>
          <a:p>
            <a:pPr marL="214313" indent="-214313" defTabSz="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Pożyczki unijne zasilają nie tylko biznes,</a:t>
            </a:r>
            <a:b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i zastosowaniem odnawialnych źródeł energii w przedsiębiorstwach, wielorodzinnych budynkach mieszkalnych i sektorze publicznym.</a:t>
            </a:r>
            <a:endParaRPr lang="pl-PL" sz="135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837992" y="1343241"/>
            <a:ext cx="339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Dlaczego warto?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820352" y="2919645"/>
            <a:ext cx="3945698" cy="193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>
              <a:spcBef>
                <a:spcPts val="13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Niskie oprocentowanie.</a:t>
            </a:r>
          </a:p>
          <a:p>
            <a:pPr marL="214313" indent="-214313">
              <a:spcBef>
                <a:spcPts val="13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Długi okres spłaty.</a:t>
            </a:r>
            <a:endParaRPr lang="pl-PL" sz="1350" kern="0" dirty="0">
              <a:solidFill>
                <a:schemeClr val="tx1">
                  <a:lumMod val="75000"/>
                </a:schemeClr>
              </a:solidFill>
            </a:endParaRPr>
          </a:p>
          <a:p>
            <a:pPr marL="214313" indent="-214313">
              <a:spcBef>
                <a:spcPts val="13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Prosty i klarowny proces uzyskania pożyczki.</a:t>
            </a:r>
          </a:p>
          <a:p>
            <a:pPr marL="214313" indent="-214313">
              <a:spcBef>
                <a:spcPts val="13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pl-PL" sz="1350" kern="0" dirty="0" smtClean="0">
                <a:solidFill>
                  <a:schemeClr val="tx1">
                    <a:lumMod val="75000"/>
                  </a:schemeClr>
                </a:solidFill>
              </a:rPr>
              <a:t>Szansa dla firm z utrudnionym dostępem do finansowania komercyjnego.</a:t>
            </a:r>
            <a:endParaRPr lang="pl-PL" sz="135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5" name="Grupa 34"/>
          <p:cNvGrpSpPr/>
          <p:nvPr/>
        </p:nvGrpSpPr>
        <p:grpSpPr>
          <a:xfrm>
            <a:off x="572860" y="2190177"/>
            <a:ext cx="371654" cy="363206"/>
            <a:chOff x="16192500" y="1981200"/>
            <a:chExt cx="558800" cy="546100"/>
          </a:xfrm>
          <a:solidFill>
            <a:schemeClr val="tx2"/>
          </a:solidFill>
        </p:grpSpPr>
        <p:sp>
          <p:nvSpPr>
            <p:cNvPr id="36" name="Freeform 166"/>
            <p:cNvSpPr>
              <a:spLocks noEditPoints="1"/>
            </p:cNvSpPr>
            <p:nvPr/>
          </p:nvSpPr>
          <p:spPr bwMode="auto">
            <a:xfrm>
              <a:off x="16246475" y="2057400"/>
              <a:ext cx="449263" cy="393700"/>
            </a:xfrm>
            <a:custGeom>
              <a:avLst/>
              <a:gdLst>
                <a:gd name="T0" fmla="*/ 262 w 283"/>
                <a:gd name="T1" fmla="*/ 248 h 248"/>
                <a:gd name="T2" fmla="*/ 22 w 283"/>
                <a:gd name="T3" fmla="*/ 248 h 248"/>
                <a:gd name="T4" fmla="*/ 18 w 283"/>
                <a:gd name="T5" fmla="*/ 248 h 248"/>
                <a:gd name="T6" fmla="*/ 13 w 283"/>
                <a:gd name="T7" fmla="*/ 246 h 248"/>
                <a:gd name="T8" fmla="*/ 9 w 283"/>
                <a:gd name="T9" fmla="*/ 244 h 248"/>
                <a:gd name="T10" fmla="*/ 6 w 283"/>
                <a:gd name="T11" fmla="*/ 240 h 248"/>
                <a:gd name="T12" fmla="*/ 1 w 283"/>
                <a:gd name="T13" fmla="*/ 232 h 248"/>
                <a:gd name="T14" fmla="*/ 0 w 283"/>
                <a:gd name="T15" fmla="*/ 223 h 248"/>
                <a:gd name="T16" fmla="*/ 36 w 283"/>
                <a:gd name="T17" fmla="*/ 22 h 248"/>
                <a:gd name="T18" fmla="*/ 40 w 283"/>
                <a:gd name="T19" fmla="*/ 11 h 248"/>
                <a:gd name="T20" fmla="*/ 50 w 283"/>
                <a:gd name="T21" fmla="*/ 3 h 248"/>
                <a:gd name="T22" fmla="*/ 62 w 283"/>
                <a:gd name="T23" fmla="*/ 0 h 248"/>
                <a:gd name="T24" fmla="*/ 222 w 283"/>
                <a:gd name="T25" fmla="*/ 0 h 248"/>
                <a:gd name="T26" fmla="*/ 234 w 283"/>
                <a:gd name="T27" fmla="*/ 3 h 248"/>
                <a:gd name="T28" fmla="*/ 244 w 283"/>
                <a:gd name="T29" fmla="*/ 11 h 248"/>
                <a:gd name="T30" fmla="*/ 249 w 283"/>
                <a:gd name="T31" fmla="*/ 22 h 248"/>
                <a:gd name="T32" fmla="*/ 283 w 283"/>
                <a:gd name="T33" fmla="*/ 223 h 248"/>
                <a:gd name="T34" fmla="*/ 282 w 283"/>
                <a:gd name="T35" fmla="*/ 232 h 248"/>
                <a:gd name="T36" fmla="*/ 279 w 283"/>
                <a:gd name="T37" fmla="*/ 240 h 248"/>
                <a:gd name="T38" fmla="*/ 275 w 283"/>
                <a:gd name="T39" fmla="*/ 244 h 248"/>
                <a:gd name="T40" fmla="*/ 272 w 283"/>
                <a:gd name="T41" fmla="*/ 246 h 248"/>
                <a:gd name="T42" fmla="*/ 267 w 283"/>
                <a:gd name="T43" fmla="*/ 248 h 248"/>
                <a:gd name="T44" fmla="*/ 262 w 283"/>
                <a:gd name="T45" fmla="*/ 248 h 248"/>
                <a:gd name="T46" fmla="*/ 62 w 283"/>
                <a:gd name="T47" fmla="*/ 16 h 248"/>
                <a:gd name="T48" fmla="*/ 58 w 283"/>
                <a:gd name="T49" fmla="*/ 17 h 248"/>
                <a:gd name="T50" fmla="*/ 55 w 283"/>
                <a:gd name="T51" fmla="*/ 19 h 248"/>
                <a:gd name="T52" fmla="*/ 52 w 283"/>
                <a:gd name="T53" fmla="*/ 22 h 248"/>
                <a:gd name="T54" fmla="*/ 51 w 283"/>
                <a:gd name="T55" fmla="*/ 25 h 248"/>
                <a:gd name="T56" fmla="*/ 17 w 283"/>
                <a:gd name="T57" fmla="*/ 225 h 248"/>
                <a:gd name="T58" fmla="*/ 17 w 283"/>
                <a:gd name="T59" fmla="*/ 229 h 248"/>
                <a:gd name="T60" fmla="*/ 18 w 283"/>
                <a:gd name="T61" fmla="*/ 230 h 248"/>
                <a:gd name="T62" fmla="*/ 20 w 283"/>
                <a:gd name="T63" fmla="*/ 232 h 248"/>
                <a:gd name="T64" fmla="*/ 22 w 283"/>
                <a:gd name="T65" fmla="*/ 232 h 248"/>
                <a:gd name="T66" fmla="*/ 262 w 283"/>
                <a:gd name="T67" fmla="*/ 232 h 248"/>
                <a:gd name="T68" fmla="*/ 264 w 283"/>
                <a:gd name="T69" fmla="*/ 232 h 248"/>
                <a:gd name="T70" fmla="*/ 266 w 283"/>
                <a:gd name="T71" fmla="*/ 230 h 248"/>
                <a:gd name="T72" fmla="*/ 267 w 283"/>
                <a:gd name="T73" fmla="*/ 229 h 248"/>
                <a:gd name="T74" fmla="*/ 267 w 283"/>
                <a:gd name="T75" fmla="*/ 225 h 248"/>
                <a:gd name="T76" fmla="*/ 233 w 283"/>
                <a:gd name="T77" fmla="*/ 25 h 248"/>
                <a:gd name="T78" fmla="*/ 232 w 283"/>
                <a:gd name="T79" fmla="*/ 22 h 248"/>
                <a:gd name="T80" fmla="*/ 229 w 283"/>
                <a:gd name="T81" fmla="*/ 19 h 248"/>
                <a:gd name="T82" fmla="*/ 225 w 283"/>
                <a:gd name="T83" fmla="*/ 17 h 248"/>
                <a:gd name="T84" fmla="*/ 222 w 283"/>
                <a:gd name="T85" fmla="*/ 16 h 248"/>
                <a:gd name="T86" fmla="*/ 62 w 283"/>
                <a:gd name="T87" fmla="*/ 1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3" h="248">
                  <a:moveTo>
                    <a:pt x="262" y="248"/>
                  </a:moveTo>
                  <a:lnTo>
                    <a:pt x="22" y="248"/>
                  </a:lnTo>
                  <a:lnTo>
                    <a:pt x="18" y="248"/>
                  </a:lnTo>
                  <a:lnTo>
                    <a:pt x="13" y="246"/>
                  </a:lnTo>
                  <a:lnTo>
                    <a:pt x="9" y="244"/>
                  </a:lnTo>
                  <a:lnTo>
                    <a:pt x="6" y="240"/>
                  </a:lnTo>
                  <a:lnTo>
                    <a:pt x="1" y="232"/>
                  </a:lnTo>
                  <a:lnTo>
                    <a:pt x="0" y="223"/>
                  </a:lnTo>
                  <a:lnTo>
                    <a:pt x="36" y="22"/>
                  </a:lnTo>
                  <a:lnTo>
                    <a:pt x="40" y="11"/>
                  </a:lnTo>
                  <a:lnTo>
                    <a:pt x="50" y="3"/>
                  </a:lnTo>
                  <a:lnTo>
                    <a:pt x="62" y="0"/>
                  </a:lnTo>
                  <a:lnTo>
                    <a:pt x="222" y="0"/>
                  </a:lnTo>
                  <a:lnTo>
                    <a:pt x="234" y="3"/>
                  </a:lnTo>
                  <a:lnTo>
                    <a:pt x="244" y="11"/>
                  </a:lnTo>
                  <a:lnTo>
                    <a:pt x="249" y="22"/>
                  </a:lnTo>
                  <a:lnTo>
                    <a:pt x="283" y="223"/>
                  </a:lnTo>
                  <a:lnTo>
                    <a:pt x="282" y="232"/>
                  </a:lnTo>
                  <a:lnTo>
                    <a:pt x="279" y="240"/>
                  </a:lnTo>
                  <a:lnTo>
                    <a:pt x="275" y="244"/>
                  </a:lnTo>
                  <a:lnTo>
                    <a:pt x="272" y="246"/>
                  </a:lnTo>
                  <a:lnTo>
                    <a:pt x="267" y="248"/>
                  </a:lnTo>
                  <a:lnTo>
                    <a:pt x="262" y="248"/>
                  </a:lnTo>
                  <a:close/>
                  <a:moveTo>
                    <a:pt x="62" y="16"/>
                  </a:moveTo>
                  <a:lnTo>
                    <a:pt x="58" y="17"/>
                  </a:lnTo>
                  <a:lnTo>
                    <a:pt x="55" y="19"/>
                  </a:lnTo>
                  <a:lnTo>
                    <a:pt x="52" y="22"/>
                  </a:lnTo>
                  <a:lnTo>
                    <a:pt x="51" y="25"/>
                  </a:lnTo>
                  <a:lnTo>
                    <a:pt x="17" y="225"/>
                  </a:lnTo>
                  <a:lnTo>
                    <a:pt x="17" y="229"/>
                  </a:lnTo>
                  <a:lnTo>
                    <a:pt x="18" y="230"/>
                  </a:lnTo>
                  <a:lnTo>
                    <a:pt x="20" y="232"/>
                  </a:lnTo>
                  <a:lnTo>
                    <a:pt x="22" y="232"/>
                  </a:lnTo>
                  <a:lnTo>
                    <a:pt x="262" y="232"/>
                  </a:lnTo>
                  <a:lnTo>
                    <a:pt x="264" y="232"/>
                  </a:lnTo>
                  <a:lnTo>
                    <a:pt x="266" y="230"/>
                  </a:lnTo>
                  <a:lnTo>
                    <a:pt x="267" y="229"/>
                  </a:lnTo>
                  <a:lnTo>
                    <a:pt x="267" y="225"/>
                  </a:lnTo>
                  <a:lnTo>
                    <a:pt x="233" y="25"/>
                  </a:lnTo>
                  <a:lnTo>
                    <a:pt x="232" y="22"/>
                  </a:lnTo>
                  <a:lnTo>
                    <a:pt x="229" y="19"/>
                  </a:lnTo>
                  <a:lnTo>
                    <a:pt x="225" y="17"/>
                  </a:lnTo>
                  <a:lnTo>
                    <a:pt x="222" y="16"/>
                  </a:lnTo>
                  <a:lnTo>
                    <a:pt x="6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67"/>
            <p:cNvSpPr>
              <a:spLocks/>
            </p:cNvSpPr>
            <p:nvPr/>
          </p:nvSpPr>
          <p:spPr bwMode="auto">
            <a:xfrm>
              <a:off x="16319500" y="2120900"/>
              <a:ext cx="304800" cy="279400"/>
            </a:xfrm>
            <a:custGeom>
              <a:avLst/>
              <a:gdLst>
                <a:gd name="T0" fmla="*/ 144 w 192"/>
                <a:gd name="T1" fmla="*/ 176 h 176"/>
                <a:gd name="T2" fmla="*/ 48 w 192"/>
                <a:gd name="T3" fmla="*/ 176 h 176"/>
                <a:gd name="T4" fmla="*/ 45 w 192"/>
                <a:gd name="T5" fmla="*/ 176 h 176"/>
                <a:gd name="T6" fmla="*/ 42 w 192"/>
                <a:gd name="T7" fmla="*/ 174 h 176"/>
                <a:gd name="T8" fmla="*/ 40 w 192"/>
                <a:gd name="T9" fmla="*/ 170 h 176"/>
                <a:gd name="T10" fmla="*/ 36 w 192"/>
                <a:gd name="T11" fmla="*/ 165 h 176"/>
                <a:gd name="T12" fmla="*/ 30 w 192"/>
                <a:gd name="T13" fmla="*/ 158 h 176"/>
                <a:gd name="T14" fmla="*/ 19 w 192"/>
                <a:gd name="T15" fmla="*/ 154 h 176"/>
                <a:gd name="T16" fmla="*/ 7 w 192"/>
                <a:gd name="T17" fmla="*/ 152 h 176"/>
                <a:gd name="T18" fmla="*/ 4 w 192"/>
                <a:gd name="T19" fmla="*/ 151 h 176"/>
                <a:gd name="T20" fmla="*/ 2 w 192"/>
                <a:gd name="T21" fmla="*/ 149 h 176"/>
                <a:gd name="T22" fmla="*/ 1 w 192"/>
                <a:gd name="T23" fmla="*/ 147 h 176"/>
                <a:gd name="T24" fmla="*/ 0 w 192"/>
                <a:gd name="T25" fmla="*/ 143 h 176"/>
                <a:gd name="T26" fmla="*/ 16 w 192"/>
                <a:gd name="T27" fmla="*/ 7 h 176"/>
                <a:gd name="T28" fmla="*/ 17 w 192"/>
                <a:gd name="T29" fmla="*/ 5 h 176"/>
                <a:gd name="T30" fmla="*/ 19 w 192"/>
                <a:gd name="T31" fmla="*/ 1 h 176"/>
                <a:gd name="T32" fmla="*/ 22 w 192"/>
                <a:gd name="T33" fmla="*/ 0 h 176"/>
                <a:gd name="T34" fmla="*/ 25 w 192"/>
                <a:gd name="T35" fmla="*/ 0 h 176"/>
                <a:gd name="T36" fmla="*/ 28 w 192"/>
                <a:gd name="T37" fmla="*/ 1 h 176"/>
                <a:gd name="T38" fmla="*/ 31 w 192"/>
                <a:gd name="T39" fmla="*/ 3 h 176"/>
                <a:gd name="T40" fmla="*/ 32 w 192"/>
                <a:gd name="T41" fmla="*/ 6 h 176"/>
                <a:gd name="T42" fmla="*/ 32 w 192"/>
                <a:gd name="T43" fmla="*/ 9 h 176"/>
                <a:gd name="T44" fmla="*/ 17 w 192"/>
                <a:gd name="T45" fmla="*/ 137 h 176"/>
                <a:gd name="T46" fmla="*/ 32 w 192"/>
                <a:gd name="T47" fmla="*/ 142 h 176"/>
                <a:gd name="T48" fmla="*/ 45 w 192"/>
                <a:gd name="T49" fmla="*/ 150 h 176"/>
                <a:gd name="T50" fmla="*/ 53 w 192"/>
                <a:gd name="T51" fmla="*/ 160 h 176"/>
                <a:gd name="T52" fmla="*/ 138 w 192"/>
                <a:gd name="T53" fmla="*/ 160 h 176"/>
                <a:gd name="T54" fmla="*/ 147 w 192"/>
                <a:gd name="T55" fmla="*/ 150 h 176"/>
                <a:gd name="T56" fmla="*/ 160 w 192"/>
                <a:gd name="T57" fmla="*/ 142 h 176"/>
                <a:gd name="T58" fmla="*/ 175 w 192"/>
                <a:gd name="T59" fmla="*/ 137 h 176"/>
                <a:gd name="T60" fmla="*/ 160 w 192"/>
                <a:gd name="T61" fmla="*/ 9 h 176"/>
                <a:gd name="T62" fmla="*/ 160 w 192"/>
                <a:gd name="T63" fmla="*/ 6 h 176"/>
                <a:gd name="T64" fmla="*/ 162 w 192"/>
                <a:gd name="T65" fmla="*/ 3 h 176"/>
                <a:gd name="T66" fmla="*/ 164 w 192"/>
                <a:gd name="T67" fmla="*/ 1 h 176"/>
                <a:gd name="T68" fmla="*/ 167 w 192"/>
                <a:gd name="T69" fmla="*/ 0 h 176"/>
                <a:gd name="T70" fmla="*/ 171 w 192"/>
                <a:gd name="T71" fmla="*/ 0 h 176"/>
                <a:gd name="T72" fmla="*/ 173 w 192"/>
                <a:gd name="T73" fmla="*/ 1 h 176"/>
                <a:gd name="T74" fmla="*/ 175 w 192"/>
                <a:gd name="T75" fmla="*/ 5 h 176"/>
                <a:gd name="T76" fmla="*/ 176 w 192"/>
                <a:gd name="T77" fmla="*/ 7 h 176"/>
                <a:gd name="T78" fmla="*/ 192 w 192"/>
                <a:gd name="T79" fmla="*/ 143 h 176"/>
                <a:gd name="T80" fmla="*/ 191 w 192"/>
                <a:gd name="T81" fmla="*/ 147 h 176"/>
                <a:gd name="T82" fmla="*/ 190 w 192"/>
                <a:gd name="T83" fmla="*/ 149 h 176"/>
                <a:gd name="T84" fmla="*/ 188 w 192"/>
                <a:gd name="T85" fmla="*/ 151 h 176"/>
                <a:gd name="T86" fmla="*/ 185 w 192"/>
                <a:gd name="T87" fmla="*/ 152 h 176"/>
                <a:gd name="T88" fmla="*/ 173 w 192"/>
                <a:gd name="T89" fmla="*/ 154 h 176"/>
                <a:gd name="T90" fmla="*/ 163 w 192"/>
                <a:gd name="T91" fmla="*/ 158 h 176"/>
                <a:gd name="T92" fmla="*/ 156 w 192"/>
                <a:gd name="T93" fmla="*/ 165 h 176"/>
                <a:gd name="T94" fmla="*/ 151 w 192"/>
                <a:gd name="T95" fmla="*/ 170 h 176"/>
                <a:gd name="T96" fmla="*/ 150 w 192"/>
                <a:gd name="T97" fmla="*/ 174 h 176"/>
                <a:gd name="T98" fmla="*/ 147 w 192"/>
                <a:gd name="T99" fmla="*/ 176 h 176"/>
                <a:gd name="T100" fmla="*/ 144 w 192"/>
                <a:gd name="T10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76">
                  <a:moveTo>
                    <a:pt x="144" y="176"/>
                  </a:moveTo>
                  <a:lnTo>
                    <a:pt x="48" y="176"/>
                  </a:lnTo>
                  <a:lnTo>
                    <a:pt x="45" y="176"/>
                  </a:lnTo>
                  <a:lnTo>
                    <a:pt x="42" y="174"/>
                  </a:lnTo>
                  <a:lnTo>
                    <a:pt x="40" y="170"/>
                  </a:lnTo>
                  <a:lnTo>
                    <a:pt x="36" y="165"/>
                  </a:lnTo>
                  <a:lnTo>
                    <a:pt x="30" y="158"/>
                  </a:lnTo>
                  <a:lnTo>
                    <a:pt x="19" y="154"/>
                  </a:lnTo>
                  <a:lnTo>
                    <a:pt x="7" y="152"/>
                  </a:lnTo>
                  <a:lnTo>
                    <a:pt x="4" y="151"/>
                  </a:lnTo>
                  <a:lnTo>
                    <a:pt x="2" y="149"/>
                  </a:lnTo>
                  <a:lnTo>
                    <a:pt x="1" y="147"/>
                  </a:lnTo>
                  <a:lnTo>
                    <a:pt x="0" y="143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17" y="137"/>
                  </a:lnTo>
                  <a:lnTo>
                    <a:pt x="32" y="142"/>
                  </a:lnTo>
                  <a:lnTo>
                    <a:pt x="45" y="150"/>
                  </a:lnTo>
                  <a:lnTo>
                    <a:pt x="53" y="160"/>
                  </a:lnTo>
                  <a:lnTo>
                    <a:pt x="138" y="160"/>
                  </a:lnTo>
                  <a:lnTo>
                    <a:pt x="147" y="150"/>
                  </a:lnTo>
                  <a:lnTo>
                    <a:pt x="160" y="142"/>
                  </a:lnTo>
                  <a:lnTo>
                    <a:pt x="175" y="137"/>
                  </a:lnTo>
                  <a:lnTo>
                    <a:pt x="160" y="9"/>
                  </a:lnTo>
                  <a:lnTo>
                    <a:pt x="160" y="6"/>
                  </a:lnTo>
                  <a:lnTo>
                    <a:pt x="162" y="3"/>
                  </a:lnTo>
                  <a:lnTo>
                    <a:pt x="164" y="1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3" y="1"/>
                  </a:lnTo>
                  <a:lnTo>
                    <a:pt x="175" y="5"/>
                  </a:lnTo>
                  <a:lnTo>
                    <a:pt x="176" y="7"/>
                  </a:lnTo>
                  <a:lnTo>
                    <a:pt x="192" y="143"/>
                  </a:lnTo>
                  <a:lnTo>
                    <a:pt x="191" y="147"/>
                  </a:lnTo>
                  <a:lnTo>
                    <a:pt x="190" y="149"/>
                  </a:lnTo>
                  <a:lnTo>
                    <a:pt x="188" y="151"/>
                  </a:lnTo>
                  <a:lnTo>
                    <a:pt x="185" y="152"/>
                  </a:lnTo>
                  <a:lnTo>
                    <a:pt x="173" y="154"/>
                  </a:lnTo>
                  <a:lnTo>
                    <a:pt x="163" y="158"/>
                  </a:lnTo>
                  <a:lnTo>
                    <a:pt x="156" y="165"/>
                  </a:lnTo>
                  <a:lnTo>
                    <a:pt x="151" y="170"/>
                  </a:lnTo>
                  <a:lnTo>
                    <a:pt x="150" y="174"/>
                  </a:lnTo>
                  <a:lnTo>
                    <a:pt x="147" y="176"/>
                  </a:lnTo>
                  <a:lnTo>
                    <a:pt x="144" y="1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168"/>
            <p:cNvSpPr>
              <a:spLocks noEditPoints="1"/>
            </p:cNvSpPr>
            <p:nvPr/>
          </p:nvSpPr>
          <p:spPr bwMode="auto">
            <a:xfrm>
              <a:off x="16383000" y="2146300"/>
              <a:ext cx="177800" cy="127000"/>
            </a:xfrm>
            <a:custGeom>
              <a:avLst/>
              <a:gdLst>
                <a:gd name="T0" fmla="*/ 56 w 112"/>
                <a:gd name="T1" fmla="*/ 80 h 80"/>
                <a:gd name="T2" fmla="*/ 38 w 112"/>
                <a:gd name="T3" fmla="*/ 78 h 80"/>
                <a:gd name="T4" fmla="*/ 23 w 112"/>
                <a:gd name="T5" fmla="*/ 73 h 80"/>
                <a:gd name="T6" fmla="*/ 10 w 112"/>
                <a:gd name="T7" fmla="*/ 64 h 80"/>
                <a:gd name="T8" fmla="*/ 3 w 112"/>
                <a:gd name="T9" fmla="*/ 53 h 80"/>
                <a:gd name="T10" fmla="*/ 0 w 112"/>
                <a:gd name="T11" fmla="*/ 40 h 80"/>
                <a:gd name="T12" fmla="*/ 3 w 112"/>
                <a:gd name="T13" fmla="*/ 27 h 80"/>
                <a:gd name="T14" fmla="*/ 10 w 112"/>
                <a:gd name="T15" fmla="*/ 17 h 80"/>
                <a:gd name="T16" fmla="*/ 23 w 112"/>
                <a:gd name="T17" fmla="*/ 8 h 80"/>
                <a:gd name="T18" fmla="*/ 38 w 112"/>
                <a:gd name="T19" fmla="*/ 1 h 80"/>
                <a:gd name="T20" fmla="*/ 56 w 112"/>
                <a:gd name="T21" fmla="*/ 0 h 80"/>
                <a:gd name="T22" fmla="*/ 74 w 112"/>
                <a:gd name="T23" fmla="*/ 1 h 80"/>
                <a:gd name="T24" fmla="*/ 90 w 112"/>
                <a:gd name="T25" fmla="*/ 8 h 80"/>
                <a:gd name="T26" fmla="*/ 102 w 112"/>
                <a:gd name="T27" fmla="*/ 17 h 80"/>
                <a:gd name="T28" fmla="*/ 109 w 112"/>
                <a:gd name="T29" fmla="*/ 27 h 80"/>
                <a:gd name="T30" fmla="*/ 112 w 112"/>
                <a:gd name="T31" fmla="*/ 40 h 80"/>
                <a:gd name="T32" fmla="*/ 109 w 112"/>
                <a:gd name="T33" fmla="*/ 53 h 80"/>
                <a:gd name="T34" fmla="*/ 102 w 112"/>
                <a:gd name="T35" fmla="*/ 64 h 80"/>
                <a:gd name="T36" fmla="*/ 90 w 112"/>
                <a:gd name="T37" fmla="*/ 73 h 80"/>
                <a:gd name="T38" fmla="*/ 74 w 112"/>
                <a:gd name="T39" fmla="*/ 78 h 80"/>
                <a:gd name="T40" fmla="*/ 56 w 112"/>
                <a:gd name="T41" fmla="*/ 80 h 80"/>
                <a:gd name="T42" fmla="*/ 56 w 112"/>
                <a:gd name="T43" fmla="*/ 15 h 80"/>
                <a:gd name="T44" fmla="*/ 40 w 112"/>
                <a:gd name="T45" fmla="*/ 18 h 80"/>
                <a:gd name="T46" fmla="*/ 27 w 112"/>
                <a:gd name="T47" fmla="*/ 23 h 80"/>
                <a:gd name="T48" fmla="*/ 19 w 112"/>
                <a:gd name="T49" fmla="*/ 31 h 80"/>
                <a:gd name="T50" fmla="*/ 16 w 112"/>
                <a:gd name="T51" fmla="*/ 40 h 80"/>
                <a:gd name="T52" fmla="*/ 19 w 112"/>
                <a:gd name="T53" fmla="*/ 49 h 80"/>
                <a:gd name="T54" fmla="*/ 27 w 112"/>
                <a:gd name="T55" fmla="*/ 56 h 80"/>
                <a:gd name="T56" fmla="*/ 40 w 112"/>
                <a:gd name="T57" fmla="*/ 62 h 80"/>
                <a:gd name="T58" fmla="*/ 56 w 112"/>
                <a:gd name="T59" fmla="*/ 64 h 80"/>
                <a:gd name="T60" fmla="*/ 72 w 112"/>
                <a:gd name="T61" fmla="*/ 62 h 80"/>
                <a:gd name="T62" fmla="*/ 84 w 112"/>
                <a:gd name="T63" fmla="*/ 56 h 80"/>
                <a:gd name="T64" fmla="*/ 93 w 112"/>
                <a:gd name="T65" fmla="*/ 49 h 80"/>
                <a:gd name="T66" fmla="*/ 96 w 112"/>
                <a:gd name="T67" fmla="*/ 40 h 80"/>
                <a:gd name="T68" fmla="*/ 93 w 112"/>
                <a:gd name="T69" fmla="*/ 31 h 80"/>
                <a:gd name="T70" fmla="*/ 84 w 112"/>
                <a:gd name="T71" fmla="*/ 23 h 80"/>
                <a:gd name="T72" fmla="*/ 72 w 112"/>
                <a:gd name="T73" fmla="*/ 18 h 80"/>
                <a:gd name="T74" fmla="*/ 56 w 112"/>
                <a:gd name="T75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80">
                  <a:moveTo>
                    <a:pt x="56" y="80"/>
                  </a:moveTo>
                  <a:lnTo>
                    <a:pt x="38" y="78"/>
                  </a:lnTo>
                  <a:lnTo>
                    <a:pt x="23" y="73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0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23" y="8"/>
                  </a:lnTo>
                  <a:lnTo>
                    <a:pt x="38" y="1"/>
                  </a:lnTo>
                  <a:lnTo>
                    <a:pt x="56" y="0"/>
                  </a:lnTo>
                  <a:lnTo>
                    <a:pt x="74" y="1"/>
                  </a:lnTo>
                  <a:lnTo>
                    <a:pt x="90" y="8"/>
                  </a:lnTo>
                  <a:lnTo>
                    <a:pt x="102" y="17"/>
                  </a:lnTo>
                  <a:lnTo>
                    <a:pt x="109" y="27"/>
                  </a:lnTo>
                  <a:lnTo>
                    <a:pt x="112" y="40"/>
                  </a:lnTo>
                  <a:lnTo>
                    <a:pt x="109" y="53"/>
                  </a:lnTo>
                  <a:lnTo>
                    <a:pt x="102" y="64"/>
                  </a:lnTo>
                  <a:lnTo>
                    <a:pt x="90" y="73"/>
                  </a:lnTo>
                  <a:lnTo>
                    <a:pt x="74" y="78"/>
                  </a:lnTo>
                  <a:lnTo>
                    <a:pt x="56" y="80"/>
                  </a:lnTo>
                  <a:close/>
                  <a:moveTo>
                    <a:pt x="56" y="15"/>
                  </a:moveTo>
                  <a:lnTo>
                    <a:pt x="40" y="18"/>
                  </a:lnTo>
                  <a:lnTo>
                    <a:pt x="27" y="23"/>
                  </a:lnTo>
                  <a:lnTo>
                    <a:pt x="19" y="31"/>
                  </a:lnTo>
                  <a:lnTo>
                    <a:pt x="16" y="40"/>
                  </a:lnTo>
                  <a:lnTo>
                    <a:pt x="19" y="49"/>
                  </a:lnTo>
                  <a:lnTo>
                    <a:pt x="27" y="56"/>
                  </a:lnTo>
                  <a:lnTo>
                    <a:pt x="40" y="62"/>
                  </a:lnTo>
                  <a:lnTo>
                    <a:pt x="56" y="64"/>
                  </a:lnTo>
                  <a:lnTo>
                    <a:pt x="72" y="62"/>
                  </a:lnTo>
                  <a:lnTo>
                    <a:pt x="84" y="56"/>
                  </a:lnTo>
                  <a:lnTo>
                    <a:pt x="93" y="49"/>
                  </a:lnTo>
                  <a:lnTo>
                    <a:pt x="96" y="40"/>
                  </a:lnTo>
                  <a:lnTo>
                    <a:pt x="93" y="31"/>
                  </a:lnTo>
                  <a:lnTo>
                    <a:pt x="84" y="23"/>
                  </a:lnTo>
                  <a:lnTo>
                    <a:pt x="72" y="18"/>
                  </a:lnTo>
                  <a:lnTo>
                    <a:pt x="56" y="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169"/>
            <p:cNvSpPr>
              <a:spLocks/>
            </p:cNvSpPr>
            <p:nvPr/>
          </p:nvSpPr>
          <p:spPr bwMode="auto">
            <a:xfrm>
              <a:off x="16192500" y="1981200"/>
              <a:ext cx="558800" cy="203200"/>
            </a:xfrm>
            <a:custGeom>
              <a:avLst/>
              <a:gdLst>
                <a:gd name="T0" fmla="*/ 312 w 352"/>
                <a:gd name="T1" fmla="*/ 0 h 128"/>
                <a:gd name="T2" fmla="*/ 40 w 352"/>
                <a:gd name="T3" fmla="*/ 0 h 128"/>
                <a:gd name="T4" fmla="*/ 25 w 352"/>
                <a:gd name="T5" fmla="*/ 3 h 128"/>
                <a:gd name="T6" fmla="*/ 12 w 352"/>
                <a:gd name="T7" fmla="*/ 12 h 128"/>
                <a:gd name="T8" fmla="*/ 3 w 352"/>
                <a:gd name="T9" fmla="*/ 25 h 128"/>
                <a:gd name="T10" fmla="*/ 0 w 352"/>
                <a:gd name="T11" fmla="*/ 40 h 128"/>
                <a:gd name="T12" fmla="*/ 0 w 352"/>
                <a:gd name="T13" fmla="*/ 88 h 128"/>
                <a:gd name="T14" fmla="*/ 3 w 352"/>
                <a:gd name="T15" fmla="*/ 103 h 128"/>
                <a:gd name="T16" fmla="*/ 12 w 352"/>
                <a:gd name="T17" fmla="*/ 116 h 128"/>
                <a:gd name="T18" fmla="*/ 25 w 352"/>
                <a:gd name="T19" fmla="*/ 125 h 128"/>
                <a:gd name="T20" fmla="*/ 40 w 352"/>
                <a:gd name="T21" fmla="*/ 128 h 128"/>
                <a:gd name="T22" fmla="*/ 68 w 352"/>
                <a:gd name="T23" fmla="*/ 128 h 128"/>
                <a:gd name="T24" fmla="*/ 70 w 352"/>
                <a:gd name="T25" fmla="*/ 112 h 128"/>
                <a:gd name="T26" fmla="*/ 40 w 352"/>
                <a:gd name="T27" fmla="*/ 112 h 128"/>
                <a:gd name="T28" fmla="*/ 31 w 352"/>
                <a:gd name="T29" fmla="*/ 110 h 128"/>
                <a:gd name="T30" fmla="*/ 23 w 352"/>
                <a:gd name="T31" fmla="*/ 105 h 128"/>
                <a:gd name="T32" fmla="*/ 18 w 352"/>
                <a:gd name="T33" fmla="*/ 97 h 128"/>
                <a:gd name="T34" fmla="*/ 16 w 352"/>
                <a:gd name="T35" fmla="*/ 88 h 128"/>
                <a:gd name="T36" fmla="*/ 16 w 352"/>
                <a:gd name="T37" fmla="*/ 40 h 128"/>
                <a:gd name="T38" fmla="*/ 18 w 352"/>
                <a:gd name="T39" fmla="*/ 30 h 128"/>
                <a:gd name="T40" fmla="*/ 23 w 352"/>
                <a:gd name="T41" fmla="*/ 23 h 128"/>
                <a:gd name="T42" fmla="*/ 31 w 352"/>
                <a:gd name="T43" fmla="*/ 18 h 128"/>
                <a:gd name="T44" fmla="*/ 40 w 352"/>
                <a:gd name="T45" fmla="*/ 16 h 128"/>
                <a:gd name="T46" fmla="*/ 312 w 352"/>
                <a:gd name="T47" fmla="*/ 16 h 128"/>
                <a:gd name="T48" fmla="*/ 322 w 352"/>
                <a:gd name="T49" fmla="*/ 18 h 128"/>
                <a:gd name="T50" fmla="*/ 329 w 352"/>
                <a:gd name="T51" fmla="*/ 23 h 128"/>
                <a:gd name="T52" fmla="*/ 334 w 352"/>
                <a:gd name="T53" fmla="*/ 30 h 128"/>
                <a:gd name="T54" fmla="*/ 336 w 352"/>
                <a:gd name="T55" fmla="*/ 40 h 128"/>
                <a:gd name="T56" fmla="*/ 336 w 352"/>
                <a:gd name="T57" fmla="*/ 88 h 128"/>
                <a:gd name="T58" fmla="*/ 334 w 352"/>
                <a:gd name="T59" fmla="*/ 97 h 128"/>
                <a:gd name="T60" fmla="*/ 329 w 352"/>
                <a:gd name="T61" fmla="*/ 105 h 128"/>
                <a:gd name="T62" fmla="*/ 322 w 352"/>
                <a:gd name="T63" fmla="*/ 110 h 128"/>
                <a:gd name="T64" fmla="*/ 312 w 352"/>
                <a:gd name="T65" fmla="*/ 112 h 128"/>
                <a:gd name="T66" fmla="*/ 282 w 352"/>
                <a:gd name="T67" fmla="*/ 112 h 128"/>
                <a:gd name="T68" fmla="*/ 284 w 352"/>
                <a:gd name="T69" fmla="*/ 128 h 128"/>
                <a:gd name="T70" fmla="*/ 312 w 352"/>
                <a:gd name="T71" fmla="*/ 128 h 128"/>
                <a:gd name="T72" fmla="*/ 327 w 352"/>
                <a:gd name="T73" fmla="*/ 125 h 128"/>
                <a:gd name="T74" fmla="*/ 340 w 352"/>
                <a:gd name="T75" fmla="*/ 116 h 128"/>
                <a:gd name="T76" fmla="*/ 349 w 352"/>
                <a:gd name="T77" fmla="*/ 103 h 128"/>
                <a:gd name="T78" fmla="*/ 352 w 352"/>
                <a:gd name="T79" fmla="*/ 88 h 128"/>
                <a:gd name="T80" fmla="*/ 352 w 352"/>
                <a:gd name="T81" fmla="*/ 40 h 128"/>
                <a:gd name="T82" fmla="*/ 349 w 352"/>
                <a:gd name="T83" fmla="*/ 25 h 128"/>
                <a:gd name="T84" fmla="*/ 340 w 352"/>
                <a:gd name="T85" fmla="*/ 12 h 128"/>
                <a:gd name="T86" fmla="*/ 327 w 352"/>
                <a:gd name="T87" fmla="*/ 3 h 128"/>
                <a:gd name="T88" fmla="*/ 312 w 352"/>
                <a:gd name="T8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" h="128">
                  <a:moveTo>
                    <a:pt x="31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88"/>
                  </a:lnTo>
                  <a:lnTo>
                    <a:pt x="3" y="103"/>
                  </a:lnTo>
                  <a:lnTo>
                    <a:pt x="12" y="116"/>
                  </a:lnTo>
                  <a:lnTo>
                    <a:pt x="25" y="125"/>
                  </a:lnTo>
                  <a:lnTo>
                    <a:pt x="40" y="128"/>
                  </a:lnTo>
                  <a:lnTo>
                    <a:pt x="68" y="128"/>
                  </a:lnTo>
                  <a:lnTo>
                    <a:pt x="70" y="112"/>
                  </a:lnTo>
                  <a:lnTo>
                    <a:pt x="40" y="112"/>
                  </a:lnTo>
                  <a:lnTo>
                    <a:pt x="31" y="110"/>
                  </a:lnTo>
                  <a:lnTo>
                    <a:pt x="23" y="105"/>
                  </a:lnTo>
                  <a:lnTo>
                    <a:pt x="18" y="97"/>
                  </a:lnTo>
                  <a:lnTo>
                    <a:pt x="16" y="88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23" y="23"/>
                  </a:lnTo>
                  <a:lnTo>
                    <a:pt x="31" y="18"/>
                  </a:lnTo>
                  <a:lnTo>
                    <a:pt x="40" y="16"/>
                  </a:lnTo>
                  <a:lnTo>
                    <a:pt x="312" y="16"/>
                  </a:lnTo>
                  <a:lnTo>
                    <a:pt x="322" y="18"/>
                  </a:lnTo>
                  <a:lnTo>
                    <a:pt x="329" y="23"/>
                  </a:lnTo>
                  <a:lnTo>
                    <a:pt x="334" y="30"/>
                  </a:lnTo>
                  <a:lnTo>
                    <a:pt x="336" y="40"/>
                  </a:lnTo>
                  <a:lnTo>
                    <a:pt x="336" y="88"/>
                  </a:lnTo>
                  <a:lnTo>
                    <a:pt x="334" y="97"/>
                  </a:lnTo>
                  <a:lnTo>
                    <a:pt x="329" y="105"/>
                  </a:lnTo>
                  <a:lnTo>
                    <a:pt x="322" y="110"/>
                  </a:lnTo>
                  <a:lnTo>
                    <a:pt x="312" y="112"/>
                  </a:lnTo>
                  <a:lnTo>
                    <a:pt x="282" y="112"/>
                  </a:lnTo>
                  <a:lnTo>
                    <a:pt x="284" y="128"/>
                  </a:lnTo>
                  <a:lnTo>
                    <a:pt x="312" y="128"/>
                  </a:lnTo>
                  <a:lnTo>
                    <a:pt x="327" y="125"/>
                  </a:lnTo>
                  <a:lnTo>
                    <a:pt x="340" y="116"/>
                  </a:lnTo>
                  <a:lnTo>
                    <a:pt x="349" y="103"/>
                  </a:lnTo>
                  <a:lnTo>
                    <a:pt x="352" y="88"/>
                  </a:lnTo>
                  <a:lnTo>
                    <a:pt x="352" y="40"/>
                  </a:lnTo>
                  <a:lnTo>
                    <a:pt x="349" y="25"/>
                  </a:lnTo>
                  <a:lnTo>
                    <a:pt x="340" y="12"/>
                  </a:lnTo>
                  <a:lnTo>
                    <a:pt x="327" y="3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70"/>
            <p:cNvSpPr>
              <a:spLocks/>
            </p:cNvSpPr>
            <p:nvPr/>
          </p:nvSpPr>
          <p:spPr bwMode="auto">
            <a:xfrm>
              <a:off x="16246475" y="2425700"/>
              <a:ext cx="449263" cy="63500"/>
            </a:xfrm>
            <a:custGeom>
              <a:avLst/>
              <a:gdLst>
                <a:gd name="T0" fmla="*/ 280 w 283"/>
                <a:gd name="T1" fmla="*/ 0 h 40"/>
                <a:gd name="T2" fmla="*/ 275 w 283"/>
                <a:gd name="T3" fmla="*/ 0 h 40"/>
                <a:gd name="T4" fmla="*/ 273 w 283"/>
                <a:gd name="T5" fmla="*/ 3 h 40"/>
                <a:gd name="T6" fmla="*/ 269 w 283"/>
                <a:gd name="T7" fmla="*/ 6 h 40"/>
                <a:gd name="T8" fmla="*/ 265 w 283"/>
                <a:gd name="T9" fmla="*/ 7 h 40"/>
                <a:gd name="T10" fmla="*/ 267 w 283"/>
                <a:gd name="T11" fmla="*/ 17 h 40"/>
                <a:gd name="T12" fmla="*/ 267 w 283"/>
                <a:gd name="T13" fmla="*/ 20 h 40"/>
                <a:gd name="T14" fmla="*/ 266 w 283"/>
                <a:gd name="T15" fmla="*/ 22 h 40"/>
                <a:gd name="T16" fmla="*/ 264 w 283"/>
                <a:gd name="T17" fmla="*/ 24 h 40"/>
                <a:gd name="T18" fmla="*/ 262 w 283"/>
                <a:gd name="T19" fmla="*/ 24 h 40"/>
                <a:gd name="T20" fmla="*/ 22 w 283"/>
                <a:gd name="T21" fmla="*/ 24 h 40"/>
                <a:gd name="T22" fmla="*/ 20 w 283"/>
                <a:gd name="T23" fmla="*/ 24 h 40"/>
                <a:gd name="T24" fmla="*/ 18 w 283"/>
                <a:gd name="T25" fmla="*/ 22 h 40"/>
                <a:gd name="T26" fmla="*/ 17 w 283"/>
                <a:gd name="T27" fmla="*/ 20 h 40"/>
                <a:gd name="T28" fmla="*/ 17 w 283"/>
                <a:gd name="T29" fmla="*/ 17 h 40"/>
                <a:gd name="T30" fmla="*/ 19 w 283"/>
                <a:gd name="T31" fmla="*/ 7 h 40"/>
                <a:gd name="T32" fmla="*/ 14 w 283"/>
                <a:gd name="T33" fmla="*/ 6 h 40"/>
                <a:gd name="T34" fmla="*/ 11 w 283"/>
                <a:gd name="T35" fmla="*/ 3 h 40"/>
                <a:gd name="T36" fmla="*/ 9 w 283"/>
                <a:gd name="T37" fmla="*/ 0 h 40"/>
                <a:gd name="T38" fmla="*/ 4 w 283"/>
                <a:gd name="T39" fmla="*/ 0 h 40"/>
                <a:gd name="T40" fmla="*/ 0 w 283"/>
                <a:gd name="T41" fmla="*/ 15 h 40"/>
                <a:gd name="T42" fmla="*/ 1 w 283"/>
                <a:gd name="T43" fmla="*/ 25 h 40"/>
                <a:gd name="T44" fmla="*/ 6 w 283"/>
                <a:gd name="T45" fmla="*/ 32 h 40"/>
                <a:gd name="T46" fmla="*/ 9 w 283"/>
                <a:gd name="T47" fmla="*/ 35 h 40"/>
                <a:gd name="T48" fmla="*/ 13 w 283"/>
                <a:gd name="T49" fmla="*/ 38 h 40"/>
                <a:gd name="T50" fmla="*/ 18 w 283"/>
                <a:gd name="T51" fmla="*/ 40 h 40"/>
                <a:gd name="T52" fmla="*/ 22 w 283"/>
                <a:gd name="T53" fmla="*/ 40 h 40"/>
                <a:gd name="T54" fmla="*/ 262 w 283"/>
                <a:gd name="T55" fmla="*/ 40 h 40"/>
                <a:gd name="T56" fmla="*/ 267 w 283"/>
                <a:gd name="T57" fmla="*/ 40 h 40"/>
                <a:gd name="T58" fmla="*/ 272 w 283"/>
                <a:gd name="T59" fmla="*/ 38 h 40"/>
                <a:gd name="T60" fmla="*/ 275 w 283"/>
                <a:gd name="T61" fmla="*/ 35 h 40"/>
                <a:gd name="T62" fmla="*/ 279 w 283"/>
                <a:gd name="T63" fmla="*/ 32 h 40"/>
                <a:gd name="T64" fmla="*/ 282 w 283"/>
                <a:gd name="T65" fmla="*/ 25 h 40"/>
                <a:gd name="T66" fmla="*/ 283 w 283"/>
                <a:gd name="T67" fmla="*/ 15 h 40"/>
                <a:gd name="T68" fmla="*/ 280 w 283"/>
                <a:gd name="T6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0">
                  <a:moveTo>
                    <a:pt x="280" y="0"/>
                  </a:moveTo>
                  <a:lnTo>
                    <a:pt x="275" y="0"/>
                  </a:lnTo>
                  <a:lnTo>
                    <a:pt x="273" y="3"/>
                  </a:lnTo>
                  <a:lnTo>
                    <a:pt x="269" y="6"/>
                  </a:lnTo>
                  <a:lnTo>
                    <a:pt x="265" y="7"/>
                  </a:lnTo>
                  <a:lnTo>
                    <a:pt x="267" y="17"/>
                  </a:lnTo>
                  <a:lnTo>
                    <a:pt x="267" y="20"/>
                  </a:lnTo>
                  <a:lnTo>
                    <a:pt x="266" y="22"/>
                  </a:lnTo>
                  <a:lnTo>
                    <a:pt x="264" y="24"/>
                  </a:lnTo>
                  <a:lnTo>
                    <a:pt x="26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9" y="7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3" y="3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62" y="40"/>
                  </a:lnTo>
                  <a:lnTo>
                    <a:pt x="267" y="40"/>
                  </a:lnTo>
                  <a:lnTo>
                    <a:pt x="272" y="38"/>
                  </a:lnTo>
                  <a:lnTo>
                    <a:pt x="275" y="35"/>
                  </a:lnTo>
                  <a:lnTo>
                    <a:pt x="279" y="32"/>
                  </a:lnTo>
                  <a:lnTo>
                    <a:pt x="282" y="25"/>
                  </a:lnTo>
                  <a:lnTo>
                    <a:pt x="283" y="15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71"/>
            <p:cNvSpPr>
              <a:spLocks/>
            </p:cNvSpPr>
            <p:nvPr/>
          </p:nvSpPr>
          <p:spPr bwMode="auto">
            <a:xfrm>
              <a:off x="16246475" y="2463800"/>
              <a:ext cx="449263" cy="63500"/>
            </a:xfrm>
            <a:custGeom>
              <a:avLst/>
              <a:gdLst>
                <a:gd name="T0" fmla="*/ 280 w 283"/>
                <a:gd name="T1" fmla="*/ 0 h 40"/>
                <a:gd name="T2" fmla="*/ 275 w 283"/>
                <a:gd name="T3" fmla="*/ 0 h 40"/>
                <a:gd name="T4" fmla="*/ 273 w 283"/>
                <a:gd name="T5" fmla="*/ 4 h 40"/>
                <a:gd name="T6" fmla="*/ 269 w 283"/>
                <a:gd name="T7" fmla="*/ 6 h 40"/>
                <a:gd name="T8" fmla="*/ 265 w 283"/>
                <a:gd name="T9" fmla="*/ 7 h 40"/>
                <a:gd name="T10" fmla="*/ 267 w 283"/>
                <a:gd name="T11" fmla="*/ 18 h 40"/>
                <a:gd name="T12" fmla="*/ 267 w 283"/>
                <a:gd name="T13" fmla="*/ 20 h 40"/>
                <a:gd name="T14" fmla="*/ 266 w 283"/>
                <a:gd name="T15" fmla="*/ 22 h 40"/>
                <a:gd name="T16" fmla="*/ 264 w 283"/>
                <a:gd name="T17" fmla="*/ 23 h 40"/>
                <a:gd name="T18" fmla="*/ 262 w 283"/>
                <a:gd name="T19" fmla="*/ 24 h 40"/>
                <a:gd name="T20" fmla="*/ 22 w 283"/>
                <a:gd name="T21" fmla="*/ 24 h 40"/>
                <a:gd name="T22" fmla="*/ 20 w 283"/>
                <a:gd name="T23" fmla="*/ 23 h 40"/>
                <a:gd name="T24" fmla="*/ 18 w 283"/>
                <a:gd name="T25" fmla="*/ 22 h 40"/>
                <a:gd name="T26" fmla="*/ 17 w 283"/>
                <a:gd name="T27" fmla="*/ 20 h 40"/>
                <a:gd name="T28" fmla="*/ 17 w 283"/>
                <a:gd name="T29" fmla="*/ 18 h 40"/>
                <a:gd name="T30" fmla="*/ 19 w 283"/>
                <a:gd name="T31" fmla="*/ 7 h 40"/>
                <a:gd name="T32" fmla="*/ 14 w 283"/>
                <a:gd name="T33" fmla="*/ 6 h 40"/>
                <a:gd name="T34" fmla="*/ 11 w 283"/>
                <a:gd name="T35" fmla="*/ 4 h 40"/>
                <a:gd name="T36" fmla="*/ 9 w 283"/>
                <a:gd name="T37" fmla="*/ 0 h 40"/>
                <a:gd name="T38" fmla="*/ 4 w 283"/>
                <a:gd name="T39" fmla="*/ 0 h 40"/>
                <a:gd name="T40" fmla="*/ 0 w 283"/>
                <a:gd name="T41" fmla="*/ 15 h 40"/>
                <a:gd name="T42" fmla="*/ 1 w 283"/>
                <a:gd name="T43" fmla="*/ 24 h 40"/>
                <a:gd name="T44" fmla="*/ 6 w 283"/>
                <a:gd name="T45" fmla="*/ 33 h 40"/>
                <a:gd name="T46" fmla="*/ 9 w 283"/>
                <a:gd name="T47" fmla="*/ 36 h 40"/>
                <a:gd name="T48" fmla="*/ 13 w 283"/>
                <a:gd name="T49" fmla="*/ 38 h 40"/>
                <a:gd name="T50" fmla="*/ 18 w 283"/>
                <a:gd name="T51" fmla="*/ 39 h 40"/>
                <a:gd name="T52" fmla="*/ 22 w 283"/>
                <a:gd name="T53" fmla="*/ 40 h 40"/>
                <a:gd name="T54" fmla="*/ 262 w 283"/>
                <a:gd name="T55" fmla="*/ 40 h 40"/>
                <a:gd name="T56" fmla="*/ 267 w 283"/>
                <a:gd name="T57" fmla="*/ 39 h 40"/>
                <a:gd name="T58" fmla="*/ 272 w 283"/>
                <a:gd name="T59" fmla="*/ 38 h 40"/>
                <a:gd name="T60" fmla="*/ 275 w 283"/>
                <a:gd name="T61" fmla="*/ 36 h 40"/>
                <a:gd name="T62" fmla="*/ 279 w 283"/>
                <a:gd name="T63" fmla="*/ 33 h 40"/>
                <a:gd name="T64" fmla="*/ 282 w 283"/>
                <a:gd name="T65" fmla="*/ 24 h 40"/>
                <a:gd name="T66" fmla="*/ 283 w 283"/>
                <a:gd name="T67" fmla="*/ 15 h 40"/>
                <a:gd name="T68" fmla="*/ 280 w 283"/>
                <a:gd name="T6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40">
                  <a:moveTo>
                    <a:pt x="280" y="0"/>
                  </a:moveTo>
                  <a:lnTo>
                    <a:pt x="275" y="0"/>
                  </a:lnTo>
                  <a:lnTo>
                    <a:pt x="273" y="4"/>
                  </a:lnTo>
                  <a:lnTo>
                    <a:pt x="269" y="6"/>
                  </a:lnTo>
                  <a:lnTo>
                    <a:pt x="265" y="7"/>
                  </a:lnTo>
                  <a:lnTo>
                    <a:pt x="267" y="18"/>
                  </a:lnTo>
                  <a:lnTo>
                    <a:pt x="267" y="20"/>
                  </a:lnTo>
                  <a:lnTo>
                    <a:pt x="266" y="22"/>
                  </a:lnTo>
                  <a:lnTo>
                    <a:pt x="264" y="23"/>
                  </a:lnTo>
                  <a:lnTo>
                    <a:pt x="262" y="24"/>
                  </a:lnTo>
                  <a:lnTo>
                    <a:pt x="22" y="24"/>
                  </a:lnTo>
                  <a:lnTo>
                    <a:pt x="20" y="23"/>
                  </a:lnTo>
                  <a:lnTo>
                    <a:pt x="18" y="22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9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8" y="39"/>
                  </a:lnTo>
                  <a:lnTo>
                    <a:pt x="22" y="40"/>
                  </a:lnTo>
                  <a:lnTo>
                    <a:pt x="262" y="40"/>
                  </a:lnTo>
                  <a:lnTo>
                    <a:pt x="267" y="39"/>
                  </a:lnTo>
                  <a:lnTo>
                    <a:pt x="272" y="38"/>
                  </a:lnTo>
                  <a:lnTo>
                    <a:pt x="275" y="36"/>
                  </a:lnTo>
                  <a:lnTo>
                    <a:pt x="279" y="33"/>
                  </a:lnTo>
                  <a:lnTo>
                    <a:pt x="282" y="24"/>
                  </a:lnTo>
                  <a:lnTo>
                    <a:pt x="283" y="15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Owal 55"/>
          <p:cNvSpPr/>
          <p:nvPr/>
        </p:nvSpPr>
        <p:spPr>
          <a:xfrm>
            <a:off x="426897" y="2039989"/>
            <a:ext cx="663581" cy="663581"/>
          </a:xfrm>
          <a:prstGeom prst="ellipse">
            <a:avLst/>
          </a:prstGeom>
          <a:noFill/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schemeClr val="bg1"/>
              </a:solidFill>
            </a:endParaRPr>
          </a:p>
        </p:txBody>
      </p:sp>
      <p:grpSp>
        <p:nvGrpSpPr>
          <p:cNvPr id="72" name="Grupa 71"/>
          <p:cNvGrpSpPr/>
          <p:nvPr/>
        </p:nvGrpSpPr>
        <p:grpSpPr>
          <a:xfrm>
            <a:off x="4897819" y="2039989"/>
            <a:ext cx="663581" cy="663581"/>
            <a:chOff x="6530425" y="1474036"/>
            <a:chExt cx="884774" cy="884774"/>
          </a:xfrm>
        </p:grpSpPr>
        <p:grpSp>
          <p:nvGrpSpPr>
            <p:cNvPr id="42" name="Grupa 41"/>
            <p:cNvGrpSpPr/>
            <p:nvPr/>
          </p:nvGrpSpPr>
          <p:grpSpPr>
            <a:xfrm>
              <a:off x="6715226" y="1597561"/>
              <a:ext cx="515172" cy="570673"/>
              <a:chOff x="13279439" y="2841626"/>
              <a:chExt cx="574675" cy="636587"/>
            </a:xfrm>
          </p:grpSpPr>
          <p:sp>
            <p:nvSpPr>
              <p:cNvPr id="43" name="Rectangle 598"/>
              <p:cNvSpPr>
                <a:spLocks noChangeArrowheads="1"/>
              </p:cNvSpPr>
              <p:nvPr/>
            </p:nvSpPr>
            <p:spPr bwMode="auto">
              <a:xfrm>
                <a:off x="13598526" y="2841626"/>
                <a:ext cx="20638" cy="52388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599"/>
              <p:cNvSpPr>
                <a:spLocks/>
              </p:cNvSpPr>
              <p:nvPr/>
            </p:nvSpPr>
            <p:spPr bwMode="auto">
              <a:xfrm>
                <a:off x="13527089" y="2860676"/>
                <a:ext cx="42863" cy="55563"/>
              </a:xfrm>
              <a:custGeom>
                <a:avLst/>
                <a:gdLst>
                  <a:gd name="T0" fmla="*/ 10 w 27"/>
                  <a:gd name="T1" fmla="*/ 0 h 35"/>
                  <a:gd name="T2" fmla="*/ 27 w 27"/>
                  <a:gd name="T3" fmla="*/ 29 h 35"/>
                  <a:gd name="T4" fmla="*/ 17 w 27"/>
                  <a:gd name="T5" fmla="*/ 35 h 35"/>
                  <a:gd name="T6" fmla="*/ 0 w 27"/>
                  <a:gd name="T7" fmla="*/ 6 h 35"/>
                  <a:gd name="T8" fmla="*/ 10 w 2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10" y="0"/>
                    </a:moveTo>
                    <a:lnTo>
                      <a:pt x="27" y="29"/>
                    </a:lnTo>
                    <a:lnTo>
                      <a:pt x="17" y="35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600"/>
              <p:cNvSpPr>
                <a:spLocks/>
              </p:cNvSpPr>
              <p:nvPr/>
            </p:nvSpPr>
            <p:spPr bwMode="auto">
              <a:xfrm>
                <a:off x="13476289" y="2914651"/>
                <a:ext cx="55563" cy="42863"/>
              </a:xfrm>
              <a:custGeom>
                <a:avLst/>
                <a:gdLst>
                  <a:gd name="T0" fmla="*/ 7 w 35"/>
                  <a:gd name="T1" fmla="*/ 0 h 27"/>
                  <a:gd name="T2" fmla="*/ 35 w 35"/>
                  <a:gd name="T3" fmla="*/ 17 h 27"/>
                  <a:gd name="T4" fmla="*/ 29 w 35"/>
                  <a:gd name="T5" fmla="*/ 27 h 27"/>
                  <a:gd name="T6" fmla="*/ 0 w 35"/>
                  <a:gd name="T7" fmla="*/ 10 h 27"/>
                  <a:gd name="T8" fmla="*/ 7 w 3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0"/>
                    </a:moveTo>
                    <a:lnTo>
                      <a:pt x="35" y="17"/>
                    </a:lnTo>
                    <a:lnTo>
                      <a:pt x="29" y="27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Rectangle 601"/>
              <p:cNvSpPr>
                <a:spLocks noChangeArrowheads="1"/>
              </p:cNvSpPr>
              <p:nvPr/>
            </p:nvSpPr>
            <p:spPr bwMode="auto">
              <a:xfrm>
                <a:off x="13466764" y="2989263"/>
                <a:ext cx="50800" cy="20638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602"/>
              <p:cNvSpPr>
                <a:spLocks/>
              </p:cNvSpPr>
              <p:nvPr/>
            </p:nvSpPr>
            <p:spPr bwMode="auto">
              <a:xfrm>
                <a:off x="13484226" y="3038476"/>
                <a:ext cx="53975" cy="44450"/>
              </a:xfrm>
              <a:custGeom>
                <a:avLst/>
                <a:gdLst>
                  <a:gd name="T0" fmla="*/ 28 w 34"/>
                  <a:gd name="T1" fmla="*/ 0 h 28"/>
                  <a:gd name="T2" fmla="*/ 34 w 34"/>
                  <a:gd name="T3" fmla="*/ 12 h 28"/>
                  <a:gd name="T4" fmla="*/ 6 w 34"/>
                  <a:gd name="T5" fmla="*/ 28 h 28"/>
                  <a:gd name="T6" fmla="*/ 0 w 34"/>
                  <a:gd name="T7" fmla="*/ 17 h 28"/>
                  <a:gd name="T8" fmla="*/ 28 w 3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8">
                    <a:moveTo>
                      <a:pt x="28" y="0"/>
                    </a:moveTo>
                    <a:lnTo>
                      <a:pt x="34" y="12"/>
                    </a:lnTo>
                    <a:lnTo>
                      <a:pt x="6" y="28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603"/>
              <p:cNvSpPr>
                <a:spLocks/>
              </p:cNvSpPr>
              <p:nvPr/>
            </p:nvSpPr>
            <p:spPr bwMode="auto">
              <a:xfrm>
                <a:off x="13703301" y="3028951"/>
                <a:ext cx="53975" cy="41275"/>
              </a:xfrm>
              <a:custGeom>
                <a:avLst/>
                <a:gdLst>
                  <a:gd name="T0" fmla="*/ 5 w 34"/>
                  <a:gd name="T1" fmla="*/ 0 h 26"/>
                  <a:gd name="T2" fmla="*/ 34 w 34"/>
                  <a:gd name="T3" fmla="*/ 15 h 26"/>
                  <a:gd name="T4" fmla="*/ 27 w 34"/>
                  <a:gd name="T5" fmla="*/ 26 h 26"/>
                  <a:gd name="T6" fmla="*/ 0 w 34"/>
                  <a:gd name="T7" fmla="*/ 10 h 26"/>
                  <a:gd name="T8" fmla="*/ 5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5" y="0"/>
                    </a:moveTo>
                    <a:lnTo>
                      <a:pt x="34" y="15"/>
                    </a:lnTo>
                    <a:lnTo>
                      <a:pt x="27" y="26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Rectangle 604"/>
              <p:cNvSpPr>
                <a:spLocks noChangeArrowheads="1"/>
              </p:cNvSpPr>
              <p:nvPr/>
            </p:nvSpPr>
            <p:spPr bwMode="auto">
              <a:xfrm>
                <a:off x="13717589" y="2976563"/>
                <a:ext cx="52388" cy="19050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605"/>
              <p:cNvSpPr>
                <a:spLocks/>
              </p:cNvSpPr>
              <p:nvPr/>
            </p:nvSpPr>
            <p:spPr bwMode="auto">
              <a:xfrm>
                <a:off x="13695364" y="2901951"/>
                <a:ext cx="55563" cy="42863"/>
              </a:xfrm>
              <a:custGeom>
                <a:avLst/>
                <a:gdLst>
                  <a:gd name="T0" fmla="*/ 28 w 35"/>
                  <a:gd name="T1" fmla="*/ 0 h 27"/>
                  <a:gd name="T2" fmla="*/ 35 w 35"/>
                  <a:gd name="T3" fmla="*/ 12 h 27"/>
                  <a:gd name="T4" fmla="*/ 6 w 35"/>
                  <a:gd name="T5" fmla="*/ 27 h 27"/>
                  <a:gd name="T6" fmla="*/ 0 w 35"/>
                  <a:gd name="T7" fmla="*/ 17 h 27"/>
                  <a:gd name="T8" fmla="*/ 28 w 3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28" y="0"/>
                    </a:moveTo>
                    <a:lnTo>
                      <a:pt x="35" y="12"/>
                    </a:lnTo>
                    <a:lnTo>
                      <a:pt x="6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606"/>
              <p:cNvSpPr>
                <a:spLocks/>
              </p:cNvSpPr>
              <p:nvPr/>
            </p:nvSpPr>
            <p:spPr bwMode="auto">
              <a:xfrm>
                <a:off x="13652501" y="2854326"/>
                <a:ext cx="42863" cy="53975"/>
              </a:xfrm>
              <a:custGeom>
                <a:avLst/>
                <a:gdLst>
                  <a:gd name="T0" fmla="*/ 16 w 27"/>
                  <a:gd name="T1" fmla="*/ 0 h 34"/>
                  <a:gd name="T2" fmla="*/ 27 w 27"/>
                  <a:gd name="T3" fmla="*/ 5 h 34"/>
                  <a:gd name="T4" fmla="*/ 11 w 27"/>
                  <a:gd name="T5" fmla="*/ 34 h 34"/>
                  <a:gd name="T6" fmla="*/ 0 w 27"/>
                  <a:gd name="T7" fmla="*/ 27 h 34"/>
                  <a:gd name="T8" fmla="*/ 16 w 2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16" y="0"/>
                    </a:moveTo>
                    <a:lnTo>
                      <a:pt x="27" y="5"/>
                    </a:lnTo>
                    <a:lnTo>
                      <a:pt x="11" y="34"/>
                    </a:lnTo>
                    <a:lnTo>
                      <a:pt x="0" y="2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607"/>
              <p:cNvSpPr>
                <a:spLocks/>
              </p:cNvSpPr>
              <p:nvPr/>
            </p:nvSpPr>
            <p:spPr bwMode="auto">
              <a:xfrm>
                <a:off x="13457239" y="2960688"/>
                <a:ext cx="396875" cy="473075"/>
              </a:xfrm>
              <a:custGeom>
                <a:avLst/>
                <a:gdLst>
                  <a:gd name="T0" fmla="*/ 113 w 250"/>
                  <a:gd name="T1" fmla="*/ 2 h 298"/>
                  <a:gd name="T2" fmla="*/ 135 w 250"/>
                  <a:gd name="T3" fmla="*/ 36 h 298"/>
                  <a:gd name="T4" fmla="*/ 147 w 250"/>
                  <a:gd name="T5" fmla="*/ 94 h 298"/>
                  <a:gd name="T6" fmla="*/ 232 w 250"/>
                  <a:gd name="T7" fmla="*/ 95 h 298"/>
                  <a:gd name="T8" fmla="*/ 250 w 250"/>
                  <a:gd name="T9" fmla="*/ 124 h 298"/>
                  <a:gd name="T10" fmla="*/ 232 w 250"/>
                  <a:gd name="T11" fmla="*/ 151 h 298"/>
                  <a:gd name="T12" fmla="*/ 237 w 250"/>
                  <a:gd name="T13" fmla="*/ 171 h 298"/>
                  <a:gd name="T14" fmla="*/ 220 w 250"/>
                  <a:gd name="T15" fmla="*/ 197 h 298"/>
                  <a:gd name="T16" fmla="*/ 231 w 250"/>
                  <a:gd name="T17" fmla="*/ 220 h 298"/>
                  <a:gd name="T18" fmla="*/ 212 w 250"/>
                  <a:gd name="T19" fmla="*/ 248 h 298"/>
                  <a:gd name="T20" fmla="*/ 211 w 250"/>
                  <a:gd name="T21" fmla="*/ 268 h 298"/>
                  <a:gd name="T22" fmla="*/ 193 w 250"/>
                  <a:gd name="T23" fmla="*/ 295 h 298"/>
                  <a:gd name="T24" fmla="*/ 165 w 250"/>
                  <a:gd name="T25" fmla="*/ 298 h 298"/>
                  <a:gd name="T26" fmla="*/ 36 w 250"/>
                  <a:gd name="T27" fmla="*/ 288 h 298"/>
                  <a:gd name="T28" fmla="*/ 0 w 250"/>
                  <a:gd name="T29" fmla="*/ 265 h 298"/>
                  <a:gd name="T30" fmla="*/ 42 w 250"/>
                  <a:gd name="T31" fmla="*/ 277 h 298"/>
                  <a:gd name="T32" fmla="*/ 154 w 250"/>
                  <a:gd name="T33" fmla="*/ 286 h 298"/>
                  <a:gd name="T34" fmla="*/ 186 w 250"/>
                  <a:gd name="T35" fmla="*/ 285 h 298"/>
                  <a:gd name="T36" fmla="*/ 197 w 250"/>
                  <a:gd name="T37" fmla="*/ 277 h 298"/>
                  <a:gd name="T38" fmla="*/ 198 w 250"/>
                  <a:gd name="T39" fmla="*/ 263 h 298"/>
                  <a:gd name="T40" fmla="*/ 190 w 250"/>
                  <a:gd name="T41" fmla="*/ 252 h 298"/>
                  <a:gd name="T42" fmla="*/ 181 w 250"/>
                  <a:gd name="T43" fmla="*/ 238 h 298"/>
                  <a:gd name="T44" fmla="*/ 210 w 250"/>
                  <a:gd name="T45" fmla="*/ 235 h 298"/>
                  <a:gd name="T46" fmla="*/ 218 w 250"/>
                  <a:gd name="T47" fmla="*/ 225 h 298"/>
                  <a:gd name="T48" fmla="*/ 216 w 250"/>
                  <a:gd name="T49" fmla="*/ 210 h 298"/>
                  <a:gd name="T50" fmla="*/ 205 w 250"/>
                  <a:gd name="T51" fmla="*/ 202 h 298"/>
                  <a:gd name="T52" fmla="*/ 207 w 250"/>
                  <a:gd name="T53" fmla="*/ 189 h 298"/>
                  <a:gd name="T54" fmla="*/ 219 w 250"/>
                  <a:gd name="T55" fmla="*/ 184 h 298"/>
                  <a:gd name="T56" fmla="*/ 224 w 250"/>
                  <a:gd name="T57" fmla="*/ 171 h 298"/>
                  <a:gd name="T58" fmla="*/ 219 w 250"/>
                  <a:gd name="T59" fmla="*/ 159 h 298"/>
                  <a:gd name="T60" fmla="*/ 207 w 250"/>
                  <a:gd name="T61" fmla="*/ 154 h 298"/>
                  <a:gd name="T62" fmla="*/ 224 w 250"/>
                  <a:gd name="T63" fmla="*/ 141 h 298"/>
                  <a:gd name="T64" fmla="*/ 235 w 250"/>
                  <a:gd name="T65" fmla="*/ 133 h 298"/>
                  <a:gd name="T66" fmla="*/ 237 w 250"/>
                  <a:gd name="T67" fmla="*/ 119 h 298"/>
                  <a:gd name="T68" fmla="*/ 228 w 250"/>
                  <a:gd name="T69" fmla="*/ 108 h 298"/>
                  <a:gd name="T70" fmla="*/ 152 w 250"/>
                  <a:gd name="T71" fmla="*/ 106 h 298"/>
                  <a:gd name="T72" fmla="*/ 113 w 250"/>
                  <a:gd name="T73" fmla="*/ 106 h 298"/>
                  <a:gd name="T74" fmla="*/ 122 w 250"/>
                  <a:gd name="T75" fmla="*/ 30 h 298"/>
                  <a:gd name="T76" fmla="*/ 110 w 250"/>
                  <a:gd name="T77" fmla="*/ 15 h 298"/>
                  <a:gd name="T78" fmla="*/ 93 w 250"/>
                  <a:gd name="T79" fmla="*/ 11 h 298"/>
                  <a:gd name="T80" fmla="*/ 36 w 250"/>
                  <a:gd name="T81" fmla="*/ 120 h 298"/>
                  <a:gd name="T82" fmla="*/ 24 w 250"/>
                  <a:gd name="T83" fmla="*/ 142 h 298"/>
                  <a:gd name="T84" fmla="*/ 0 w 250"/>
                  <a:gd name="T85" fmla="*/ 134 h 298"/>
                  <a:gd name="T86" fmla="*/ 27 w 250"/>
                  <a:gd name="T87" fmla="*/ 112 h 298"/>
                  <a:gd name="T88" fmla="*/ 82 w 250"/>
                  <a:gd name="T89" fmla="*/ 49 h 298"/>
                  <a:gd name="T90" fmla="*/ 88 w 250"/>
                  <a:gd name="T9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298">
                    <a:moveTo>
                      <a:pt x="88" y="0"/>
                    </a:moveTo>
                    <a:lnTo>
                      <a:pt x="99" y="0"/>
                    </a:lnTo>
                    <a:lnTo>
                      <a:pt x="113" y="2"/>
                    </a:lnTo>
                    <a:lnTo>
                      <a:pt x="125" y="10"/>
                    </a:lnTo>
                    <a:lnTo>
                      <a:pt x="133" y="22"/>
                    </a:lnTo>
                    <a:lnTo>
                      <a:pt x="135" y="36"/>
                    </a:lnTo>
                    <a:lnTo>
                      <a:pt x="135" y="70"/>
                    </a:lnTo>
                    <a:lnTo>
                      <a:pt x="129" y="94"/>
                    </a:lnTo>
                    <a:lnTo>
                      <a:pt x="147" y="94"/>
                    </a:lnTo>
                    <a:lnTo>
                      <a:pt x="152" y="93"/>
                    </a:lnTo>
                    <a:lnTo>
                      <a:pt x="219" y="93"/>
                    </a:lnTo>
                    <a:lnTo>
                      <a:pt x="232" y="95"/>
                    </a:lnTo>
                    <a:lnTo>
                      <a:pt x="241" y="102"/>
                    </a:lnTo>
                    <a:lnTo>
                      <a:pt x="248" y="112"/>
                    </a:lnTo>
                    <a:lnTo>
                      <a:pt x="250" y="124"/>
                    </a:lnTo>
                    <a:lnTo>
                      <a:pt x="248" y="136"/>
                    </a:lnTo>
                    <a:lnTo>
                      <a:pt x="241" y="145"/>
                    </a:lnTo>
                    <a:lnTo>
                      <a:pt x="232" y="151"/>
                    </a:lnTo>
                    <a:lnTo>
                      <a:pt x="229" y="151"/>
                    </a:lnTo>
                    <a:lnTo>
                      <a:pt x="235" y="159"/>
                    </a:lnTo>
                    <a:lnTo>
                      <a:pt x="237" y="171"/>
                    </a:lnTo>
                    <a:lnTo>
                      <a:pt x="235" y="183"/>
                    </a:lnTo>
                    <a:lnTo>
                      <a:pt x="228" y="193"/>
                    </a:lnTo>
                    <a:lnTo>
                      <a:pt x="220" y="197"/>
                    </a:lnTo>
                    <a:lnTo>
                      <a:pt x="222" y="199"/>
                    </a:lnTo>
                    <a:lnTo>
                      <a:pt x="228" y="208"/>
                    </a:lnTo>
                    <a:lnTo>
                      <a:pt x="231" y="220"/>
                    </a:lnTo>
                    <a:lnTo>
                      <a:pt x="228" y="231"/>
                    </a:lnTo>
                    <a:lnTo>
                      <a:pt x="222" y="242"/>
                    </a:lnTo>
                    <a:lnTo>
                      <a:pt x="212" y="248"/>
                    </a:lnTo>
                    <a:lnTo>
                      <a:pt x="205" y="250"/>
                    </a:lnTo>
                    <a:lnTo>
                      <a:pt x="209" y="256"/>
                    </a:lnTo>
                    <a:lnTo>
                      <a:pt x="211" y="268"/>
                    </a:lnTo>
                    <a:lnTo>
                      <a:pt x="209" y="280"/>
                    </a:lnTo>
                    <a:lnTo>
                      <a:pt x="202" y="289"/>
                    </a:lnTo>
                    <a:lnTo>
                      <a:pt x="193" y="295"/>
                    </a:lnTo>
                    <a:lnTo>
                      <a:pt x="181" y="298"/>
                    </a:lnTo>
                    <a:lnTo>
                      <a:pt x="165" y="298"/>
                    </a:lnTo>
                    <a:lnTo>
                      <a:pt x="165" y="298"/>
                    </a:lnTo>
                    <a:lnTo>
                      <a:pt x="70" y="298"/>
                    </a:lnTo>
                    <a:lnTo>
                      <a:pt x="51" y="295"/>
                    </a:lnTo>
                    <a:lnTo>
                      <a:pt x="36" y="288"/>
                    </a:lnTo>
                    <a:lnTo>
                      <a:pt x="25" y="277"/>
                    </a:lnTo>
                    <a:lnTo>
                      <a:pt x="0" y="277"/>
                    </a:lnTo>
                    <a:lnTo>
                      <a:pt x="0" y="265"/>
                    </a:lnTo>
                    <a:lnTo>
                      <a:pt x="30" y="265"/>
                    </a:lnTo>
                    <a:lnTo>
                      <a:pt x="32" y="267"/>
                    </a:lnTo>
                    <a:lnTo>
                      <a:pt x="42" y="277"/>
                    </a:lnTo>
                    <a:lnTo>
                      <a:pt x="55" y="284"/>
                    </a:lnTo>
                    <a:lnTo>
                      <a:pt x="70" y="286"/>
                    </a:lnTo>
                    <a:lnTo>
                      <a:pt x="154" y="286"/>
                    </a:lnTo>
                    <a:lnTo>
                      <a:pt x="154" y="286"/>
                    </a:lnTo>
                    <a:lnTo>
                      <a:pt x="181" y="286"/>
                    </a:lnTo>
                    <a:lnTo>
                      <a:pt x="186" y="285"/>
                    </a:lnTo>
                    <a:lnTo>
                      <a:pt x="190" y="284"/>
                    </a:lnTo>
                    <a:lnTo>
                      <a:pt x="194" y="281"/>
                    </a:lnTo>
                    <a:lnTo>
                      <a:pt x="197" y="277"/>
                    </a:lnTo>
                    <a:lnTo>
                      <a:pt x="198" y="273"/>
                    </a:lnTo>
                    <a:lnTo>
                      <a:pt x="199" y="268"/>
                    </a:lnTo>
                    <a:lnTo>
                      <a:pt x="198" y="263"/>
                    </a:lnTo>
                    <a:lnTo>
                      <a:pt x="197" y="259"/>
                    </a:lnTo>
                    <a:lnTo>
                      <a:pt x="194" y="255"/>
                    </a:lnTo>
                    <a:lnTo>
                      <a:pt x="190" y="252"/>
                    </a:lnTo>
                    <a:lnTo>
                      <a:pt x="186" y="251"/>
                    </a:lnTo>
                    <a:lnTo>
                      <a:pt x="181" y="250"/>
                    </a:lnTo>
                    <a:lnTo>
                      <a:pt x="181" y="238"/>
                    </a:lnTo>
                    <a:lnTo>
                      <a:pt x="201" y="238"/>
                    </a:lnTo>
                    <a:lnTo>
                      <a:pt x="205" y="237"/>
                    </a:lnTo>
                    <a:lnTo>
                      <a:pt x="210" y="235"/>
                    </a:lnTo>
                    <a:lnTo>
                      <a:pt x="212" y="233"/>
                    </a:lnTo>
                    <a:lnTo>
                      <a:pt x="216" y="229"/>
                    </a:lnTo>
                    <a:lnTo>
                      <a:pt x="218" y="225"/>
                    </a:lnTo>
                    <a:lnTo>
                      <a:pt x="218" y="220"/>
                    </a:lnTo>
                    <a:lnTo>
                      <a:pt x="218" y="216"/>
                    </a:lnTo>
                    <a:lnTo>
                      <a:pt x="216" y="210"/>
                    </a:lnTo>
                    <a:lnTo>
                      <a:pt x="212" y="208"/>
                    </a:lnTo>
                    <a:lnTo>
                      <a:pt x="210" y="204"/>
                    </a:lnTo>
                    <a:lnTo>
                      <a:pt x="205" y="202"/>
                    </a:lnTo>
                    <a:lnTo>
                      <a:pt x="201" y="202"/>
                    </a:lnTo>
                    <a:lnTo>
                      <a:pt x="201" y="189"/>
                    </a:lnTo>
                    <a:lnTo>
                      <a:pt x="207" y="189"/>
                    </a:lnTo>
                    <a:lnTo>
                      <a:pt x="211" y="189"/>
                    </a:lnTo>
                    <a:lnTo>
                      <a:pt x="216" y="187"/>
                    </a:lnTo>
                    <a:lnTo>
                      <a:pt x="219" y="184"/>
                    </a:lnTo>
                    <a:lnTo>
                      <a:pt x="223" y="180"/>
                    </a:lnTo>
                    <a:lnTo>
                      <a:pt x="224" y="176"/>
                    </a:lnTo>
                    <a:lnTo>
                      <a:pt x="224" y="171"/>
                    </a:lnTo>
                    <a:lnTo>
                      <a:pt x="224" y="167"/>
                    </a:lnTo>
                    <a:lnTo>
                      <a:pt x="223" y="163"/>
                    </a:lnTo>
                    <a:lnTo>
                      <a:pt x="219" y="159"/>
                    </a:lnTo>
                    <a:lnTo>
                      <a:pt x="216" y="157"/>
                    </a:lnTo>
                    <a:lnTo>
                      <a:pt x="211" y="154"/>
                    </a:lnTo>
                    <a:lnTo>
                      <a:pt x="207" y="154"/>
                    </a:lnTo>
                    <a:lnTo>
                      <a:pt x="207" y="141"/>
                    </a:lnTo>
                    <a:lnTo>
                      <a:pt x="219" y="141"/>
                    </a:lnTo>
                    <a:lnTo>
                      <a:pt x="224" y="141"/>
                    </a:lnTo>
                    <a:lnTo>
                      <a:pt x="228" y="138"/>
                    </a:lnTo>
                    <a:lnTo>
                      <a:pt x="232" y="136"/>
                    </a:lnTo>
                    <a:lnTo>
                      <a:pt x="235" y="133"/>
                    </a:lnTo>
                    <a:lnTo>
                      <a:pt x="237" y="128"/>
                    </a:lnTo>
                    <a:lnTo>
                      <a:pt x="237" y="124"/>
                    </a:lnTo>
                    <a:lnTo>
                      <a:pt x="237" y="119"/>
                    </a:lnTo>
                    <a:lnTo>
                      <a:pt x="235" y="115"/>
                    </a:lnTo>
                    <a:lnTo>
                      <a:pt x="232" y="111"/>
                    </a:lnTo>
                    <a:lnTo>
                      <a:pt x="228" y="108"/>
                    </a:lnTo>
                    <a:lnTo>
                      <a:pt x="224" y="106"/>
                    </a:lnTo>
                    <a:lnTo>
                      <a:pt x="219" y="106"/>
                    </a:lnTo>
                    <a:lnTo>
                      <a:pt x="152" y="106"/>
                    </a:lnTo>
                    <a:lnTo>
                      <a:pt x="148" y="106"/>
                    </a:lnTo>
                    <a:lnTo>
                      <a:pt x="148" y="106"/>
                    </a:lnTo>
                    <a:lnTo>
                      <a:pt x="113" y="106"/>
                    </a:lnTo>
                    <a:lnTo>
                      <a:pt x="123" y="69"/>
                    </a:lnTo>
                    <a:lnTo>
                      <a:pt x="123" y="36"/>
                    </a:lnTo>
                    <a:lnTo>
                      <a:pt x="122" y="30"/>
                    </a:lnTo>
                    <a:lnTo>
                      <a:pt x="119" y="23"/>
                    </a:lnTo>
                    <a:lnTo>
                      <a:pt x="116" y="19"/>
                    </a:lnTo>
                    <a:lnTo>
                      <a:pt x="110" y="15"/>
                    </a:lnTo>
                    <a:lnTo>
                      <a:pt x="105" y="13"/>
                    </a:lnTo>
                    <a:lnTo>
                      <a:pt x="99" y="11"/>
                    </a:lnTo>
                    <a:lnTo>
                      <a:pt x="93" y="11"/>
                    </a:lnTo>
                    <a:lnTo>
                      <a:pt x="93" y="53"/>
                    </a:lnTo>
                    <a:lnTo>
                      <a:pt x="80" y="72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29" y="130"/>
                    </a:lnTo>
                    <a:lnTo>
                      <a:pt x="24" y="142"/>
                    </a:lnTo>
                    <a:lnTo>
                      <a:pt x="23" y="146"/>
                    </a:lnTo>
                    <a:lnTo>
                      <a:pt x="0" y="146"/>
                    </a:lnTo>
                    <a:lnTo>
                      <a:pt x="0" y="134"/>
                    </a:lnTo>
                    <a:lnTo>
                      <a:pt x="13" y="134"/>
                    </a:lnTo>
                    <a:lnTo>
                      <a:pt x="17" y="124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71" y="65"/>
                    </a:lnTo>
                    <a:lnTo>
                      <a:pt x="82" y="49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608"/>
              <p:cNvSpPr>
                <a:spLocks/>
              </p:cNvSpPr>
              <p:nvPr/>
            </p:nvSpPr>
            <p:spPr bwMode="auto">
              <a:xfrm>
                <a:off x="13279439" y="3157538"/>
                <a:ext cx="150813" cy="320675"/>
              </a:xfrm>
              <a:custGeom>
                <a:avLst/>
                <a:gdLst>
                  <a:gd name="T0" fmla="*/ 0 w 95"/>
                  <a:gd name="T1" fmla="*/ 0 h 202"/>
                  <a:gd name="T2" fmla="*/ 95 w 95"/>
                  <a:gd name="T3" fmla="*/ 0 h 202"/>
                  <a:gd name="T4" fmla="*/ 95 w 95"/>
                  <a:gd name="T5" fmla="*/ 202 h 202"/>
                  <a:gd name="T6" fmla="*/ 0 w 95"/>
                  <a:gd name="T7" fmla="*/ 202 h 202"/>
                  <a:gd name="T8" fmla="*/ 0 w 95"/>
                  <a:gd name="T9" fmla="*/ 190 h 202"/>
                  <a:gd name="T10" fmla="*/ 82 w 95"/>
                  <a:gd name="T11" fmla="*/ 190 h 202"/>
                  <a:gd name="T12" fmla="*/ 82 w 95"/>
                  <a:gd name="T13" fmla="*/ 13 h 202"/>
                  <a:gd name="T14" fmla="*/ 0 w 95"/>
                  <a:gd name="T15" fmla="*/ 13 h 202"/>
                  <a:gd name="T16" fmla="*/ 0 w 95"/>
                  <a:gd name="T1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2">
                    <a:moveTo>
                      <a:pt x="0" y="0"/>
                    </a:moveTo>
                    <a:lnTo>
                      <a:pt x="95" y="0"/>
                    </a:lnTo>
                    <a:lnTo>
                      <a:pt x="95" y="202"/>
                    </a:lnTo>
                    <a:lnTo>
                      <a:pt x="0" y="202"/>
                    </a:lnTo>
                    <a:lnTo>
                      <a:pt x="0" y="190"/>
                    </a:lnTo>
                    <a:lnTo>
                      <a:pt x="82" y="190"/>
                    </a:lnTo>
                    <a:lnTo>
                      <a:pt x="82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002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Rectangle 609"/>
              <p:cNvSpPr>
                <a:spLocks noChangeArrowheads="1"/>
              </p:cNvSpPr>
              <p:nvPr/>
            </p:nvSpPr>
            <p:spPr bwMode="auto">
              <a:xfrm>
                <a:off x="13357226" y="3414713"/>
                <a:ext cx="26988" cy="20638"/>
              </a:xfrm>
              <a:prstGeom prst="rect">
                <a:avLst/>
              </a:prstGeom>
              <a:solidFill>
                <a:srgbClr val="CF002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62" name="Owal 61"/>
            <p:cNvSpPr/>
            <p:nvPr/>
          </p:nvSpPr>
          <p:spPr>
            <a:xfrm>
              <a:off x="6530425" y="1474036"/>
              <a:ext cx="884774" cy="884774"/>
            </a:xfrm>
            <a:prstGeom prst="ellipse">
              <a:avLst/>
            </a:prstGeom>
            <a:noFill/>
            <a:ln w="15875" cap="rnd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3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361242" y="1343241"/>
            <a:ext cx="7525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Dla kogo pożyczki unijne?</a:t>
            </a:r>
          </a:p>
        </p:txBody>
      </p:sp>
      <p:cxnSp>
        <p:nvCxnSpPr>
          <p:cNvPr id="16" name="Łącznik prosty 15"/>
          <p:cNvCxnSpPr/>
          <p:nvPr/>
        </p:nvCxnSpPr>
        <p:spPr>
          <a:xfrm rot="5400000" flipH="1" flipV="1">
            <a:off x="3088758" y="189841"/>
            <a:ext cx="0" cy="5455033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a 1"/>
          <p:cNvGrpSpPr/>
          <p:nvPr/>
        </p:nvGrpSpPr>
        <p:grpSpPr>
          <a:xfrm>
            <a:off x="372675" y="1845129"/>
            <a:ext cx="5697925" cy="942521"/>
            <a:chOff x="481660" y="1746116"/>
            <a:chExt cx="7323920" cy="612000"/>
          </a:xfrm>
        </p:grpSpPr>
        <p:sp>
          <p:nvSpPr>
            <p:cNvPr id="24" name="Prostokąt 23"/>
            <p:cNvSpPr/>
            <p:nvPr/>
          </p:nvSpPr>
          <p:spPr>
            <a:xfrm>
              <a:off x="3271520" y="1746116"/>
              <a:ext cx="4534060" cy="61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100" dirty="0">
                  <a:solidFill>
                    <a:schemeClr val="tx1">
                      <a:lumMod val="75000"/>
                    </a:schemeClr>
                  </a:solidFill>
                </a:rPr>
                <a:t>Mikro, małe i średnie przedsiębiorstwa posiadające siedzibę, oddział lub główne miejsce wykonywania działalności </a:t>
              </a:r>
              <a:r>
                <a:rPr lang="pl-PL" sz="1100" dirty="0" smtClean="0">
                  <a:solidFill>
                    <a:schemeClr val="tx1">
                      <a:lumMod val="75000"/>
                    </a:schemeClr>
                  </a:solidFill>
                </a:rPr>
                <a:t>na </a:t>
              </a:r>
              <a:r>
                <a:rPr lang="pl-PL" sz="1100" dirty="0">
                  <a:solidFill>
                    <a:schemeClr val="tx1">
                      <a:lumMod val="75000"/>
                    </a:schemeClr>
                  </a:solidFill>
                </a:rPr>
                <a:t>terenie woj</a:t>
              </a:r>
              <a:r>
                <a:rPr lang="pl-PL" sz="1100" dirty="0" smtClean="0">
                  <a:solidFill>
                    <a:schemeClr val="tx1">
                      <a:lumMod val="75000"/>
                    </a:schemeClr>
                  </a:solidFill>
                </a:rPr>
                <a:t>. świętokrzyskiego</a:t>
              </a:r>
              <a:endParaRPr lang="pl-PL" sz="11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481660" y="1746116"/>
              <a:ext cx="2667939" cy="612000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r>
                <a:rPr lang="pl-PL" sz="1600" b="1" dirty="0">
                  <a:solidFill>
                    <a:schemeClr val="tx2"/>
                  </a:solidFill>
                </a:rPr>
                <a:t>Rozwój sektora MŚP</a:t>
              </a:r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372675" y="2953930"/>
            <a:ext cx="5697924" cy="1626233"/>
            <a:chOff x="481660" y="5721778"/>
            <a:chExt cx="7242897" cy="622092"/>
          </a:xfrm>
        </p:grpSpPr>
        <p:sp>
          <p:nvSpPr>
            <p:cNvPr id="9" name="Prostokąt 8"/>
            <p:cNvSpPr/>
            <p:nvPr/>
          </p:nvSpPr>
          <p:spPr>
            <a:xfrm>
              <a:off x="481660" y="5721778"/>
              <a:ext cx="2667940" cy="622092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r>
                <a:rPr lang="pl-PL" sz="1600" b="1" dirty="0">
                  <a:solidFill>
                    <a:schemeClr val="tx2"/>
                  </a:solidFill>
                </a:rPr>
                <a:t>Rynek pracy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3266792" y="5721778"/>
              <a:ext cx="4457765" cy="6220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/>
              <a:endParaRPr lang="pl-PL" sz="105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ctr"/>
              <a:endParaRPr lang="pl-PL" sz="105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sz="1100" dirty="0" smtClean="0">
                  <a:solidFill>
                    <a:schemeClr val="tx1">
                      <a:lumMod val="75000"/>
                    </a:schemeClr>
                  </a:solidFill>
                </a:rPr>
                <a:t>Osoby niepracujące (bezrobotne, poszukujące pracy lub bierne zawodowo) powyżej </a:t>
              </a:r>
              <a:r>
                <a:rPr lang="pl-PL" sz="1100" dirty="0">
                  <a:solidFill>
                    <a:schemeClr val="tx1">
                      <a:lumMod val="75000"/>
                    </a:schemeClr>
                  </a:solidFill>
                </a:rPr>
                <a:t>29 roku życia </a:t>
              </a:r>
              <a:r>
                <a:rPr lang="pl-PL" sz="1100" dirty="0" smtClean="0">
                  <a:solidFill>
                    <a:schemeClr val="tx1">
                      <a:lumMod val="75000"/>
                    </a:schemeClr>
                  </a:solidFill>
                </a:rPr>
                <a:t>zamierzające rozpocząć prowadzenie działalności gospodarczej</a:t>
              </a:r>
              <a:r>
                <a:rPr lang="pl-PL" sz="1100" dirty="0" smtClean="0"/>
                <a:t> </a:t>
              </a:r>
              <a:r>
                <a:rPr lang="pl-PL" sz="1050" dirty="0"/>
                <a:t>Osoby fizyczne nieposiadające zatrudnienia w wieku powyżej 29 roku życia zamierzające rozpocząć prowadzenie działalności </a:t>
              </a:r>
              <a:r>
                <a:rPr lang="pl-PL" sz="1050" dirty="0" smtClean="0"/>
                <a:t>zatrudnienia </a:t>
              </a:r>
              <a:r>
                <a:rPr lang="pl-PL" sz="1050" dirty="0"/>
                <a:t>w wieku powyżej 29 roku życia zamierzające rozpocząć prowadzenie działalności gospodarczej</a:t>
              </a:r>
              <a:endParaRPr lang="pl-PL" sz="10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37" name="Obraz 36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793" y="1045028"/>
            <a:ext cx="2981207" cy="49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739" y="1070851"/>
            <a:ext cx="2406650" cy="5143500"/>
          </a:xfrm>
          <a:prstGeom prst="rect">
            <a:avLst/>
          </a:prstGeom>
        </p:spPr>
      </p:pic>
      <p:sp>
        <p:nvSpPr>
          <p:cNvPr id="33" name="Prostokąt 32"/>
          <p:cNvSpPr/>
          <p:nvPr/>
        </p:nvSpPr>
        <p:spPr>
          <a:xfrm>
            <a:off x="361242" y="1343241"/>
            <a:ext cx="7525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Produkty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361242" y="1996636"/>
            <a:ext cx="4222331" cy="895283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Pożyczka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dla MŚP</a:t>
            </a:r>
            <a:endParaRPr lang="pl-PL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50880" y="3199066"/>
            <a:ext cx="4222331" cy="895283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Pożyczka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na </a:t>
            </a:r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rozpoczęcie działalności gospodarczej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361244" y="2349777"/>
            <a:ext cx="189000" cy="189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361244" y="3548101"/>
            <a:ext cx="189000" cy="189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29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l-PL" sz="2400" b="1" dirty="0">
                <a:solidFill>
                  <a:srgbClr val="C00000"/>
                </a:solidFill>
              </a:rPr>
              <a:t>Działanie </a:t>
            </a:r>
            <a:r>
              <a:rPr lang="pl-PL" sz="2400" b="1" dirty="0" smtClean="0">
                <a:solidFill>
                  <a:srgbClr val="C00000"/>
                </a:solidFill>
              </a:rPr>
              <a:t>2.6 Instrumenty finansowe dla </a:t>
            </a:r>
            <a:r>
              <a:rPr lang="pl-PL" sz="2400" b="1" dirty="0">
                <a:solidFill>
                  <a:srgbClr val="C00000"/>
                </a:solidFill>
              </a:rPr>
              <a:t>MŚP</a:t>
            </a:r>
            <a:r>
              <a:rPr lang="pl-PL" sz="24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pl-PL" sz="24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pl-PL" sz="2400" dirty="0" smtClean="0">
                <a:solidFill>
                  <a:srgbClr val="C00000"/>
                </a:solidFill>
                <a:ea typeface="+mn-ea"/>
                <a:cs typeface="+mn-cs"/>
              </a:rPr>
              <a:t>Pożyczka dla MŚP</a:t>
            </a:r>
            <a:r>
              <a:rPr lang="pl-PL" sz="24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pl-PL" sz="24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pl-PL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81786"/>
              </p:ext>
            </p:extLst>
          </p:nvPr>
        </p:nvGraphicFramePr>
        <p:xfrm>
          <a:off x="253997" y="1206495"/>
          <a:ext cx="8643939" cy="44243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112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82761" marR="82761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Pożyczka</a:t>
                      </a:r>
                      <a:r>
                        <a:rPr lang="pl-PL" sz="1400" baseline="0" dirty="0" smtClean="0"/>
                        <a:t> dla MŚP</a:t>
                      </a:r>
                    </a:p>
                  </a:txBody>
                  <a:tcPr marL="82761" marR="827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Wartość wsparcia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do 1 000 000,00 zł</a:t>
                      </a:r>
                      <a:endParaRPr lang="pl-PL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Okres finansowania (maksymalny)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 miesięcy</a:t>
                      </a:r>
                    </a:p>
                  </a:txBody>
                  <a:tcPr marL="82761" marR="827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"/>
                          <a:cs typeface=""/>
                        </a:rPr>
                        <a:t>Oprocentowanie</a:t>
                      </a:r>
                      <a:endParaRPr lang="pl-PL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warunkach rynkowych</a:t>
                      </a:r>
                    </a:p>
                    <a:p>
                      <a:pPr marL="171450" marR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warunkach preferencyjnych (1,85%)</a:t>
                      </a:r>
                    </a:p>
                  </a:txBody>
                  <a:tcPr marL="82761" marR="827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Udział wsparcia</a:t>
                      </a:r>
                      <a:r>
                        <a:rPr lang="pl-PL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w koszcie realizowanego przedsięwzięcia </a:t>
                      </a:r>
                      <a:endParaRPr lang="pl-PL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 100% (brak wymaganego wkładu</a:t>
                      </a:r>
                      <a:r>
                        <a:rPr lang="pl-PL" sz="14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własnego OO)</a:t>
                      </a:r>
                      <a:endParaRPr lang="pl-PL" sz="14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72867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"/>
                          <a:cs typeface=""/>
                        </a:rPr>
                        <a:t>Dodatkowe opłaty</a:t>
                      </a:r>
                    </a:p>
                  </a:txBody>
                  <a:tcPr marL="82761" marR="82761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brak opłat i prowizji</a:t>
                      </a:r>
                      <a:endParaRPr lang="pl-PL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61" marR="827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"/>
                          <a:cs typeface=""/>
                        </a:rPr>
                        <a:t>Karencja w spłacie</a:t>
                      </a:r>
                    </a:p>
                  </a:txBody>
                  <a:tcPr marL="82761" marR="82761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miesięcy</a:t>
                      </a:r>
                    </a:p>
                  </a:txBody>
                  <a:tcPr marL="82761" marR="8276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8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Przeznaczenie finansowania (cele inwestycji)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C00000"/>
                </a:solidFill>
              </a:rPr>
              <a:t>Pożyczka </a:t>
            </a:r>
            <a:r>
              <a:rPr lang="pl-PL" dirty="0" smtClean="0">
                <a:solidFill>
                  <a:srgbClr val="C00000"/>
                </a:solidFill>
              </a:rPr>
              <a:t>dla MŚP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/>
          </a:p>
          <a:p>
            <a:pPr marL="0" lvl="0" indent="0">
              <a:buNone/>
            </a:pPr>
            <a:r>
              <a:rPr lang="pl-PL" b="1" kern="0" dirty="0" smtClean="0">
                <a:solidFill>
                  <a:prstClr val="black"/>
                </a:solidFill>
              </a:rPr>
              <a:t>W ramach instrumentu finansowane </a:t>
            </a:r>
            <a:r>
              <a:rPr lang="pl-PL" b="1" kern="0" dirty="0">
                <a:solidFill>
                  <a:prstClr val="black"/>
                </a:solidFill>
              </a:rPr>
              <a:t>będą inwestycje na wczesnym etapie funkcjonowania jak i na późniejszym etapie działalności, mające na celu wzrost liczby przedsiębiorstw innowacyjnych, wdrażających nowe lub ulepszone produkty lub </a:t>
            </a:r>
            <a:r>
              <a:rPr lang="pl-PL" b="1" kern="0" dirty="0">
                <a:solidFill>
                  <a:srgbClr val="000000"/>
                </a:solidFill>
              </a:rPr>
              <a:t>usługi</a:t>
            </a:r>
            <a:r>
              <a:rPr lang="pl-PL" b="1" kern="0" dirty="0" smtClean="0">
                <a:solidFill>
                  <a:srgbClr val="000000"/>
                </a:solidFill>
              </a:rPr>
              <a:t>,</a:t>
            </a:r>
            <a:r>
              <a:rPr lang="pl-PL" b="1" dirty="0" smtClean="0">
                <a:solidFill>
                  <a:srgbClr val="000000"/>
                </a:solidFill>
              </a:rPr>
              <a:t> </a:t>
            </a:r>
            <a:r>
              <a:rPr lang="pl-PL" b="1" dirty="0">
                <a:solidFill>
                  <a:srgbClr val="000000"/>
                </a:solidFill>
              </a:rPr>
              <a:t>m.in. poprzez inwestycje związane z: </a:t>
            </a:r>
            <a:endParaRPr lang="pl-PL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pl-PL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dostarczeniem kapitału zalążkowego i kapitału na rozruch;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możliwością pozyskania kapitału na rozszerzenie działalności;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pozyskaniem kapitału </a:t>
            </a:r>
            <a:r>
              <a:rPr lang="pl-PL" dirty="0" smtClean="0">
                <a:solidFill>
                  <a:srgbClr val="000000"/>
                </a:solidFill>
              </a:rPr>
              <a:t>na:</a:t>
            </a:r>
          </a:p>
          <a:p>
            <a:pPr marL="630238" indent="-2730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wzmocnienie </a:t>
            </a:r>
            <a:r>
              <a:rPr lang="pl-PL" dirty="0">
                <a:solidFill>
                  <a:srgbClr val="000000"/>
                </a:solidFill>
              </a:rPr>
              <a:t>podstawowej działalności </a:t>
            </a:r>
            <a:r>
              <a:rPr lang="pl-PL" dirty="0" smtClean="0">
                <a:solidFill>
                  <a:srgbClr val="000000"/>
                </a:solidFill>
              </a:rPr>
              <a:t>przedsiębiorstwa,</a:t>
            </a:r>
          </a:p>
          <a:p>
            <a:pPr marL="630238" indent="-2730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realizację </a:t>
            </a:r>
            <a:r>
              <a:rPr lang="pl-PL" dirty="0">
                <a:solidFill>
                  <a:srgbClr val="000000"/>
                </a:solidFill>
              </a:rPr>
              <a:t>nowych projektów, </a:t>
            </a:r>
            <a:endParaRPr lang="pl-PL" dirty="0" smtClean="0">
              <a:solidFill>
                <a:srgbClr val="000000"/>
              </a:solidFill>
            </a:endParaRPr>
          </a:p>
          <a:p>
            <a:pPr marL="630238" indent="-2730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ekspansję na </a:t>
            </a:r>
            <a:r>
              <a:rPr lang="pl-PL" dirty="0">
                <a:solidFill>
                  <a:srgbClr val="000000"/>
                </a:solidFill>
              </a:rPr>
              <a:t>nowe rynki </a:t>
            </a:r>
            <a:endParaRPr lang="pl-PL" dirty="0" smtClean="0">
              <a:solidFill>
                <a:srgbClr val="000000"/>
              </a:solidFill>
            </a:endParaRPr>
          </a:p>
          <a:p>
            <a:pPr marL="630238" indent="-2730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wdrażanie nowych rozwiązań;</a:t>
            </a:r>
            <a:endParaRPr lang="pl-PL" kern="0" dirty="0">
              <a:solidFill>
                <a:srgbClr val="000000"/>
              </a:solidFill>
            </a:endParaRPr>
          </a:p>
          <a:p>
            <a:pPr marL="285750" lvl="0" indent="-285750" algn="just" defTabSz="914400">
              <a:spcBef>
                <a:spcPts val="0"/>
              </a:spcBef>
              <a:buClr>
                <a:srgbClr val="E31E36"/>
              </a:buClr>
              <a:buFont typeface="Arial" panose="020B0604020202020204" pitchFamily="34" charset="0"/>
              <a:buChar char="•"/>
              <a:defRPr/>
            </a:pPr>
            <a:r>
              <a:rPr lang="pl-PL" kern="0" dirty="0">
                <a:solidFill>
                  <a:srgbClr val="000000"/>
                </a:solidFill>
              </a:rPr>
              <a:t>zakup nowoczesnego sprzętu, maszyn oraz linii do produkcji (w tym wdrożenie TIK w przedsiębiorstwach</a:t>
            </a:r>
            <a:r>
              <a:rPr lang="pl-PL" kern="0" dirty="0" smtClean="0">
                <a:solidFill>
                  <a:srgbClr val="000000"/>
                </a:solidFill>
              </a:rPr>
              <a:t>).</a:t>
            </a:r>
            <a:endParaRPr lang="pl-PL" sz="16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endParaRPr lang="pl-PL" dirty="0" smtClean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00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Ograniczenia w finansowaniu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>
                <a:solidFill>
                  <a:srgbClr val="C00000"/>
                </a:solidFill>
              </a:rPr>
              <a:t>Pożyczka </a:t>
            </a:r>
            <a:r>
              <a:rPr lang="pl-PL" sz="2400" dirty="0" smtClean="0">
                <a:solidFill>
                  <a:srgbClr val="C00000"/>
                </a:solidFill>
              </a:rPr>
              <a:t>dla MŚP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000" y="1079664"/>
            <a:ext cx="8644467" cy="4919663"/>
          </a:xfrm>
        </p:spPr>
        <p:txBody>
          <a:bodyPr>
            <a:noAutofit/>
          </a:bodyPr>
          <a:lstStyle/>
          <a:p>
            <a:pPr marL="228600" indent="-228600">
              <a:buAutoNum type="arabicPeriod"/>
            </a:pPr>
            <a:endParaRPr lang="pl-PL" sz="1200" dirty="0" smtClean="0"/>
          </a:p>
          <a:p>
            <a:pPr marL="228600" indent="-228600">
              <a:buAutoNum type="arabicPeriod"/>
            </a:pPr>
            <a:r>
              <a:rPr lang="pl-PL" sz="1800" b="1" dirty="0" smtClean="0">
                <a:solidFill>
                  <a:srgbClr val="000000"/>
                </a:solidFill>
              </a:rPr>
              <a:t>Finansowanie </a:t>
            </a:r>
            <a:r>
              <a:rPr lang="pl-PL" sz="1800" b="1" dirty="0">
                <a:solidFill>
                  <a:srgbClr val="000000"/>
                </a:solidFill>
              </a:rPr>
              <a:t>zakupu gruntów niezabudowanych i zabudowanych </a:t>
            </a:r>
            <a:r>
              <a:rPr lang="pl-PL" sz="1800" dirty="0">
                <a:solidFill>
                  <a:srgbClr val="000000"/>
                </a:solidFill>
              </a:rPr>
              <a:t>w ramach </a:t>
            </a:r>
            <a:r>
              <a:rPr lang="pl-PL" sz="1800" dirty="0" smtClean="0">
                <a:solidFill>
                  <a:srgbClr val="000000"/>
                </a:solidFill>
              </a:rPr>
              <a:t>inwestycji </a:t>
            </a:r>
            <a:r>
              <a:rPr lang="pl-PL" sz="1800" dirty="0">
                <a:solidFill>
                  <a:srgbClr val="000000"/>
                </a:solidFill>
              </a:rPr>
              <a:t>możliwe jest do wysokości </a:t>
            </a:r>
            <a:r>
              <a:rPr lang="pl-PL" sz="1800" b="1" dirty="0">
                <a:solidFill>
                  <a:srgbClr val="000000"/>
                </a:solidFill>
              </a:rPr>
              <a:t>10%</a:t>
            </a:r>
            <a:r>
              <a:rPr lang="pl-PL" sz="1800" dirty="0">
                <a:solidFill>
                  <a:srgbClr val="000000"/>
                </a:solidFill>
              </a:rPr>
              <a:t> środków wypłaconych na rzecz Ostatecznego </a:t>
            </a:r>
            <a:r>
              <a:rPr lang="pl-PL" sz="1800" dirty="0" smtClean="0">
                <a:solidFill>
                  <a:srgbClr val="000000"/>
                </a:solidFill>
              </a:rPr>
              <a:t>Odbiorcy w ramach Jednostkowej Pożyczki.</a:t>
            </a:r>
          </a:p>
          <a:p>
            <a:pPr marL="228600" indent="-228600">
              <a:buAutoNum type="arabicPeriod"/>
            </a:pPr>
            <a:endParaRPr lang="pl-PL" sz="1800" dirty="0" smtClean="0">
              <a:solidFill>
                <a:srgbClr val="000000"/>
              </a:solidFill>
            </a:endParaRPr>
          </a:p>
          <a:p>
            <a:pPr marL="228600" indent="-228600">
              <a:buAutoNum type="arabicPeriod"/>
            </a:pPr>
            <a:r>
              <a:rPr lang="pl-PL" sz="1800" b="1" dirty="0" smtClean="0">
                <a:solidFill>
                  <a:srgbClr val="000000"/>
                </a:solidFill>
              </a:rPr>
              <a:t>Finansowanie kapitału obrotowego </a:t>
            </a:r>
            <a:r>
              <a:rPr lang="pl-PL" sz="1800" dirty="0" smtClean="0">
                <a:solidFill>
                  <a:srgbClr val="000000"/>
                </a:solidFill>
              </a:rPr>
              <a:t>jest możliwe wyłącznie do wysokości </a:t>
            </a:r>
            <a:r>
              <a:rPr lang="pl-PL" sz="1800" b="1" dirty="0" smtClean="0">
                <a:solidFill>
                  <a:srgbClr val="000000"/>
                </a:solidFill>
              </a:rPr>
              <a:t>50% </a:t>
            </a:r>
            <a:r>
              <a:rPr lang="pl-PL" sz="1800" dirty="0" smtClean="0">
                <a:solidFill>
                  <a:srgbClr val="000000"/>
                </a:solidFill>
              </a:rPr>
              <a:t>Jednostkowej Pożyczki, przy czym przeznaczenie kapitału obrotowego jest bezpośrednio związane z realizacją przedsięwzięcia rozwojowego, na które zostało przyznane finansowanie.</a:t>
            </a:r>
          </a:p>
          <a:p>
            <a:pPr marL="228600" indent="-228600">
              <a:buAutoNum type="arabicPeriod"/>
            </a:pPr>
            <a:endParaRPr lang="pl-PL" sz="1800" dirty="0" smtClean="0">
              <a:solidFill>
                <a:srgbClr val="000000"/>
              </a:solidFill>
            </a:endParaRPr>
          </a:p>
          <a:p>
            <a:pPr marL="228600" indent="-228600">
              <a:buAutoNum type="arabicPeriod"/>
            </a:pPr>
            <a:r>
              <a:rPr lang="pl-PL" sz="1800" b="1" dirty="0" smtClean="0">
                <a:solidFill>
                  <a:srgbClr val="000000"/>
                </a:solidFill>
              </a:rPr>
              <a:t>Jedno przedsiębiorstwo </a:t>
            </a:r>
            <a:r>
              <a:rPr lang="pl-PL" sz="1800" dirty="0" smtClean="0">
                <a:solidFill>
                  <a:srgbClr val="000000"/>
                </a:solidFill>
              </a:rPr>
              <a:t>może</a:t>
            </a:r>
            <a:r>
              <a:rPr lang="pl-PL" sz="1800" b="1" dirty="0" smtClean="0">
                <a:solidFill>
                  <a:srgbClr val="000000"/>
                </a:solidFill>
              </a:rPr>
              <a:t> </a:t>
            </a:r>
            <a:r>
              <a:rPr lang="pl-PL" sz="1800" dirty="0" smtClean="0">
                <a:solidFill>
                  <a:srgbClr val="000000"/>
                </a:solidFill>
              </a:rPr>
              <a:t>otrzymać w ramach przyznanego Limitu Pożyczki maksymalnie jedną Jednostkową Pożyczkę.</a:t>
            </a: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4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B054D44-D0D1-4F60-BD4F-7851B7C80358}">
  <ds:schemaRefs>
    <ds:schemaRef ds:uri="9a3d7087-ea51-4008-a74b-842085285004"/>
    <ds:schemaRef ds:uri="http://schemas.openxmlformats.org/package/2006/metadata/core-properties"/>
    <ds:schemaRef ds:uri="http://schemas.microsoft.com/office/2006/metadata/properties"/>
    <ds:schemaRef ds:uri="51558230-da65-4863-82dc-579f45735f64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11238</TotalTime>
  <Words>486</Words>
  <Application>Microsoft Office PowerPoint</Application>
  <PresentationFormat>Pokaz na ekranie (4:3)</PresentationFormat>
  <Paragraphs>96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Motyw pakietu Office</vt:lpstr>
      <vt:lpstr>Prezentacja programu PowerPoint</vt:lpstr>
      <vt:lpstr>Instrumenty finansowe – województwo świętokrzyskie</vt:lpstr>
      <vt:lpstr>Prezentacja programu PowerPoint</vt:lpstr>
      <vt:lpstr>Prezentacja programu PowerPoint</vt:lpstr>
      <vt:lpstr>Prezentacja programu PowerPoint</vt:lpstr>
      <vt:lpstr>Prezentacja programu PowerPoint</vt:lpstr>
      <vt:lpstr>Działanie 2.6 Instrumenty finansowe dla MŚP Pożyczka dla MŚP </vt:lpstr>
      <vt:lpstr>Przeznaczenie finansowania (cele inwestycji) Pożyczka dla MŚP</vt:lpstr>
      <vt:lpstr>Ograniczenia w finansowaniu Pożyczka dla MŚP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Galas, Emilia</cp:lastModifiedBy>
  <cp:revision>1145</cp:revision>
  <cp:lastPrinted>2018-07-23T12:22:37Z</cp:lastPrinted>
  <dcterms:created xsi:type="dcterms:W3CDTF">2015-02-05T23:14:26Z</dcterms:created>
  <dcterms:modified xsi:type="dcterms:W3CDTF">2018-09-10T11:57:42Z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</Properties>
</file>